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346" r:id="rId3"/>
    <p:sldId id="336" r:id="rId4"/>
    <p:sldId id="337" r:id="rId5"/>
    <p:sldId id="338" r:id="rId6"/>
    <p:sldId id="307" r:id="rId7"/>
    <p:sldId id="339" r:id="rId8"/>
    <p:sldId id="340" r:id="rId9"/>
    <p:sldId id="341" r:id="rId10"/>
    <p:sldId id="342" r:id="rId11"/>
    <p:sldId id="343" r:id="rId12"/>
    <p:sldId id="344" r:id="rId13"/>
    <p:sldId id="335" r:id="rId14"/>
    <p:sldId id="345" r:id="rId15"/>
    <p:sldId id="347" r:id="rId16"/>
    <p:sldId id="348" r:id="rId17"/>
    <p:sldId id="349" r:id="rId18"/>
    <p:sldId id="350" r:id="rId19"/>
    <p:sldId id="352" r:id="rId20"/>
    <p:sldId id="351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DF1"/>
    <a:srgbClr val="D7E4E9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1" autoAdjust="0"/>
    <p:restoredTop sz="56674" autoAdjust="0"/>
  </p:normalViewPr>
  <p:slideViewPr>
    <p:cSldViewPr snapToGrid="0">
      <p:cViewPr>
        <p:scale>
          <a:sx n="69" d="100"/>
          <a:sy n="69" d="100"/>
        </p:scale>
        <p:origin x="-28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A8B1-3A71-4371-9860-8767CA335E75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3121-E6F8-405C-BEBB-AFD7713216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57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Mietteitä</a:t>
            </a:r>
          </a:p>
          <a:p>
            <a:r>
              <a:rPr lang="fi-FI" dirty="0"/>
              <a:t>Sairaus perheterapian näkökulmasta, </a:t>
            </a:r>
          </a:p>
          <a:p>
            <a:r>
              <a:rPr lang="fi-FI" dirty="0"/>
              <a:t>Uudelleen määrittely</a:t>
            </a:r>
          </a:p>
          <a:p>
            <a:r>
              <a:rPr lang="fi-FI" dirty="0"/>
              <a:t>Miten puhumme,</a:t>
            </a:r>
          </a:p>
          <a:p>
            <a:r>
              <a:rPr lang="fi-FI" dirty="0"/>
              <a:t>Positiivinen konnotaatio</a:t>
            </a:r>
          </a:p>
          <a:p>
            <a:r>
              <a:rPr lang="fi-FI" dirty="0"/>
              <a:t>Arkisuusperiaatteet</a:t>
            </a:r>
          </a:p>
          <a:p>
            <a:r>
              <a:rPr lang="fi-FI" dirty="0"/>
              <a:t>Ongelmien ratkaisu</a:t>
            </a:r>
          </a:p>
          <a:p>
            <a:r>
              <a:rPr lang="fi-FI" dirty="0"/>
              <a:t>Kaikki perheenjäsenet </a:t>
            </a:r>
            <a:r>
              <a:rPr lang="fi-FI"/>
              <a:t>tarvitsevat apua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14FD-49DF-4E3F-9986-CFD9D103B459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24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AA827-8091-47EA-A893-E06A802FDD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071A5-BBD0-4AAD-A80A-63994A8B631F}" type="slidenum">
              <a:rPr lang="en-US" altLang="fi-FI"/>
              <a:pPr/>
              <a:t>14</a:t>
            </a:fld>
            <a:endParaRPr lang="en-US" altLang="fi-FI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553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14FD-49DF-4E3F-9986-CFD9D103B459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21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02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5B6D0-2185-47E0-A70B-D222A43D83F4}" type="slidenum">
              <a:rPr lang="en-US" altLang="fi-FI"/>
              <a:pPr/>
              <a:t>3</a:t>
            </a:fld>
            <a:endParaRPr lang="en-US" altLang="fi-FI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48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FCCA6-A5C9-4869-84F1-5D9B0F1E7934}" type="slidenum">
              <a:rPr lang="en-US" altLang="fi-FI"/>
              <a:pPr/>
              <a:t>5</a:t>
            </a:fld>
            <a:endParaRPr lang="en-US" altLang="fi-FI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1573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CC258-E2B8-4D90-9C62-4AF26D203C00}" type="slidenum">
              <a:rPr lang="en-US" altLang="fi-FI"/>
              <a:pPr/>
              <a:t>6</a:t>
            </a:fld>
            <a:endParaRPr lang="en-US" altLang="fi-FI"/>
          </a:p>
        </p:txBody>
      </p:sp>
      <p:sp>
        <p:nvSpPr>
          <p:cNvPr id="21506" name="Rectangle 5"/>
          <p:cNvSpPr txBox="1">
            <a:spLocks noGrp="1" noChangeArrowheads="1"/>
          </p:cNvSpPr>
          <p:nvPr/>
        </p:nvSpPr>
        <p:spPr bwMode="auto">
          <a:xfrm>
            <a:off x="3886200" y="8759825"/>
            <a:ext cx="2971800" cy="43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9050" tIns="0" rIns="19050" bIns="0" anchor="b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B76949E-FB4E-4EF2-B6CF-4F444D67AACA}" type="slidenum">
              <a:rPr lang="en-US" altLang="fi-FI" sz="1000" i="1">
                <a:cs typeface="Arial" panose="020B0604020202020204" pitchFamily="34" charset="0"/>
              </a:rPr>
              <a:pPr algn="r"/>
              <a:t>6</a:t>
            </a:fld>
            <a:endParaRPr lang="en-US" altLang="fi-FI" sz="1000" i="1">
              <a:cs typeface="Arial" panose="020B0604020202020204" pitchFamily="34" charset="0"/>
            </a:endParaRPr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656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EA11D-BF4D-44C7-B70E-AC4783975F88}" type="slidenum">
              <a:rPr lang="en-US"/>
              <a:pPr/>
              <a:t>8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78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E6672-CAB2-4723-ABA8-339F4B6EE31D}" type="slidenum">
              <a:rPr lang="en-US" altLang="fi-FI"/>
              <a:pPr/>
              <a:t>9</a:t>
            </a:fld>
            <a:endParaRPr lang="en-US" altLang="fi-FI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9513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10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05C9DA-DDDC-4BD0-AF33-CD60B02EFF0D}" type="slidenum">
              <a:rPr lang="en-US" altLang="fi-FI">
                <a:latin typeface="Times New Roman" panose="02020603050405020304" pitchFamily="18" charset="0"/>
              </a:rPr>
              <a:pPr/>
              <a:t>11</a:t>
            </a:fld>
            <a:endParaRPr lang="en-US" altLang="fi-FI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72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868290"/>
            <a:ext cx="5941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16" descr="Hand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601" r="13235" b="9958"/>
          <a:stretch>
            <a:fillRect/>
          </a:stretch>
        </p:blipFill>
        <p:spPr bwMode="auto">
          <a:xfrm>
            <a:off x="111814" y="3293616"/>
            <a:ext cx="2574236" cy="213180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75000"/>
                </a:schemeClr>
              </a:gs>
              <a:gs pos="79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9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0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8" y="16993"/>
            <a:ext cx="7109631" cy="134982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Klaus Lehtinen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1715492"/>
              </p:ext>
            </p:extLst>
          </p:nvPr>
        </p:nvGraphicFramePr>
        <p:xfrm>
          <a:off x="1049765" y="1366819"/>
          <a:ext cx="809423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CorelDRAW" r:id="rId3" imgW="6010275" imgH="209550" progId="CorelDRAW.Graphic.9">
                  <p:embed/>
                </p:oleObj>
              </mc:Choice>
              <mc:Fallback>
                <p:oleObj name="CorelDRAW" r:id="rId3" imgW="6010275" imgH="2095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765" y="1366819"/>
                        <a:ext cx="8094235" cy="16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Hand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601" r="13235" b="9958"/>
          <a:stretch>
            <a:fillRect/>
          </a:stretch>
        </p:blipFill>
        <p:spPr bwMode="auto">
          <a:xfrm>
            <a:off x="-36875" y="518567"/>
            <a:ext cx="1254502" cy="103889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75000"/>
                </a:schemeClr>
              </a:gs>
              <a:gs pos="79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7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2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Klaus Lehtinen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6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32" y="416469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Klaus Lehtinen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41333874"/>
              </p:ext>
            </p:extLst>
          </p:nvPr>
        </p:nvGraphicFramePr>
        <p:xfrm>
          <a:off x="1049765" y="1366819"/>
          <a:ext cx="809423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CorelDRAW" r:id="rId3" imgW="6010275" imgH="209550" progId="CorelDRAW.Graphic.9">
                  <p:embed/>
                </p:oleObj>
              </mc:Choice>
              <mc:Fallback>
                <p:oleObj name="CorelDRAW" r:id="rId3" imgW="6010275" imgH="209550" progId="CorelDRAW.Graphic.9">
                  <p:embed/>
                  <p:pic>
                    <p:nvPicPr>
                      <p:cNvPr id="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765" y="1366819"/>
                        <a:ext cx="8094235" cy="16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6" descr="Hand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601" r="13235" b="9958"/>
          <a:stretch>
            <a:fillRect/>
          </a:stretch>
        </p:blipFill>
        <p:spPr bwMode="auto">
          <a:xfrm>
            <a:off x="-36875" y="518567"/>
            <a:ext cx="1254502" cy="103889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75000"/>
                </a:schemeClr>
              </a:gs>
              <a:gs pos="79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Klaus Lehtinen, TAYS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Klaus Lehtinen, TAYS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1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017-7521-44B7-89DA-85E72BCB0769}" type="datetimeFigureOut">
              <a:rPr lang="fi-FI" smtClean="0"/>
              <a:t>12.12.2017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2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CCFFFF">
                <a:lumMod val="89000"/>
                <a:alpha val="17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068" y="475799"/>
            <a:ext cx="7364282" cy="13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i-FI" dirty="0"/>
              <a:t>8.10.2016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i-FI" dirty="0"/>
              <a:t>Klaus Lehtinen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53D5-C429-4830-8CA2-F933B811D0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2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i="1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25822EF-2BD6-4C37-BF39-095DBA442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9144000" cy="6777038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596063"/>
            <a:ext cx="1066800" cy="180975"/>
          </a:xfrm>
          <a:prstGeom prst="rect">
            <a:avLst/>
          </a:prstGeom>
        </p:spPr>
        <p:txBody>
          <a:bodyPr/>
          <a:lstStyle/>
          <a:p>
            <a:fld id="{74E23A78-5249-4830-B31B-3105748B7069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2416" y="4881108"/>
            <a:ext cx="7772400" cy="1470025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Toipuminen ja perheterapia</a:t>
            </a:r>
            <a:br>
              <a:rPr lang="fi-FI" sz="40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/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Klaus Lehtinen 29.11.2017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Avoin</a:t>
            </a:r>
            <a:r>
              <a:rPr lang="en-US" dirty="0"/>
              <a:t> </a:t>
            </a:r>
            <a:r>
              <a:rPr lang="en-US" dirty="0" err="1"/>
              <a:t>dialogi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Välitön</a:t>
            </a:r>
            <a:r>
              <a:rPr lang="en-US" dirty="0"/>
              <a:t> </a:t>
            </a:r>
            <a:r>
              <a:rPr lang="en-US" dirty="0" err="1"/>
              <a:t>kriisi</a:t>
            </a:r>
            <a:r>
              <a:rPr lang="en-US" dirty="0"/>
              <a:t>-intervention, </a:t>
            </a:r>
            <a:r>
              <a:rPr lang="en-US" dirty="0" err="1"/>
              <a:t>hoitokokous</a:t>
            </a:r>
            <a:endParaRPr lang="en-US" dirty="0"/>
          </a:p>
          <a:p>
            <a:pPr lvl="2"/>
            <a:r>
              <a:rPr lang="en-US" dirty="0" err="1"/>
              <a:t>Vastaaja</a:t>
            </a:r>
            <a:r>
              <a:rPr lang="en-US" dirty="0"/>
              <a:t> </a:t>
            </a:r>
            <a:r>
              <a:rPr lang="en-US" dirty="0" err="1"/>
              <a:t>kerää</a:t>
            </a:r>
            <a:r>
              <a:rPr lang="en-US" dirty="0"/>
              <a:t> </a:t>
            </a:r>
            <a:r>
              <a:rPr lang="en-US" dirty="0" err="1"/>
              <a:t>joukon</a:t>
            </a:r>
            <a:endParaRPr lang="en-US" dirty="0"/>
          </a:p>
          <a:p>
            <a:pPr lvl="2"/>
            <a:r>
              <a:rPr lang="en-US" dirty="0" err="1"/>
              <a:t>Kenestä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läsnäolijat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asiantuntijoita</a:t>
            </a:r>
            <a:endParaRPr lang="en-US" dirty="0"/>
          </a:p>
          <a:p>
            <a:pPr lvl="1"/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kaikesta</a:t>
            </a:r>
            <a:r>
              <a:rPr lang="en-US" dirty="0"/>
              <a:t> on </a:t>
            </a:r>
            <a:r>
              <a:rPr lang="en-US" dirty="0" err="1"/>
              <a:t>kysymye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ymmärrys</a:t>
            </a:r>
            <a:endParaRPr lang="en-US" dirty="0"/>
          </a:p>
          <a:p>
            <a:pPr lvl="1"/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ja </a:t>
            </a:r>
            <a:r>
              <a:rPr lang="en-US" dirty="0" err="1"/>
              <a:t>tarvitsee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Ahdistuksen</a:t>
            </a:r>
            <a:r>
              <a:rPr lang="en-US" dirty="0"/>
              <a:t> ja </a:t>
            </a:r>
            <a:r>
              <a:rPr lang="en-US" dirty="0" err="1"/>
              <a:t>pelon</a:t>
            </a:r>
            <a:r>
              <a:rPr lang="en-US" dirty="0"/>
              <a:t> </a:t>
            </a:r>
            <a:r>
              <a:rPr lang="en-US" dirty="0" err="1"/>
              <a:t>hallinta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6686" y="623728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i-FI" dirty="0">
                <a:solidFill>
                  <a:srgbClr val="000066"/>
                </a:solidFill>
              </a:rPr>
              <a:t>2.11.2015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fi-FI" dirty="0">
                <a:solidFill>
                  <a:srgbClr val="000066"/>
                </a:solidFill>
              </a:rPr>
              <a:t>Klaus Lehtinen</a:t>
            </a:r>
          </a:p>
        </p:txBody>
      </p:sp>
    </p:spTree>
    <p:extLst>
      <p:ext uri="{BB962C8B-B14F-4D97-AF65-F5344CB8AC3E}">
        <p14:creationId xmlns:p14="http://schemas.microsoft.com/office/powerpoint/2010/main" val="1028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0"/>
          <p:cNvSpPr>
            <a:spLocks noGrp="1" noChangeArrowheads="1"/>
          </p:cNvSpPr>
          <p:nvPr>
            <p:ph type="title"/>
          </p:nvPr>
        </p:nvSpPr>
        <p:spPr>
          <a:xfrm>
            <a:off x="1405718" y="16993"/>
            <a:ext cx="7393816" cy="1349826"/>
          </a:xfrm>
        </p:spPr>
        <p:txBody>
          <a:bodyPr/>
          <a:lstStyle/>
          <a:p>
            <a:pPr eaLnBrk="1" hangingPunct="1"/>
            <a:r>
              <a:rPr lang="en-US" altLang="fi-FI" sz="3500" dirty="0" err="1"/>
              <a:t>Tarpeenmukainen</a:t>
            </a:r>
            <a:r>
              <a:rPr lang="en-US" altLang="fi-FI" sz="3500" dirty="0"/>
              <a:t> </a:t>
            </a:r>
            <a:r>
              <a:rPr lang="en-US" altLang="fi-FI" sz="3500" dirty="0" err="1"/>
              <a:t>hoito</a:t>
            </a:r>
            <a:r>
              <a:rPr lang="en-US" altLang="fi-FI" sz="3500" dirty="0"/>
              <a:t>, </a:t>
            </a:r>
            <a:r>
              <a:rPr lang="en-US" altLang="fi-FI" sz="3500" dirty="0" err="1"/>
              <a:t>työkalut</a:t>
            </a:r>
            <a:endParaRPr lang="en-US" altLang="fi-FI" sz="3500" dirty="0"/>
          </a:p>
        </p:txBody>
      </p:sp>
      <p:sp>
        <p:nvSpPr>
          <p:cNvPr id="13314" name="Date Placeholder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fi-FI" altLang="fi-FI" dirty="0"/>
              <a:t>24.9.1994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fi-FI" altLang="fi-FI"/>
              <a:t>Klaus Lehtinen</a:t>
            </a:r>
          </a:p>
        </p:txBody>
      </p:sp>
      <p:sp>
        <p:nvSpPr>
          <p:cNvPr id="13317" name="Line 2"/>
          <p:cNvSpPr>
            <a:spLocks noChangeShapeType="1"/>
          </p:cNvSpPr>
          <p:nvPr/>
        </p:nvSpPr>
        <p:spPr bwMode="auto">
          <a:xfrm>
            <a:off x="2484438" y="3068638"/>
            <a:ext cx="573087" cy="1412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18" name="Line 3"/>
          <p:cNvSpPr>
            <a:spLocks noChangeShapeType="1"/>
          </p:cNvSpPr>
          <p:nvPr/>
        </p:nvSpPr>
        <p:spPr bwMode="auto">
          <a:xfrm flipH="1">
            <a:off x="4787900" y="2205038"/>
            <a:ext cx="360363" cy="792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19" name="Line 4"/>
          <p:cNvSpPr>
            <a:spLocks noChangeShapeType="1"/>
          </p:cNvSpPr>
          <p:nvPr/>
        </p:nvSpPr>
        <p:spPr bwMode="auto">
          <a:xfrm>
            <a:off x="4500563" y="4437063"/>
            <a:ext cx="71437" cy="9366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0" name="Line 5"/>
          <p:cNvSpPr>
            <a:spLocks noChangeShapeType="1"/>
          </p:cNvSpPr>
          <p:nvPr/>
        </p:nvSpPr>
        <p:spPr bwMode="auto">
          <a:xfrm flipH="1" flipV="1">
            <a:off x="5580063" y="4221163"/>
            <a:ext cx="504825" cy="2873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1" name="Line 6"/>
          <p:cNvSpPr>
            <a:spLocks noChangeShapeType="1"/>
          </p:cNvSpPr>
          <p:nvPr/>
        </p:nvSpPr>
        <p:spPr bwMode="auto">
          <a:xfrm flipH="1" flipV="1">
            <a:off x="5651500" y="3716338"/>
            <a:ext cx="792163" cy="2174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 flipV="1">
            <a:off x="2555875" y="3573463"/>
            <a:ext cx="360363" cy="21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2627313" y="4365625"/>
            <a:ext cx="576262" cy="4016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2987675" y="2492375"/>
            <a:ext cx="720725" cy="5048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179388" y="2636838"/>
            <a:ext cx="262251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Psykoedukaatio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5867400" y="2420938"/>
            <a:ext cx="252953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Kriisin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hallinta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6443663" y="3716338"/>
            <a:ext cx="2602251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Traumaterapia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4665663" y="1630363"/>
            <a:ext cx="4478727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Psykoterapeuttinen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prosessi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792727" y="3616325"/>
            <a:ext cx="161903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>
                <a:latin typeface="Times New Roman" panose="02020603050405020304" pitchFamily="18" charset="0"/>
              </a:rPr>
              <a:t>Recovery</a:t>
            </a:r>
          </a:p>
        </p:txBody>
      </p:sp>
      <p:sp>
        <p:nvSpPr>
          <p:cNvPr id="615439" name="Rectangle 15"/>
          <p:cNvSpPr>
            <a:spLocks noChangeArrowheads="1"/>
          </p:cNvSpPr>
          <p:nvPr/>
        </p:nvSpPr>
        <p:spPr bwMode="auto">
          <a:xfrm>
            <a:off x="2555875" y="2644865"/>
            <a:ext cx="3600450" cy="150874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EB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fi-FI" sz="1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fi-FI" sz="32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Yhteinen</a:t>
            </a:r>
            <a:r>
              <a:rPr lang="en-US" altLang="fi-FI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fi-FI" sz="32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ymmärrys</a:t>
            </a:r>
            <a:endParaRPr lang="en-US" altLang="fi-FI" sz="32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fi-FI" sz="16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Rectangle 16"/>
          <p:cNvSpPr>
            <a:spLocks noChangeArrowheads="1"/>
          </p:cNvSpPr>
          <p:nvPr/>
        </p:nvSpPr>
        <p:spPr bwMode="auto">
          <a:xfrm>
            <a:off x="5494886" y="4364038"/>
            <a:ext cx="3117841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Perhe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- ja </a:t>
            </a:r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verkosto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-</a:t>
            </a:r>
          </a:p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terapia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2" name="Rectangle 17"/>
          <p:cNvSpPr>
            <a:spLocks noChangeArrowheads="1"/>
          </p:cNvSpPr>
          <p:nvPr/>
        </p:nvSpPr>
        <p:spPr bwMode="auto">
          <a:xfrm>
            <a:off x="533400" y="4678363"/>
            <a:ext cx="2260234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Yksilöterapia</a:t>
            </a:r>
            <a:endParaRPr lang="en-US" altLang="fi-FI" sz="2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3059113" y="5229225"/>
            <a:ext cx="2656176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Hoitokokoukset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Ihmettely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3334" name="Rectangle 19"/>
          <p:cNvSpPr>
            <a:spLocks noChangeArrowheads="1"/>
          </p:cNvSpPr>
          <p:nvPr/>
        </p:nvSpPr>
        <p:spPr bwMode="auto">
          <a:xfrm>
            <a:off x="533400" y="1935163"/>
            <a:ext cx="303288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Psykodynamiikka</a:t>
            </a:r>
            <a:r>
              <a:rPr lang="en-US" altLang="fi-FI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36" name="Rectangle 21"/>
          <p:cNvSpPr>
            <a:spLocks noChangeArrowheads="1"/>
          </p:cNvSpPr>
          <p:nvPr/>
        </p:nvSpPr>
        <p:spPr bwMode="auto">
          <a:xfrm>
            <a:off x="1295401" y="1484313"/>
            <a:ext cx="355456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Varhainen</a:t>
            </a:r>
            <a:r>
              <a:rPr lang="en-US" altLang="fi-FI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interventio</a:t>
            </a:r>
            <a:endParaRPr lang="en-US" altLang="fi-FI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3851275" y="2133600"/>
            <a:ext cx="288925" cy="7191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38" name="Line 23"/>
          <p:cNvSpPr>
            <a:spLocks noChangeShapeType="1"/>
          </p:cNvSpPr>
          <p:nvPr/>
        </p:nvSpPr>
        <p:spPr bwMode="auto">
          <a:xfrm flipH="1">
            <a:off x="5148263" y="2781300"/>
            <a:ext cx="792162" cy="2873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0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335920"/>
            <a:ext cx="8064500" cy="1152525"/>
          </a:xfrm>
        </p:spPr>
        <p:txBody>
          <a:bodyPr/>
          <a:lstStyle/>
          <a:p>
            <a:r>
              <a:rPr lang="fi-FI" sz="3800" dirty="0"/>
              <a:t>Yhteinen ymmärrys = diagnoosi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/>
              <a:t>Formulaatio</a:t>
            </a:r>
            <a:r>
              <a:rPr lang="fi-FI" sz="2400" dirty="0"/>
              <a:t> siitä, mikä nykyisessä ja mennessä liittyy sairastumiseen. Perustuu kaikkeen saatavilla olevaan tietoon</a:t>
            </a:r>
          </a:p>
          <a:p>
            <a:pPr lvl="1"/>
            <a:r>
              <a:rPr lang="fi-FI" sz="2000" dirty="0"/>
              <a:t>Sukupuu, </a:t>
            </a:r>
            <a:r>
              <a:rPr lang="fi-FI" sz="2000" dirty="0" err="1"/>
              <a:t>tikapuu</a:t>
            </a:r>
            <a:endParaRPr lang="fi-FI" sz="2000" dirty="0"/>
          </a:p>
          <a:p>
            <a:pPr lvl="1"/>
            <a:r>
              <a:rPr lang="fi-FI" sz="2000" dirty="0"/>
              <a:t>Traumat ja miten ne vaikuttavat nykyiseen</a:t>
            </a:r>
          </a:p>
          <a:p>
            <a:pPr lvl="2"/>
            <a:r>
              <a:rPr lang="fi-FI" sz="1800" dirty="0"/>
              <a:t>Henkilökohtainen kokemus</a:t>
            </a:r>
          </a:p>
          <a:p>
            <a:pPr lvl="2"/>
            <a:r>
              <a:rPr lang="fi-FI" sz="1800" dirty="0"/>
              <a:t>Vuorovaikutusmallit</a:t>
            </a:r>
          </a:p>
          <a:p>
            <a:pPr lvl="2"/>
            <a:r>
              <a:rPr lang="fi-FI" sz="1800" dirty="0"/>
              <a:t>Arjen ongelmat</a:t>
            </a:r>
          </a:p>
          <a:p>
            <a:pPr lvl="1"/>
            <a:r>
              <a:rPr lang="fi-FI" sz="2000" dirty="0"/>
              <a:t>Biologia</a:t>
            </a:r>
          </a:p>
          <a:p>
            <a:pPr lvl="1"/>
            <a:r>
              <a:rPr lang="fi-FI" sz="2000" dirty="0"/>
              <a:t>Holistinen diagnoosi!</a:t>
            </a:r>
          </a:p>
          <a:p>
            <a:r>
              <a:rPr lang="fi-FI" sz="2400" dirty="0"/>
              <a:t>Yhdessä laadittu hoitosuunnitelma</a:t>
            </a:r>
          </a:p>
          <a:p>
            <a:pPr lvl="1"/>
            <a:r>
              <a:rPr lang="fi-FI" sz="2000" dirty="0"/>
              <a:t>Muista erityisesti potilaan ja perheen omat resurssit ja mahdollisuudet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marL="457200" lvl="1" indent="0">
              <a:buNone/>
            </a:pPr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pPr lvl="2"/>
            <a:endParaRPr lang="fi-FI" sz="1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6686" y="623728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i-FI" dirty="0">
                <a:solidFill>
                  <a:srgbClr val="000066"/>
                </a:solidFill>
              </a:rPr>
              <a:t>2.11.2015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fi-FI" dirty="0">
                <a:solidFill>
                  <a:srgbClr val="000066"/>
                </a:solidFill>
              </a:rPr>
              <a:t>Klaus Lehtinen</a:t>
            </a:r>
          </a:p>
        </p:txBody>
      </p:sp>
    </p:spTree>
    <p:extLst>
      <p:ext uri="{BB962C8B-B14F-4D97-AF65-F5344CB8AC3E}">
        <p14:creationId xmlns:p14="http://schemas.microsoft.com/office/powerpoint/2010/main" val="18218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590800" y="2743200"/>
          <a:ext cx="955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lip" r:id="rId3" imgW="1848016" imgH="3981597" progId="MS_ClipArt_Gallery.2">
                  <p:embed/>
                </p:oleObj>
              </mc:Choice>
              <mc:Fallback>
                <p:oleObj name="Clip" r:id="rId3" imgW="1848016" imgH="3981597" progId="MS_ClipArt_Gallery.2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9556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-457200" y="838200"/>
            <a:ext cx="10134600" cy="1676400"/>
            <a:chOff x="-312" y="1008"/>
            <a:chExt cx="6916" cy="1056"/>
          </a:xfrm>
        </p:grpSpPr>
        <p:sp>
          <p:nvSpPr>
            <p:cNvPr id="13319" name="AutoShape 4"/>
            <p:cNvSpPr>
              <a:spLocks noChangeArrowheads="1"/>
            </p:cNvSpPr>
            <p:nvPr/>
          </p:nvSpPr>
          <p:spPr bwMode="auto">
            <a:xfrm>
              <a:off x="-312" y="1008"/>
              <a:ext cx="6916" cy="1056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0A05B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332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68" y="1248"/>
              <a:ext cx="5304" cy="52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144"/>
                </a:avLst>
              </a:prstTxWarp>
            </a:bodyPr>
            <a:lstStyle/>
            <a:p>
              <a:pPr algn="ctr"/>
              <a:r>
                <a:rPr lang="fi-FI" sz="3600" kern="10">
                  <a:ln w="12700">
                    <a:solidFill>
                      <a:srgbClr val="000099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95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Arkisen vuorovaikutuksen virta</a:t>
              </a:r>
            </a:p>
          </p:txBody>
        </p:sp>
      </p:grpSp>
      <p:sp>
        <p:nvSpPr>
          <p:cNvPr id="13316" name="AutoShape 6"/>
          <p:cNvSpPr>
            <a:spLocks noChangeArrowheads="1"/>
          </p:cNvSpPr>
          <p:nvPr/>
        </p:nvSpPr>
        <p:spPr bwMode="auto">
          <a:xfrm rot="354369">
            <a:off x="-252413" y="5084763"/>
            <a:ext cx="10134601" cy="998537"/>
          </a:xfrm>
          <a:prstGeom prst="doubleWave">
            <a:avLst>
              <a:gd name="adj1" fmla="val 10319"/>
              <a:gd name="adj2" fmla="val 111"/>
            </a:avLst>
          </a:prstGeom>
          <a:gradFill rotWithShape="0">
            <a:gsLst>
              <a:gs pos="0">
                <a:srgbClr val="CC0066"/>
              </a:gs>
              <a:gs pos="100000">
                <a:srgbClr val="04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 rot="364622">
            <a:off x="685800" y="5229225"/>
            <a:ext cx="84582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44"/>
              </a:avLst>
            </a:prstTxWarp>
          </a:bodyPr>
          <a:lstStyle/>
          <a:p>
            <a:pPr algn="ctr"/>
            <a:r>
              <a:rPr lang="fi-FI" sz="3600" kern="1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762F00"/>
                    </a:gs>
                    <a:gs pos="100000">
                      <a:srgbClr val="FF6600"/>
                    </a:gs>
                  </a:gsLst>
                  <a:lin ang="498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Psykiatristen potilaiden virta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fi-FI" sz="1400">
                <a:solidFill>
                  <a:schemeClr val="accent1"/>
                </a:solidFill>
                <a:latin typeface="Times New Roman" panose="02020603050405020304" pitchFamily="18" charset="0"/>
              </a:rPr>
              <a:t>Klaus Lehtinen 6.2.2001</a:t>
            </a:r>
          </a:p>
        </p:txBody>
      </p:sp>
    </p:spTree>
    <p:extLst>
      <p:ext uri="{BB962C8B-B14F-4D97-AF65-F5344CB8AC3E}">
        <p14:creationId xmlns:p14="http://schemas.microsoft.com/office/powerpoint/2010/main" val="2237988108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fi-FI"/>
              <a:t>25.4.2007</a:t>
            </a: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Klaus Lehtinen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0FD7-7C94-45EC-A326-D2057ED56797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592138"/>
            <a:ext cx="7386637" cy="793750"/>
          </a:xfrm>
        </p:spPr>
        <p:txBody>
          <a:bodyPr>
            <a:normAutofit fontScale="90000"/>
          </a:bodyPr>
          <a:lstStyle/>
          <a:p>
            <a:r>
              <a:rPr lang="fi-FI" altLang="fi-FI" sz="5400"/>
              <a:t>Arkisuusperiaate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76400"/>
            <a:ext cx="7494587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altLang="fi-FI" sz="2400" dirty="0"/>
              <a:t>Hoito viedään sinne missä ongelmat ovat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/>
              <a:t>kiinnittäminen arjen rutiineihin 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/>
              <a:t>läheisverkoston omat keinot käyttöön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Läheisverkostosta työryhmä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>
                <a:solidFill>
                  <a:srgbClr val="FF0000"/>
                </a:solidFill>
                <a:latin typeface="Bauhaus 93" panose="04030905020B02020C02" pitchFamily="82" charset="0"/>
              </a:rPr>
              <a:t>älä tee mitään minkä potilas tai läheiset voivat tehdä, 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>
                <a:solidFill>
                  <a:srgbClr val="FF0000"/>
                </a:solidFill>
                <a:latin typeface="Bauhaus 93" panose="04030905020B02020C02" pitchFamily="82" charset="0"/>
              </a:rPr>
              <a:t>Voimaantuminen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/>
              <a:t>Pienin riittävä interventio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Yhteiskunnan tavalliset palvelut käyttöön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/>
              <a:t>vältä syrjäytyminen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Diagnooseista yksilön omiin ongelmiin 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>
                <a:solidFill>
                  <a:srgbClr val="FF0000"/>
                </a:solidFill>
                <a:latin typeface="Bauhaus 93" panose="04030905020B02020C02" pitchFamily="82" charset="0"/>
              </a:rPr>
              <a:t>ei epätietoa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/>
              <a:t>kaiken tekeminen ymmärrettäväksi</a:t>
            </a:r>
          </a:p>
          <a:p>
            <a:r>
              <a:rPr lang="fi-FI" altLang="fi-FI" sz="2400" dirty="0"/>
              <a:t>Kaiken on tuettava toipumista</a:t>
            </a:r>
          </a:p>
        </p:txBody>
      </p:sp>
    </p:spTree>
    <p:extLst>
      <p:ext uri="{BB962C8B-B14F-4D97-AF65-F5344CB8AC3E}">
        <p14:creationId xmlns:p14="http://schemas.microsoft.com/office/powerpoint/2010/main" val="22808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Perhetapaaminen</a:t>
            </a:r>
          </a:p>
        </p:txBody>
      </p:sp>
    </p:spTree>
    <p:extLst>
      <p:ext uri="{BB962C8B-B14F-4D97-AF65-F5344CB8AC3E}">
        <p14:creationId xmlns:p14="http://schemas.microsoft.com/office/powerpoint/2010/main" val="41586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Ajatuksia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Luo kontakti</a:t>
            </a:r>
          </a:p>
          <a:p>
            <a:r>
              <a:rPr lang="fi-FI" dirty="0"/>
              <a:t>Hyvät työolosuhteet itsellesi</a:t>
            </a:r>
          </a:p>
          <a:p>
            <a:pPr lvl="1"/>
            <a:r>
              <a:rPr lang="fi-FI" dirty="0"/>
              <a:t>Raamit lyhyesti</a:t>
            </a:r>
          </a:p>
          <a:p>
            <a:pPr lvl="2"/>
            <a:r>
              <a:rPr lang="fi-FI" dirty="0"/>
              <a:t>Aikataulu, tavoite (ymmärtää, mahdolliset välittömät ongelmat)</a:t>
            </a:r>
          </a:p>
          <a:p>
            <a:pPr lvl="2"/>
            <a:r>
              <a:rPr lang="fi-FI" dirty="0"/>
              <a:t>1-3 tutkimuskertaa </a:t>
            </a:r>
            <a:r>
              <a:rPr lang="fi-FI" dirty="0" err="1"/>
              <a:t>suht</a:t>
            </a:r>
            <a:r>
              <a:rPr lang="fi-FI" dirty="0"/>
              <a:t>. nopeasti</a:t>
            </a:r>
          </a:p>
          <a:p>
            <a:r>
              <a:rPr lang="fi-FI" dirty="0"/>
              <a:t>Sukupuu ja </a:t>
            </a:r>
            <a:r>
              <a:rPr lang="fi-FI" dirty="0" err="1"/>
              <a:t>tikapuu</a:t>
            </a:r>
            <a:r>
              <a:rPr lang="fi-FI" dirty="0"/>
              <a:t> ovat apuvälineitä ei itsetarkoitus</a:t>
            </a:r>
          </a:p>
          <a:p>
            <a:r>
              <a:rPr lang="fi-FI" dirty="0"/>
              <a:t>Ole utelias ja aktiivinen, </a:t>
            </a:r>
          </a:p>
          <a:p>
            <a:pPr lvl="1"/>
            <a:r>
              <a:rPr lang="fi-FI" dirty="0"/>
              <a:t>Mutta anna tilaa tarvittaessa</a:t>
            </a:r>
          </a:p>
          <a:p>
            <a:pPr lvl="1"/>
            <a:r>
              <a:rPr lang="fi-FI" dirty="0"/>
              <a:t>Kysele, testaa ajatuksiasi</a:t>
            </a:r>
          </a:p>
          <a:p>
            <a:pPr lvl="1"/>
            <a:endParaRPr lang="fi-FI" dirty="0"/>
          </a:p>
          <a:p>
            <a:r>
              <a:rPr lang="fi-FI" dirty="0"/>
              <a:t>Kissat pöydälle</a:t>
            </a:r>
          </a:p>
          <a:p>
            <a:pPr lvl="1"/>
            <a:r>
              <a:rPr lang="fi-FI" dirty="0"/>
              <a:t>Mutta turvallisella tavalla</a:t>
            </a:r>
          </a:p>
          <a:p>
            <a:r>
              <a:rPr lang="fi-FI" dirty="0"/>
              <a:t>Lähes kaikessa on jotain hyvää, positiivinen konnotaatio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8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Ajatuksia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Mittarit ja paperin käyttö</a:t>
            </a:r>
          </a:p>
          <a:p>
            <a:pPr lvl="1"/>
            <a:r>
              <a:rPr lang="fi-FI" dirty="0"/>
              <a:t>”Kuinka hyväksi koet parisuhteenne nyt 0-10 asteikolla</a:t>
            </a:r>
          </a:p>
          <a:p>
            <a:pPr lvl="2"/>
            <a:r>
              <a:rPr lang="fi-FI" dirty="0"/>
              <a:t>Mitä puolisosi mahtaisi vastata”</a:t>
            </a:r>
          </a:p>
          <a:p>
            <a:pPr lvl="1"/>
            <a:r>
              <a:rPr lang="fi-FI" dirty="0"/>
              <a:t>Yhteiset muistiinpanot </a:t>
            </a:r>
            <a:r>
              <a:rPr lang="fi-FI" dirty="0" err="1"/>
              <a:t>fläpille</a:t>
            </a:r>
            <a:endParaRPr lang="fi-FI" dirty="0"/>
          </a:p>
          <a:p>
            <a:pPr lvl="1"/>
            <a:r>
              <a:rPr lang="fi-FI" dirty="0"/>
              <a:t>”Ymmärsinkö oikein..”</a:t>
            </a:r>
          </a:p>
          <a:p>
            <a:r>
              <a:rPr lang="fi-FI" dirty="0"/>
              <a:t>Työnjako kaverin kanssa</a:t>
            </a:r>
          </a:p>
          <a:p>
            <a:r>
              <a:rPr lang="fi-FI" dirty="0"/>
              <a:t>Miettimistauot</a:t>
            </a:r>
          </a:p>
          <a:p>
            <a:r>
              <a:rPr lang="fi-FI" dirty="0"/>
              <a:t>Kaikkea voi kysyä, olennaista on miten kysyy</a:t>
            </a:r>
          </a:p>
          <a:p>
            <a:r>
              <a:rPr lang="fi-FI" dirty="0"/>
              <a:t>Turvallisuuden varmistaminen</a:t>
            </a:r>
          </a:p>
          <a:p>
            <a:pPr lvl="1"/>
            <a:r>
              <a:rPr lang="fi-FI" dirty="0"/>
              <a:t>Väkivallan lopettaminen, suunnitelma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49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Ajatuksia 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Keskustelu ja raportointi kesken tapaamisen</a:t>
            </a:r>
          </a:p>
          <a:p>
            <a:pPr lvl="1"/>
            <a:r>
              <a:rPr lang="fi-FI" dirty="0"/>
              <a:t>Esim. lääkäri paikalle ja kerrotaan ”olikos se näin?”</a:t>
            </a:r>
          </a:p>
          <a:p>
            <a:r>
              <a:rPr lang="fi-FI" dirty="0"/>
              <a:t>Lopuksi</a:t>
            </a:r>
          </a:p>
          <a:p>
            <a:pPr lvl="1"/>
            <a:r>
              <a:rPr lang="fi-FI" dirty="0"/>
              <a:t>Onko jotain tärkeää mitä ei ole vielä tullut esille?</a:t>
            </a:r>
          </a:p>
          <a:p>
            <a:pPr lvl="1"/>
            <a:r>
              <a:rPr lang="fi-FI" dirty="0"/>
              <a:t>Pitäisikö joku muu kutsua mukaan?</a:t>
            </a:r>
          </a:p>
          <a:p>
            <a:pPr lvl="1"/>
            <a:r>
              <a:rPr lang="fi-FI" dirty="0"/>
              <a:t>Jotain mukaan seuraavaksi kerraksi?</a:t>
            </a:r>
          </a:p>
          <a:p>
            <a:pPr lvl="2"/>
            <a:r>
              <a:rPr lang="fi-FI" dirty="0"/>
              <a:t>Valokuvat ym. </a:t>
            </a:r>
          </a:p>
          <a:p>
            <a:pPr lvl="1"/>
            <a:r>
              <a:rPr lang="fi-FI" dirty="0"/>
              <a:t>Tehtäviä, esim. jonkun arkisen tilanteen havainnointi</a:t>
            </a:r>
          </a:p>
          <a:p>
            <a:pPr lvl="2"/>
            <a:r>
              <a:rPr lang="fi-FI" dirty="0"/>
              <a:t>Ketkä esittävät, kuka havainnoi ja kirjaa?</a:t>
            </a:r>
          </a:p>
          <a:p>
            <a:pPr lvl="1"/>
            <a:r>
              <a:rPr lang="fi-FI" dirty="0"/>
              <a:t>Pitäisikö perheen keskustella yhdessä jostakin kotona?</a:t>
            </a:r>
          </a:p>
          <a:p>
            <a:pPr lvl="2"/>
            <a:r>
              <a:rPr lang="fi-FI" dirty="0"/>
              <a:t>Jos päädyt tähän määrittele tarkasti koska, mitä asioita, kuka johtaa puhetta, kuka kirjaa, milloin ja missä</a:t>
            </a:r>
          </a:p>
          <a:p>
            <a:r>
              <a:rPr lang="fi-FI" dirty="0"/>
              <a:t>Loppukättely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8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fi-FI"/>
              <a:t>15.8.2008</a:t>
            </a:r>
            <a:endParaRPr lang="fi-FI" altLang="fi-FI"/>
          </a:p>
        </p:txBody>
      </p:sp>
      <p:sp>
        <p:nvSpPr>
          <p:cNvPr id="1536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fi-FI" altLang="fi-FI"/>
              <a:t>Klaus Lehtinen</a:t>
            </a:r>
          </a:p>
        </p:txBody>
      </p:sp>
      <p:sp>
        <p:nvSpPr>
          <p:cNvPr id="15364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CA8A64-4BB0-4985-AC7B-F180B47FDAE0}" type="slidenum">
              <a:rPr lang="fi-FI" altLang="fi-FI"/>
              <a:pPr/>
              <a:t>19</a:t>
            </a:fld>
            <a:endParaRPr lang="fi-FI" altLang="fi-FI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Rec.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8343900" cy="1841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i="1"/>
              <a:t>Melleril 25 mg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i="1"/>
              <a:t>D. tabl. no. C 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i="1"/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539750" y="3429000"/>
            <a:ext cx="802163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Monotype Sorts" pitchFamily="2" charset="2"/>
              <a:buNone/>
            </a:pPr>
            <a:r>
              <a:rPr lang="fi-FI" altLang="fi-FI" sz="2800" b="1" i="1">
                <a:solidFill>
                  <a:srgbClr val="000066"/>
                </a:solidFill>
                <a:latin typeface="Times New Roman" panose="02020603050405020304" pitchFamily="18" charset="0"/>
              </a:rPr>
              <a:t>” 1-2 tablettia iltaisin. Auttaa pitkäaikaisen psykoterapian lopettamiseen liittyvien ristiriitaisten tunteiden hallinnassa”</a:t>
            </a:r>
            <a:endParaRPr lang="en-GB" altLang="fi-FI" sz="2800" b="1" i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endParaRPr lang="en-GB" altLang="fi-FI" sz="2400" b="1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124075" y="1557338"/>
            <a:ext cx="2449513" cy="2401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9pPr>
          </a:lstStyle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Muut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Liikuntaelins.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Vammat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Hengitys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Neurologia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Psykiatria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Syöpä</a:t>
            </a:r>
          </a:p>
          <a:p>
            <a:pPr>
              <a:spcAft>
                <a:spcPct val="5000"/>
              </a:spcAft>
            </a:pPr>
            <a:r>
              <a:rPr lang="en-US">
                <a:solidFill>
                  <a:prstClr val="black"/>
                </a:solidFill>
                <a:latin typeface="Tahoma" panose="020B0604030504040204" pitchFamily="34" charset="0"/>
              </a:rPr>
              <a:t>Sydän ja veris.</a:t>
            </a: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2484438" y="5157788"/>
            <a:ext cx="1511300" cy="1295400"/>
          </a:xfrm>
          <a:prstGeom prst="ellipse">
            <a:avLst/>
          </a:prstGeom>
          <a:solidFill>
            <a:srgbClr val="FF0000">
              <a:alpha val="27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i-FI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 rot="-82373884">
            <a:off x="7416800" y="4022725"/>
            <a:ext cx="431800" cy="2006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67999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i-FI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230688" y="2909126"/>
            <a:ext cx="342741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682" tIns="43841" rIns="87682" bIns="43841">
            <a:spAutoFit/>
          </a:bodyPr>
          <a:lstStyle>
            <a:lvl1pPr marL="177800" indent="-17780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1pPr>
            <a:lvl2pPr marL="43815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2pPr>
            <a:lvl3pPr marL="87630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3pPr>
            <a:lvl4pPr marL="131445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4pPr>
            <a:lvl5pPr marL="1754188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5pPr>
            <a:lvl6pPr marL="22113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6pPr>
            <a:lvl7pPr marL="26685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7pPr>
            <a:lvl8pPr marL="31257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8pPr>
            <a:lvl9pPr marL="35829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9pPr>
          </a:lstStyle>
          <a:p>
            <a:pPr>
              <a:buFontTx/>
              <a:buChar char="•"/>
            </a:pPr>
            <a:r>
              <a:rPr lang="en-US" sz="1700" b="1" i="1" dirty="0">
                <a:solidFill>
                  <a:srgbClr val="54679C"/>
                </a:solidFill>
                <a:latin typeface="Arial" panose="020B0604020202020204" pitchFamily="34" charset="0"/>
              </a:rPr>
              <a:t>Neuro- </a:t>
            </a:r>
            <a:r>
              <a:rPr lang="en-US" sz="1700" b="1" i="1" dirty="0" err="1">
                <a:solidFill>
                  <a:srgbClr val="54679C"/>
                </a:solidFill>
                <a:latin typeface="Arial" panose="020B0604020202020204" pitchFamily="34" charset="0"/>
              </a:rPr>
              <a:t>ja</a:t>
            </a:r>
            <a:r>
              <a:rPr lang="en-US" sz="1700" b="1" i="1" dirty="0">
                <a:solidFill>
                  <a:srgbClr val="54679C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54679C"/>
                </a:solidFill>
                <a:latin typeface="Arial" panose="020B0604020202020204" pitchFamily="34" charset="0"/>
              </a:rPr>
              <a:t>somatopsykiatriset</a:t>
            </a:r>
            <a:r>
              <a:rPr lang="en-US" sz="1700" b="1" i="1" dirty="0">
                <a:solidFill>
                  <a:srgbClr val="54679C"/>
                </a:solidFill>
                <a:latin typeface="Arial" panose="020B0604020202020204" pitchFamily="34" charset="0"/>
              </a:rPr>
              <a:t> </a:t>
            </a:r>
            <a:br>
              <a:rPr lang="en-US" sz="1700" b="1" i="1" dirty="0">
                <a:solidFill>
                  <a:srgbClr val="54679C"/>
                </a:solidFill>
                <a:latin typeface="Arial" panose="020B0604020202020204" pitchFamily="34" charset="0"/>
              </a:rPr>
            </a:br>
            <a:r>
              <a:rPr lang="en-US" sz="1700" b="1" i="1" dirty="0" err="1">
                <a:solidFill>
                  <a:srgbClr val="54679C"/>
                </a:solidFill>
                <a:latin typeface="Arial" panose="020B0604020202020204" pitchFamily="34" charset="0"/>
              </a:rPr>
              <a:t>ongelmat</a:t>
            </a:r>
            <a:endParaRPr lang="en-US" sz="1700" b="1" i="1" dirty="0">
              <a:solidFill>
                <a:srgbClr val="54679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54679C"/>
                </a:solidFill>
                <a:latin typeface="Arial" panose="020B0604020202020204" pitchFamily="34" charset="0"/>
              </a:rPr>
              <a:t>Psykoosit</a:t>
            </a:r>
            <a:endParaRPr lang="en-US" sz="1700" b="1" i="1" dirty="0">
              <a:solidFill>
                <a:srgbClr val="54679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54679C"/>
                </a:solidFill>
                <a:latin typeface="Arial" panose="020B0604020202020204" pitchFamily="34" charset="0"/>
              </a:rPr>
              <a:t>Päihteet</a:t>
            </a:r>
            <a:r>
              <a:rPr lang="en-US" sz="1700" b="1" i="1" dirty="0">
                <a:solidFill>
                  <a:srgbClr val="54679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4225925" y="1636713"/>
            <a:ext cx="3583458" cy="139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682" tIns="43841" rIns="87682" bIns="43841">
            <a:spAutoFit/>
          </a:bodyPr>
          <a:lstStyle>
            <a:lvl1pPr marL="177800" indent="-17780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1pPr>
            <a:lvl2pPr marL="43815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2pPr>
            <a:lvl3pPr marL="87630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3pPr>
            <a:lvl4pPr marL="1314450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4pPr>
            <a:lvl5pPr marL="1754188" defTabSz="876300"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5pPr>
            <a:lvl6pPr marL="22113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6pPr>
            <a:lvl7pPr marL="26685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7pPr>
            <a:lvl8pPr marL="31257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8pPr>
            <a:lvl9pPr marL="3582988" defTabSz="876300" fontAlgn="base">
              <a:spcBef>
                <a:spcPct val="0"/>
              </a:spcBef>
              <a:spcAft>
                <a:spcPct val="0"/>
              </a:spcAft>
              <a:tabLst>
                <a:tab pos="5207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-128"/>
              </a:defRPr>
            </a:lvl9pPr>
          </a:lstStyle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Psykoosit</a:t>
            </a:r>
            <a:endParaRPr lang="en-US" sz="1700" b="1" i="1" dirty="0">
              <a:solidFill>
                <a:srgbClr val="CD050A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Vaikeat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persoonallisuushäiriöt</a:t>
            </a:r>
            <a:endParaRPr lang="en-US" sz="1700" b="1" i="1" dirty="0">
              <a:solidFill>
                <a:srgbClr val="CD050A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Masennus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ja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ahdistus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Näihin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liittyvät</a:t>
            </a:r>
            <a:r>
              <a:rPr lang="en-US" sz="1700" b="1" i="1" dirty="0">
                <a:solidFill>
                  <a:srgbClr val="CD050A"/>
                </a:solidFill>
                <a:latin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CD050A"/>
                </a:solidFill>
                <a:latin typeface="Arial" panose="020B0604020202020204" pitchFamily="34" charset="0"/>
              </a:rPr>
              <a:t>päihdeongelmat</a:t>
            </a:r>
            <a:endParaRPr lang="en-US" sz="1700" b="1" i="1" dirty="0">
              <a:solidFill>
                <a:srgbClr val="CD050A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sz="1700" b="1" i="1" dirty="0">
              <a:solidFill>
                <a:srgbClr val="CD050A"/>
              </a:solidFill>
              <a:latin typeface="Arial" panose="020B0604020202020204" pitchFamily="34" charset="0"/>
            </a:endParaRP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 flipV="1">
            <a:off x="3257550" y="2325688"/>
            <a:ext cx="900113" cy="3171825"/>
          </a:xfrm>
          <a:prstGeom prst="line">
            <a:avLst/>
          </a:prstGeom>
          <a:noFill/>
          <a:ln w="38100">
            <a:solidFill>
              <a:srgbClr val="CD05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5815013" y="3360738"/>
            <a:ext cx="1106487" cy="1930400"/>
          </a:xfrm>
          <a:prstGeom prst="line">
            <a:avLst/>
          </a:prstGeom>
          <a:noFill/>
          <a:ln w="38100">
            <a:solidFill>
              <a:srgbClr val="40959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5270045_p">
            <a:extLst>
              <a:ext uri="{FF2B5EF4-FFF2-40B4-BE49-F238E27FC236}">
                <a16:creationId xmlns:a16="http://schemas.microsoft.com/office/drawing/2014/main" xmlns="" id="{53BDF367-23DC-4A6B-9559-378C53A8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5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/>
              <a:t>Monen</a:t>
            </a:r>
            <a:r>
              <a:rPr lang="en-US" altLang="fi-FI" dirty="0"/>
              <a:t> </a:t>
            </a:r>
            <a:r>
              <a:rPr lang="en-US" altLang="fi-FI" dirty="0" err="1"/>
              <a:t>eri</a:t>
            </a:r>
            <a:r>
              <a:rPr lang="en-US" altLang="fi-FI" dirty="0"/>
              <a:t> </a:t>
            </a:r>
            <a:r>
              <a:rPr lang="en-US" altLang="fi-FI" dirty="0" err="1"/>
              <a:t>lähestymistavan</a:t>
            </a:r>
            <a:r>
              <a:rPr lang="en-US" altLang="fi-FI" dirty="0"/>
              <a:t> summa</a:t>
            </a:r>
          </a:p>
        </p:txBody>
      </p:sp>
      <p:sp>
        <p:nvSpPr>
          <p:cNvPr id="2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fi-FI"/>
              <a:t>18.1.2011</a:t>
            </a:r>
            <a:endParaRPr lang="fi-FI" altLang="fi-FI"/>
          </a:p>
        </p:txBody>
      </p:sp>
      <p:sp>
        <p:nvSpPr>
          <p:cNvPr id="2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Klaus Lehtinen</a:t>
            </a:r>
          </a:p>
        </p:txBody>
      </p:sp>
      <p:sp>
        <p:nvSpPr>
          <p:cNvPr id="2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2728-CC38-4C0D-BA4D-248E43186FA2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603138" name="Line 2"/>
          <p:cNvSpPr>
            <a:spLocks noChangeShapeType="1"/>
          </p:cNvSpPr>
          <p:nvPr/>
        </p:nvSpPr>
        <p:spPr bwMode="auto">
          <a:xfrm>
            <a:off x="2484438" y="3197225"/>
            <a:ext cx="573087" cy="1412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39" name="Line 3"/>
          <p:cNvSpPr>
            <a:spLocks noChangeShapeType="1"/>
          </p:cNvSpPr>
          <p:nvPr/>
        </p:nvSpPr>
        <p:spPr bwMode="auto">
          <a:xfrm flipH="1">
            <a:off x="4787900" y="2333625"/>
            <a:ext cx="360363" cy="7921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0" name="Line 4"/>
          <p:cNvSpPr>
            <a:spLocks noChangeShapeType="1"/>
          </p:cNvSpPr>
          <p:nvPr/>
        </p:nvSpPr>
        <p:spPr bwMode="auto">
          <a:xfrm>
            <a:off x="4643438" y="4365625"/>
            <a:ext cx="73025" cy="10080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1" name="Line 5"/>
          <p:cNvSpPr>
            <a:spLocks noChangeShapeType="1"/>
          </p:cNvSpPr>
          <p:nvPr/>
        </p:nvSpPr>
        <p:spPr bwMode="auto">
          <a:xfrm flipH="1" flipV="1">
            <a:off x="5181600" y="4262438"/>
            <a:ext cx="903288" cy="3746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 flipH="1" flipV="1">
            <a:off x="5529198" y="3625720"/>
            <a:ext cx="576263" cy="2174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3" name="Line 7"/>
          <p:cNvSpPr>
            <a:spLocks noChangeShapeType="1"/>
          </p:cNvSpPr>
          <p:nvPr/>
        </p:nvSpPr>
        <p:spPr bwMode="auto">
          <a:xfrm flipV="1">
            <a:off x="2555875" y="3702050"/>
            <a:ext cx="360363" cy="21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 flipV="1">
            <a:off x="2411413" y="4221163"/>
            <a:ext cx="703262" cy="5461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45" name="Rectangle 9"/>
          <p:cNvSpPr>
            <a:spLocks noChangeArrowheads="1"/>
          </p:cNvSpPr>
          <p:nvPr/>
        </p:nvSpPr>
        <p:spPr bwMode="auto">
          <a:xfrm>
            <a:off x="179388" y="2765425"/>
            <a:ext cx="285975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/>
              <a:t>Kokemuksellinen</a:t>
            </a:r>
            <a:endParaRPr lang="en-US" altLang="fi-FI" sz="2800" b="1" dirty="0"/>
          </a:p>
        </p:txBody>
      </p:sp>
      <p:sp>
        <p:nvSpPr>
          <p:cNvPr id="603146" name="Rectangle 10"/>
          <p:cNvSpPr>
            <a:spLocks noChangeArrowheads="1"/>
          </p:cNvSpPr>
          <p:nvPr/>
        </p:nvSpPr>
        <p:spPr bwMode="auto">
          <a:xfrm>
            <a:off x="5892452" y="2587103"/>
            <a:ext cx="196207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000066"/>
                </a:solidFill>
              </a:rPr>
              <a:t>Strateginen</a:t>
            </a:r>
            <a:endParaRPr lang="en-US" altLang="fi-FI" sz="2800" b="1" dirty="0">
              <a:solidFill>
                <a:srgbClr val="000066"/>
              </a:solidFill>
            </a:endParaRPr>
          </a:p>
        </p:txBody>
      </p:sp>
      <p:sp>
        <p:nvSpPr>
          <p:cNvPr id="603147" name="Rectangle 11"/>
          <p:cNvSpPr>
            <a:spLocks noChangeArrowheads="1"/>
          </p:cNvSpPr>
          <p:nvPr/>
        </p:nvSpPr>
        <p:spPr bwMode="auto">
          <a:xfrm>
            <a:off x="6024802" y="4221163"/>
            <a:ext cx="308097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012905"/>
                </a:solidFill>
              </a:rPr>
              <a:t>Ratkaisukeskeinen</a:t>
            </a:r>
            <a:endParaRPr lang="en-US" altLang="fi-FI" sz="2800" b="1" dirty="0">
              <a:solidFill>
                <a:srgbClr val="012905"/>
              </a:solidFill>
            </a:endParaRPr>
          </a:p>
        </p:txBody>
      </p:sp>
      <p:sp>
        <p:nvSpPr>
          <p:cNvPr id="603148" name="Rectangle 12"/>
          <p:cNvSpPr>
            <a:spLocks noChangeArrowheads="1"/>
          </p:cNvSpPr>
          <p:nvPr/>
        </p:nvSpPr>
        <p:spPr bwMode="auto">
          <a:xfrm>
            <a:off x="4665663" y="1758950"/>
            <a:ext cx="266258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000066"/>
                </a:solidFill>
              </a:rPr>
              <a:t>Strukturaalinen</a:t>
            </a:r>
            <a:endParaRPr lang="en-US" altLang="fi-FI" sz="2800" b="1" dirty="0">
              <a:solidFill>
                <a:srgbClr val="000066"/>
              </a:solidFill>
            </a:endParaRPr>
          </a:p>
        </p:txBody>
      </p:sp>
      <p:sp>
        <p:nvSpPr>
          <p:cNvPr id="603149" name="Rectangle 13"/>
          <p:cNvSpPr>
            <a:spLocks noChangeArrowheads="1"/>
          </p:cNvSpPr>
          <p:nvPr/>
        </p:nvSpPr>
        <p:spPr bwMode="auto">
          <a:xfrm>
            <a:off x="179388" y="3744913"/>
            <a:ext cx="210153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/>
              <a:t>Systeeminen</a:t>
            </a:r>
            <a:endParaRPr lang="en-US" altLang="fi-FI" sz="2800" b="1" dirty="0"/>
          </a:p>
        </p:txBody>
      </p:sp>
      <p:sp>
        <p:nvSpPr>
          <p:cNvPr id="603150" name="Rectangle 14"/>
          <p:cNvSpPr>
            <a:spLocks noChangeArrowheads="1"/>
          </p:cNvSpPr>
          <p:nvPr/>
        </p:nvSpPr>
        <p:spPr bwMode="auto">
          <a:xfrm>
            <a:off x="6058184" y="3525490"/>
            <a:ext cx="302005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012905"/>
                </a:solidFill>
              </a:rPr>
              <a:t>Ongelmalähtöinen</a:t>
            </a:r>
            <a:endParaRPr lang="en-US" altLang="fi-FI" sz="2800" b="1" dirty="0">
              <a:solidFill>
                <a:srgbClr val="012905"/>
              </a:solidFill>
            </a:endParaRPr>
          </a:p>
        </p:txBody>
      </p:sp>
      <p:sp>
        <p:nvSpPr>
          <p:cNvPr id="603151" name="Rectangle 15"/>
          <p:cNvSpPr>
            <a:spLocks noChangeArrowheads="1"/>
          </p:cNvSpPr>
          <p:nvPr/>
        </p:nvSpPr>
        <p:spPr bwMode="auto">
          <a:xfrm>
            <a:off x="533400" y="4806950"/>
            <a:ext cx="154920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CC0066"/>
                </a:solidFill>
              </a:rPr>
              <a:t>Verkosto</a:t>
            </a:r>
            <a:endParaRPr lang="en-US" altLang="fi-FI" sz="2800" b="1" dirty="0">
              <a:solidFill>
                <a:srgbClr val="CC0066"/>
              </a:solidFill>
            </a:endParaRPr>
          </a:p>
        </p:txBody>
      </p:sp>
      <p:sp>
        <p:nvSpPr>
          <p:cNvPr id="603152" name="Rectangle 16"/>
          <p:cNvSpPr>
            <a:spLocks noChangeArrowheads="1"/>
          </p:cNvSpPr>
          <p:nvPr/>
        </p:nvSpPr>
        <p:spPr bwMode="auto">
          <a:xfrm>
            <a:off x="4140200" y="5445125"/>
            <a:ext cx="227947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CC0066"/>
                </a:solidFill>
              </a:rPr>
              <a:t>Narratiivinen</a:t>
            </a:r>
            <a:endParaRPr lang="en-US" altLang="fi-FI" sz="2800" b="1" dirty="0">
              <a:solidFill>
                <a:srgbClr val="CC0066"/>
              </a:solidFill>
            </a:endParaRPr>
          </a:p>
        </p:txBody>
      </p:sp>
      <p:sp>
        <p:nvSpPr>
          <p:cNvPr id="603154" name="Rectangle 18"/>
          <p:cNvSpPr>
            <a:spLocks noChangeArrowheads="1"/>
          </p:cNvSpPr>
          <p:nvPr/>
        </p:nvSpPr>
        <p:spPr bwMode="auto">
          <a:xfrm>
            <a:off x="1476375" y="1844675"/>
            <a:ext cx="2361224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000066"/>
                </a:solidFill>
              </a:rPr>
              <a:t>Psykoanalyysi</a:t>
            </a:r>
            <a:endParaRPr lang="en-US" altLang="fi-FI" sz="2800" b="1" dirty="0">
              <a:solidFill>
                <a:srgbClr val="000066"/>
              </a:solidFill>
            </a:endParaRPr>
          </a:p>
        </p:txBody>
      </p:sp>
      <p:sp>
        <p:nvSpPr>
          <p:cNvPr id="603155" name="Line 19"/>
          <p:cNvSpPr>
            <a:spLocks noChangeShapeType="1"/>
          </p:cNvSpPr>
          <p:nvPr/>
        </p:nvSpPr>
        <p:spPr bwMode="auto">
          <a:xfrm>
            <a:off x="3635375" y="2420938"/>
            <a:ext cx="504825" cy="5603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56" name="Line 20"/>
          <p:cNvSpPr>
            <a:spLocks noChangeShapeType="1"/>
          </p:cNvSpPr>
          <p:nvPr/>
        </p:nvSpPr>
        <p:spPr bwMode="auto">
          <a:xfrm flipH="1">
            <a:off x="5148263" y="2909888"/>
            <a:ext cx="792162" cy="2873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57" name="Rectangle 21"/>
          <p:cNvSpPr>
            <a:spLocks noChangeArrowheads="1"/>
          </p:cNvSpPr>
          <p:nvPr/>
        </p:nvSpPr>
        <p:spPr bwMode="auto">
          <a:xfrm>
            <a:off x="3059113" y="3357563"/>
            <a:ext cx="2465419" cy="5854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3200" b="1" dirty="0" err="1">
                <a:solidFill>
                  <a:schemeClr val="hlink"/>
                </a:solidFill>
              </a:rPr>
              <a:t>Perheterapia</a:t>
            </a:r>
            <a:endParaRPr lang="en-US" altLang="fi-FI" sz="3200" b="1" dirty="0">
              <a:solidFill>
                <a:schemeClr val="hlink"/>
              </a:solidFill>
            </a:endParaRPr>
          </a:p>
        </p:txBody>
      </p:sp>
      <p:sp>
        <p:nvSpPr>
          <p:cNvPr id="603158" name="Rectangle 22"/>
          <p:cNvSpPr>
            <a:spLocks noChangeArrowheads="1"/>
          </p:cNvSpPr>
          <p:nvPr/>
        </p:nvSpPr>
        <p:spPr bwMode="auto">
          <a:xfrm>
            <a:off x="1331913" y="5300663"/>
            <a:ext cx="1939634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 err="1">
                <a:solidFill>
                  <a:srgbClr val="CC0066"/>
                </a:solidFill>
              </a:rPr>
              <a:t>Pariterapia</a:t>
            </a:r>
            <a:endParaRPr lang="en-US" altLang="fi-FI" sz="2800" b="1" dirty="0">
              <a:solidFill>
                <a:srgbClr val="CC0066"/>
              </a:solidFill>
            </a:endParaRPr>
          </a:p>
        </p:txBody>
      </p:sp>
      <p:sp>
        <p:nvSpPr>
          <p:cNvPr id="603159" name="Line 23"/>
          <p:cNvSpPr>
            <a:spLocks noChangeShapeType="1"/>
          </p:cNvSpPr>
          <p:nvPr/>
        </p:nvSpPr>
        <p:spPr bwMode="auto">
          <a:xfrm flipV="1">
            <a:off x="2916238" y="4437063"/>
            <a:ext cx="703262" cy="863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03160" name="Rectangle 24"/>
          <p:cNvSpPr>
            <a:spLocks noChangeArrowheads="1"/>
          </p:cNvSpPr>
          <p:nvPr/>
        </p:nvSpPr>
        <p:spPr bwMode="auto">
          <a:xfrm>
            <a:off x="5867400" y="4854575"/>
            <a:ext cx="92333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i-FI" sz="2800" b="1" dirty="0">
                <a:solidFill>
                  <a:srgbClr val="012905"/>
                </a:solidFill>
              </a:rPr>
              <a:t>CBT</a:t>
            </a:r>
          </a:p>
        </p:txBody>
      </p:sp>
      <p:sp>
        <p:nvSpPr>
          <p:cNvPr id="603161" name="Line 25"/>
          <p:cNvSpPr>
            <a:spLocks noChangeShapeType="1"/>
          </p:cNvSpPr>
          <p:nvPr/>
        </p:nvSpPr>
        <p:spPr bwMode="auto">
          <a:xfrm>
            <a:off x="5003800" y="4292600"/>
            <a:ext cx="576263" cy="8651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492184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Perheterapia-ajatuksia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Mieli syntyy vuorovaikutuksessa</a:t>
            </a:r>
          </a:p>
          <a:p>
            <a:pPr>
              <a:lnSpc>
                <a:spcPct val="90000"/>
              </a:lnSpc>
            </a:pPr>
            <a:r>
              <a:rPr lang="en-US" altLang="fi-FI" dirty="0" err="1"/>
              <a:t>Mieli</a:t>
            </a:r>
            <a:r>
              <a:rPr lang="en-US" altLang="fi-FI" dirty="0"/>
              <a:t> </a:t>
            </a:r>
            <a:r>
              <a:rPr lang="en-US" altLang="fi-FI" dirty="0" err="1"/>
              <a:t>luo</a:t>
            </a:r>
            <a:r>
              <a:rPr lang="en-US" altLang="fi-FI" dirty="0"/>
              <a:t> </a:t>
            </a:r>
            <a:r>
              <a:rPr lang="en-US" altLang="fi-FI" dirty="0" err="1"/>
              <a:t>merkityksiä</a:t>
            </a:r>
            <a:endParaRPr lang="en-US" altLang="fi-FI" dirty="0"/>
          </a:p>
          <a:p>
            <a:pPr lvl="1">
              <a:lnSpc>
                <a:spcPct val="90000"/>
              </a:lnSpc>
            </a:pPr>
            <a:r>
              <a:rPr lang="en-US" altLang="fi-FI" dirty="0" err="1"/>
              <a:t>Murto-osasta</a:t>
            </a:r>
            <a:r>
              <a:rPr lang="en-US" altLang="fi-FI" dirty="0"/>
              <a:t> </a:t>
            </a:r>
            <a:r>
              <a:rPr lang="en-US" altLang="fi-FI" dirty="0" err="1"/>
              <a:t>olemme</a:t>
            </a:r>
            <a:r>
              <a:rPr lang="en-US" altLang="fi-FI" dirty="0"/>
              <a:t> </a:t>
            </a:r>
            <a:r>
              <a:rPr lang="en-US" altLang="fi-FI" dirty="0" err="1"/>
              <a:t>tietoisia</a:t>
            </a:r>
            <a:endParaRPr lang="en-US" altLang="fi-FI" dirty="0"/>
          </a:p>
          <a:p>
            <a:pPr lvl="1">
              <a:lnSpc>
                <a:spcPct val="90000"/>
              </a:lnSpc>
            </a:pPr>
            <a:r>
              <a:rPr lang="en-US" altLang="fi-FI" dirty="0" err="1"/>
              <a:t>Ahdistus</a:t>
            </a:r>
            <a:r>
              <a:rPr lang="en-US" altLang="fi-FI" dirty="0"/>
              <a:t> </a:t>
            </a:r>
            <a:r>
              <a:rPr lang="en-US" altLang="fi-FI" dirty="0" err="1"/>
              <a:t>hoputtaa</a:t>
            </a:r>
            <a:endParaRPr lang="en-US" altLang="fi-FI" dirty="0"/>
          </a:p>
          <a:p>
            <a:r>
              <a:rPr lang="fi-FI" dirty="0"/>
              <a:t>Konstruktivismi</a:t>
            </a:r>
          </a:p>
          <a:p>
            <a:pPr lvl="1"/>
            <a:r>
              <a:rPr lang="fi-FI" dirty="0"/>
              <a:t>Todellisuus on luomuksemme</a:t>
            </a:r>
          </a:p>
          <a:p>
            <a:r>
              <a:rPr lang="fi-FI" dirty="0"/>
              <a:t>Sosiaalinen konstruktionismi</a:t>
            </a:r>
          </a:p>
          <a:p>
            <a:pPr lvl="1"/>
            <a:r>
              <a:rPr lang="fi-FI" dirty="0"/>
              <a:t>Luomme todellisuuden kielessä, kulttuurissa </a:t>
            </a:r>
          </a:p>
        </p:txBody>
      </p:sp>
    </p:spTree>
    <p:extLst>
      <p:ext uri="{BB962C8B-B14F-4D97-AF65-F5344CB8AC3E}">
        <p14:creationId xmlns:p14="http://schemas.microsoft.com/office/powerpoint/2010/main" val="397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fi-FI"/>
              <a:t>18.1.2011</a:t>
            </a:r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/>
              <a:t>Klaus Lehtinen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754-126C-4C40-AECA-29354E9F064E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/>
              <a:t>Ajatuksia</a:t>
            </a:r>
            <a:r>
              <a:rPr lang="en-US" altLang="fi-FI" dirty="0"/>
              <a:t> 2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fi-FI" dirty="0" err="1"/>
              <a:t>Jokainen</a:t>
            </a:r>
            <a:r>
              <a:rPr lang="en-US" altLang="fi-FI" dirty="0"/>
              <a:t> </a:t>
            </a:r>
            <a:r>
              <a:rPr lang="en-US" altLang="fi-FI" dirty="0" err="1"/>
              <a:t>osallistuja</a:t>
            </a:r>
            <a:r>
              <a:rPr lang="en-US" altLang="fi-FI" dirty="0"/>
              <a:t> </a:t>
            </a:r>
            <a:r>
              <a:rPr lang="en-US" altLang="fi-FI" dirty="0" err="1"/>
              <a:t>tulkitsee</a:t>
            </a:r>
            <a:r>
              <a:rPr lang="en-US" altLang="fi-FI" dirty="0"/>
              <a:t> </a:t>
            </a:r>
            <a:r>
              <a:rPr lang="en-US" altLang="fi-FI" dirty="0" err="1"/>
              <a:t>tavallaan</a:t>
            </a:r>
            <a:endParaRPr lang="en-US" altLang="fi-FI" dirty="0"/>
          </a:p>
          <a:p>
            <a:pPr lvl="1"/>
            <a:r>
              <a:rPr lang="en-US" altLang="fi-FI" dirty="0"/>
              <a:t>“</a:t>
            </a:r>
            <a:r>
              <a:rPr lang="en-US" altLang="fi-FI" dirty="0" err="1"/>
              <a:t>Opittu</a:t>
            </a:r>
            <a:r>
              <a:rPr lang="en-US" altLang="fi-FI" dirty="0"/>
              <a:t>” </a:t>
            </a:r>
            <a:r>
              <a:rPr lang="en-US" altLang="fi-FI" dirty="0" err="1"/>
              <a:t>vaikuttaa</a:t>
            </a:r>
            <a:r>
              <a:rPr lang="en-US" altLang="fi-FI" dirty="0"/>
              <a:t> </a:t>
            </a:r>
            <a:r>
              <a:rPr lang="en-US" altLang="fi-FI" dirty="0" err="1"/>
              <a:t>siihen</a:t>
            </a:r>
            <a:r>
              <a:rPr lang="en-US" altLang="fi-FI" dirty="0"/>
              <a:t> </a:t>
            </a:r>
            <a:r>
              <a:rPr lang="en-US" altLang="fi-FI" dirty="0" err="1"/>
              <a:t>mitä</a:t>
            </a:r>
            <a:r>
              <a:rPr lang="en-US" altLang="fi-FI" dirty="0"/>
              <a:t> </a:t>
            </a:r>
            <a:r>
              <a:rPr lang="en-US" altLang="fi-FI" dirty="0" err="1"/>
              <a:t>ajattelemme</a:t>
            </a:r>
            <a:endParaRPr lang="en-US" altLang="fi-FI" dirty="0"/>
          </a:p>
          <a:p>
            <a:pPr lvl="2"/>
            <a:r>
              <a:rPr lang="en-US" altLang="fi-FI" dirty="0" err="1"/>
              <a:t>Asenteet</a:t>
            </a:r>
            <a:r>
              <a:rPr lang="en-US" altLang="fi-FI" dirty="0"/>
              <a:t>, </a:t>
            </a:r>
            <a:r>
              <a:rPr lang="en-US" altLang="fi-FI" dirty="0" err="1"/>
              <a:t>Kokemukset</a:t>
            </a:r>
            <a:r>
              <a:rPr lang="en-US" altLang="fi-FI" dirty="0"/>
              <a:t>, </a:t>
            </a:r>
            <a:r>
              <a:rPr lang="en-US" altLang="fi-FI" dirty="0" err="1"/>
              <a:t>Lait</a:t>
            </a:r>
            <a:endParaRPr lang="en-US" altLang="fi-FI" dirty="0"/>
          </a:p>
          <a:p>
            <a:r>
              <a:rPr lang="fi-FI" altLang="fi-FI" dirty="0"/>
              <a:t>Interventio reaaliseen vuorovaikutukseen</a:t>
            </a:r>
          </a:p>
          <a:p>
            <a:pPr lvl="1"/>
            <a:r>
              <a:rPr lang="fi-FI" altLang="fi-FI" dirty="0"/>
              <a:t>24 h efekti</a:t>
            </a:r>
          </a:p>
          <a:p>
            <a:pPr lvl="1"/>
            <a:r>
              <a:rPr lang="fi-FI" altLang="fi-FI" dirty="0"/>
              <a:t>Mahdollisuus auttaa kaikkia, pelot, hätä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Systeeminen kokonaisnäkemys: kaikki vaikuttaa kaikkeen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fi-FI" dirty="0" err="1"/>
              <a:t>Vaikutamme</a:t>
            </a:r>
            <a:r>
              <a:rPr lang="en-US" altLang="fi-FI" dirty="0"/>
              <a:t> </a:t>
            </a:r>
            <a:r>
              <a:rPr lang="en-US" altLang="fi-FI" dirty="0" err="1"/>
              <a:t>aina</a:t>
            </a:r>
            <a:r>
              <a:rPr lang="en-US" altLang="fi-FI" dirty="0"/>
              <a:t> </a:t>
            </a:r>
            <a:r>
              <a:rPr lang="en-US" altLang="fi-FI" dirty="0" err="1"/>
              <a:t>jollakin</a:t>
            </a:r>
            <a:r>
              <a:rPr lang="en-US" altLang="fi-FI" dirty="0"/>
              <a:t> </a:t>
            </a:r>
            <a:r>
              <a:rPr lang="en-US" altLang="fi-FI" dirty="0" err="1"/>
              <a:t>tavalla</a:t>
            </a:r>
            <a:endParaRPr lang="en-US" altLang="fi-FI" dirty="0"/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4026146650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005" name="Group 2"/>
          <p:cNvGrpSpPr>
            <a:grpSpLocks/>
          </p:cNvGrpSpPr>
          <p:nvPr/>
        </p:nvGrpSpPr>
        <p:grpSpPr bwMode="auto">
          <a:xfrm>
            <a:off x="5345113" y="3962400"/>
            <a:ext cx="2633662" cy="2571750"/>
            <a:chOff x="720" y="1397"/>
            <a:chExt cx="1797" cy="1620"/>
          </a:xfrm>
        </p:grpSpPr>
        <p:graphicFrame>
          <p:nvGraphicFramePr>
            <p:cNvPr id="640006" name="Object 3"/>
            <p:cNvGraphicFramePr>
              <a:graphicFrameLocks/>
            </p:cNvGraphicFramePr>
            <p:nvPr/>
          </p:nvGraphicFramePr>
          <p:xfrm>
            <a:off x="720" y="2208"/>
            <a:ext cx="654" cy="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" name="Clip" r:id="rId4" imgW="2960640" imgH="3662280" progId="">
                    <p:embed/>
                  </p:oleObj>
                </mc:Choice>
                <mc:Fallback>
                  <p:oleObj name="Clip" r:id="rId4" imgW="2960640" imgH="3662280" progId="">
                    <p:embed/>
                    <p:pic>
                      <p:nvPicPr>
                        <p:cNvPr id="640006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08"/>
                          <a:ext cx="654" cy="8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0007" name="Object 4"/>
            <p:cNvGraphicFramePr>
              <a:graphicFrameLocks/>
            </p:cNvGraphicFramePr>
            <p:nvPr/>
          </p:nvGraphicFramePr>
          <p:xfrm>
            <a:off x="1536" y="2112"/>
            <a:ext cx="981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" name="Clip" r:id="rId6" imgW="3660480" imgH="2877840" progId="">
                    <p:embed/>
                  </p:oleObj>
                </mc:Choice>
                <mc:Fallback>
                  <p:oleObj name="Clip" r:id="rId6" imgW="3660480" imgH="2877840" progId="">
                    <p:embed/>
                    <p:pic>
                      <p:nvPicPr>
                        <p:cNvPr id="640007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112"/>
                          <a:ext cx="981" cy="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0008" name="Object 5"/>
            <p:cNvGraphicFramePr>
              <a:graphicFrameLocks/>
            </p:cNvGraphicFramePr>
            <p:nvPr/>
          </p:nvGraphicFramePr>
          <p:xfrm>
            <a:off x="1005" y="1397"/>
            <a:ext cx="1247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4" name="Clip" r:id="rId8" imgW="3657600" imgH="2011320" progId="">
                    <p:embed/>
                  </p:oleObj>
                </mc:Choice>
                <mc:Fallback>
                  <p:oleObj name="Clip" r:id="rId8" imgW="3657600" imgH="2011320" progId="">
                    <p:embed/>
                    <p:pic>
                      <p:nvPicPr>
                        <p:cNvPr id="640008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1397"/>
                          <a:ext cx="1247" cy="6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40009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868363"/>
            <a:ext cx="28098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10" name="Freeform 7"/>
          <p:cNvSpPr>
            <a:spLocks/>
          </p:cNvSpPr>
          <p:nvPr/>
        </p:nvSpPr>
        <p:spPr bwMode="auto">
          <a:xfrm>
            <a:off x="2419350" y="2857500"/>
            <a:ext cx="161925" cy="666750"/>
          </a:xfrm>
          <a:custGeom>
            <a:avLst/>
            <a:gdLst>
              <a:gd name="T0" fmla="*/ 2147483647 w 110"/>
              <a:gd name="T1" fmla="*/ 2147483647 h 420"/>
              <a:gd name="T2" fmla="*/ 2147483647 w 110"/>
              <a:gd name="T3" fmla="*/ 2147483647 h 420"/>
              <a:gd name="T4" fmla="*/ 2147483647 w 110"/>
              <a:gd name="T5" fmla="*/ 2147483647 h 420"/>
              <a:gd name="T6" fmla="*/ 2147483647 w 110"/>
              <a:gd name="T7" fmla="*/ 2147483647 h 420"/>
              <a:gd name="T8" fmla="*/ 2147483647 w 110"/>
              <a:gd name="T9" fmla="*/ 2147483647 h 420"/>
              <a:gd name="T10" fmla="*/ 2147483647 w 110"/>
              <a:gd name="T11" fmla="*/ 2147483647 h 420"/>
              <a:gd name="T12" fmla="*/ 2147483647 w 110"/>
              <a:gd name="T13" fmla="*/ 2147483647 h 420"/>
              <a:gd name="T14" fmla="*/ 2147483647 w 110"/>
              <a:gd name="T15" fmla="*/ 2147483647 h 420"/>
              <a:gd name="T16" fmla="*/ 2147483647 w 110"/>
              <a:gd name="T17" fmla="*/ 2147483647 h 420"/>
              <a:gd name="T18" fmla="*/ 2147483647 w 110"/>
              <a:gd name="T19" fmla="*/ 2147483647 h 420"/>
              <a:gd name="T20" fmla="*/ 2147483647 w 110"/>
              <a:gd name="T21" fmla="*/ 0 h 420"/>
              <a:gd name="T22" fmla="*/ 2147483647 w 110"/>
              <a:gd name="T23" fmla="*/ 0 h 420"/>
              <a:gd name="T24" fmla="*/ 2147483647 w 110"/>
              <a:gd name="T25" fmla="*/ 2147483647 h 420"/>
              <a:gd name="T26" fmla="*/ 2147483647 w 110"/>
              <a:gd name="T27" fmla="*/ 2147483647 h 420"/>
              <a:gd name="T28" fmla="*/ 2147483647 w 110"/>
              <a:gd name="T29" fmla="*/ 2147483647 h 420"/>
              <a:gd name="T30" fmla="*/ 2147483647 w 110"/>
              <a:gd name="T31" fmla="*/ 2147483647 h 420"/>
              <a:gd name="T32" fmla="*/ 2147483647 w 110"/>
              <a:gd name="T33" fmla="*/ 2147483647 h 420"/>
              <a:gd name="T34" fmla="*/ 2147483647 w 110"/>
              <a:gd name="T35" fmla="*/ 2147483647 h 420"/>
              <a:gd name="T36" fmla="*/ 2147483647 w 110"/>
              <a:gd name="T37" fmla="*/ 2147483647 h 420"/>
              <a:gd name="T38" fmla="*/ 2147483647 w 110"/>
              <a:gd name="T39" fmla="*/ 2147483647 h 420"/>
              <a:gd name="T40" fmla="*/ 2147483647 w 110"/>
              <a:gd name="T41" fmla="*/ 2147483647 h 420"/>
              <a:gd name="T42" fmla="*/ 2147483647 w 110"/>
              <a:gd name="T43" fmla="*/ 2147483647 h 420"/>
              <a:gd name="T44" fmla="*/ 2147483647 w 110"/>
              <a:gd name="T45" fmla="*/ 2147483647 h 420"/>
              <a:gd name="T46" fmla="*/ 2147483647 w 110"/>
              <a:gd name="T47" fmla="*/ 2147483647 h 420"/>
              <a:gd name="T48" fmla="*/ 2147483647 w 110"/>
              <a:gd name="T49" fmla="*/ 2147483647 h 420"/>
              <a:gd name="T50" fmla="*/ 2147483647 w 110"/>
              <a:gd name="T51" fmla="*/ 2147483647 h 420"/>
              <a:gd name="T52" fmla="*/ 2147483647 w 110"/>
              <a:gd name="T53" fmla="*/ 2147483647 h 420"/>
              <a:gd name="T54" fmla="*/ 2147483647 w 110"/>
              <a:gd name="T55" fmla="*/ 2147483647 h 420"/>
              <a:gd name="T56" fmla="*/ 2147483647 w 110"/>
              <a:gd name="T57" fmla="*/ 2147483647 h 420"/>
              <a:gd name="T58" fmla="*/ 2147483647 w 110"/>
              <a:gd name="T59" fmla="*/ 2147483647 h 420"/>
              <a:gd name="T60" fmla="*/ 2147483647 w 110"/>
              <a:gd name="T61" fmla="*/ 2147483647 h 420"/>
              <a:gd name="T62" fmla="*/ 2147483647 w 110"/>
              <a:gd name="T63" fmla="*/ 2147483647 h 420"/>
              <a:gd name="T64" fmla="*/ 2147483647 w 110"/>
              <a:gd name="T65" fmla="*/ 2147483647 h 420"/>
              <a:gd name="T66" fmla="*/ 2147483647 w 110"/>
              <a:gd name="T67" fmla="*/ 2147483647 h 420"/>
              <a:gd name="T68" fmla="*/ 2147483647 w 110"/>
              <a:gd name="T69" fmla="*/ 2147483647 h 420"/>
              <a:gd name="T70" fmla="*/ 2147483647 w 110"/>
              <a:gd name="T71" fmla="*/ 2147483647 h 420"/>
              <a:gd name="T72" fmla="*/ 2147483647 w 110"/>
              <a:gd name="T73" fmla="*/ 2147483647 h 420"/>
              <a:gd name="T74" fmla="*/ 2147483647 w 110"/>
              <a:gd name="T75" fmla="*/ 2147483647 h 420"/>
              <a:gd name="T76" fmla="*/ 2147483647 w 110"/>
              <a:gd name="T77" fmla="*/ 2147483647 h 420"/>
              <a:gd name="T78" fmla="*/ 2147483647 w 110"/>
              <a:gd name="T79" fmla="*/ 2147483647 h 420"/>
              <a:gd name="T80" fmla="*/ 2147483647 w 110"/>
              <a:gd name="T81" fmla="*/ 2147483647 h 420"/>
              <a:gd name="T82" fmla="*/ 2147483647 w 110"/>
              <a:gd name="T83" fmla="*/ 2147483647 h 420"/>
              <a:gd name="T84" fmla="*/ 2147483647 w 110"/>
              <a:gd name="T85" fmla="*/ 2147483647 h 420"/>
              <a:gd name="T86" fmla="*/ 2147483647 w 110"/>
              <a:gd name="T87" fmla="*/ 2147483647 h 420"/>
              <a:gd name="T88" fmla="*/ 2147483647 w 110"/>
              <a:gd name="T89" fmla="*/ 2147483647 h 420"/>
              <a:gd name="T90" fmla="*/ 0 w 110"/>
              <a:gd name="T91" fmla="*/ 2147483647 h 4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0"/>
              <a:gd name="T139" fmla="*/ 0 h 420"/>
              <a:gd name="T140" fmla="*/ 110 w 110"/>
              <a:gd name="T141" fmla="*/ 420 h 4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0" h="420">
                <a:moveTo>
                  <a:pt x="11" y="40"/>
                </a:moveTo>
                <a:lnTo>
                  <a:pt x="62" y="23"/>
                </a:lnTo>
                <a:lnTo>
                  <a:pt x="73" y="9"/>
                </a:lnTo>
                <a:lnTo>
                  <a:pt x="78" y="3"/>
                </a:lnTo>
                <a:lnTo>
                  <a:pt x="79" y="4"/>
                </a:lnTo>
                <a:lnTo>
                  <a:pt x="80" y="6"/>
                </a:lnTo>
                <a:lnTo>
                  <a:pt x="80" y="11"/>
                </a:lnTo>
                <a:lnTo>
                  <a:pt x="82" y="13"/>
                </a:lnTo>
                <a:lnTo>
                  <a:pt x="87" y="11"/>
                </a:lnTo>
                <a:lnTo>
                  <a:pt x="97" y="0"/>
                </a:lnTo>
                <a:lnTo>
                  <a:pt x="104" y="49"/>
                </a:lnTo>
                <a:lnTo>
                  <a:pt x="107" y="86"/>
                </a:lnTo>
                <a:lnTo>
                  <a:pt x="109" y="117"/>
                </a:lnTo>
                <a:lnTo>
                  <a:pt x="108" y="144"/>
                </a:lnTo>
                <a:lnTo>
                  <a:pt x="106" y="171"/>
                </a:lnTo>
                <a:lnTo>
                  <a:pt x="105" y="199"/>
                </a:lnTo>
                <a:lnTo>
                  <a:pt x="103" y="234"/>
                </a:lnTo>
                <a:lnTo>
                  <a:pt x="102" y="279"/>
                </a:lnTo>
                <a:lnTo>
                  <a:pt x="94" y="293"/>
                </a:lnTo>
                <a:lnTo>
                  <a:pt x="85" y="315"/>
                </a:lnTo>
                <a:lnTo>
                  <a:pt x="78" y="340"/>
                </a:lnTo>
                <a:lnTo>
                  <a:pt x="73" y="366"/>
                </a:lnTo>
                <a:lnTo>
                  <a:pt x="70" y="388"/>
                </a:lnTo>
                <a:lnTo>
                  <a:pt x="71" y="403"/>
                </a:lnTo>
                <a:lnTo>
                  <a:pt x="76" y="408"/>
                </a:lnTo>
                <a:lnTo>
                  <a:pt x="86" y="399"/>
                </a:lnTo>
                <a:lnTo>
                  <a:pt x="81" y="399"/>
                </a:lnTo>
                <a:lnTo>
                  <a:pt x="77" y="400"/>
                </a:lnTo>
                <a:lnTo>
                  <a:pt x="71" y="401"/>
                </a:lnTo>
                <a:lnTo>
                  <a:pt x="66" y="402"/>
                </a:lnTo>
                <a:lnTo>
                  <a:pt x="61" y="403"/>
                </a:lnTo>
                <a:lnTo>
                  <a:pt x="55" y="405"/>
                </a:lnTo>
                <a:lnTo>
                  <a:pt x="48" y="407"/>
                </a:lnTo>
                <a:lnTo>
                  <a:pt x="43" y="408"/>
                </a:lnTo>
                <a:lnTo>
                  <a:pt x="37" y="410"/>
                </a:lnTo>
                <a:lnTo>
                  <a:pt x="31" y="412"/>
                </a:lnTo>
                <a:lnTo>
                  <a:pt x="25" y="414"/>
                </a:lnTo>
                <a:lnTo>
                  <a:pt x="19" y="415"/>
                </a:lnTo>
                <a:lnTo>
                  <a:pt x="14" y="417"/>
                </a:lnTo>
                <a:lnTo>
                  <a:pt x="9" y="418"/>
                </a:lnTo>
                <a:lnTo>
                  <a:pt x="4" y="419"/>
                </a:lnTo>
                <a:lnTo>
                  <a:pt x="0" y="419"/>
                </a:lnTo>
              </a:path>
            </a:pathLst>
          </a:custGeom>
          <a:noFill/>
          <a:ln w="12700" cap="rnd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40011" name="Freeform 8"/>
          <p:cNvSpPr>
            <a:spLocks/>
          </p:cNvSpPr>
          <p:nvPr/>
        </p:nvSpPr>
        <p:spPr bwMode="auto">
          <a:xfrm>
            <a:off x="1905000" y="1608138"/>
            <a:ext cx="3055938" cy="3611562"/>
          </a:xfrm>
          <a:custGeom>
            <a:avLst/>
            <a:gdLst>
              <a:gd name="T0" fmla="*/ 2147483647 w 2085"/>
              <a:gd name="T1" fmla="*/ 2147483647 h 2275"/>
              <a:gd name="T2" fmla="*/ 2147483647 w 2085"/>
              <a:gd name="T3" fmla="*/ 2147483647 h 2275"/>
              <a:gd name="T4" fmla="*/ 2147483647 w 2085"/>
              <a:gd name="T5" fmla="*/ 2147483647 h 2275"/>
              <a:gd name="T6" fmla="*/ 2147483647 w 2085"/>
              <a:gd name="T7" fmla="*/ 2147483647 h 2275"/>
              <a:gd name="T8" fmla="*/ 2147483647 w 2085"/>
              <a:gd name="T9" fmla="*/ 2147483647 h 2275"/>
              <a:gd name="T10" fmla="*/ 2147483647 w 2085"/>
              <a:gd name="T11" fmla="*/ 2147483647 h 2275"/>
              <a:gd name="T12" fmla="*/ 2147483647 w 2085"/>
              <a:gd name="T13" fmla="*/ 2147483647 h 2275"/>
              <a:gd name="T14" fmla="*/ 2147483647 w 2085"/>
              <a:gd name="T15" fmla="*/ 2147483647 h 2275"/>
              <a:gd name="T16" fmla="*/ 2147483647 w 2085"/>
              <a:gd name="T17" fmla="*/ 2147483647 h 2275"/>
              <a:gd name="T18" fmla="*/ 2147483647 w 2085"/>
              <a:gd name="T19" fmla="*/ 2147483647 h 2275"/>
              <a:gd name="T20" fmla="*/ 2147483647 w 2085"/>
              <a:gd name="T21" fmla="*/ 2147483647 h 2275"/>
              <a:gd name="T22" fmla="*/ 2147483647 w 2085"/>
              <a:gd name="T23" fmla="*/ 2147483647 h 2275"/>
              <a:gd name="T24" fmla="*/ 2147483647 w 2085"/>
              <a:gd name="T25" fmla="*/ 2147483647 h 2275"/>
              <a:gd name="T26" fmla="*/ 2147483647 w 2085"/>
              <a:gd name="T27" fmla="*/ 2147483647 h 2275"/>
              <a:gd name="T28" fmla="*/ 2147483647 w 2085"/>
              <a:gd name="T29" fmla="*/ 2147483647 h 2275"/>
              <a:gd name="T30" fmla="*/ 2147483647 w 2085"/>
              <a:gd name="T31" fmla="*/ 2147483647 h 2275"/>
              <a:gd name="T32" fmla="*/ 2147483647 w 2085"/>
              <a:gd name="T33" fmla="*/ 2147483647 h 2275"/>
              <a:gd name="T34" fmla="*/ 2147483647 w 2085"/>
              <a:gd name="T35" fmla="*/ 2147483647 h 2275"/>
              <a:gd name="T36" fmla="*/ 2147483647 w 2085"/>
              <a:gd name="T37" fmla="*/ 2147483647 h 2275"/>
              <a:gd name="T38" fmla="*/ 2147483647 w 2085"/>
              <a:gd name="T39" fmla="*/ 2147483647 h 2275"/>
              <a:gd name="T40" fmla="*/ 2147483647 w 2085"/>
              <a:gd name="T41" fmla="*/ 0 h 2275"/>
              <a:gd name="T42" fmla="*/ 2147483647 w 2085"/>
              <a:gd name="T43" fmla="*/ 2147483647 h 2275"/>
              <a:gd name="T44" fmla="*/ 2147483647 w 2085"/>
              <a:gd name="T45" fmla="*/ 2147483647 h 2275"/>
              <a:gd name="T46" fmla="*/ 2147483647 w 2085"/>
              <a:gd name="T47" fmla="*/ 2147483647 h 2275"/>
              <a:gd name="T48" fmla="*/ 2147483647 w 2085"/>
              <a:gd name="T49" fmla="*/ 2147483647 h 2275"/>
              <a:gd name="T50" fmla="*/ 2147483647 w 2085"/>
              <a:gd name="T51" fmla="*/ 2147483647 h 2275"/>
              <a:gd name="T52" fmla="*/ 2147483647 w 2085"/>
              <a:gd name="T53" fmla="*/ 2147483647 h 2275"/>
              <a:gd name="T54" fmla="*/ 2147483647 w 2085"/>
              <a:gd name="T55" fmla="*/ 2147483647 h 2275"/>
              <a:gd name="T56" fmla="*/ 2147483647 w 2085"/>
              <a:gd name="T57" fmla="*/ 2147483647 h 2275"/>
              <a:gd name="T58" fmla="*/ 2147483647 w 2085"/>
              <a:gd name="T59" fmla="*/ 2147483647 h 2275"/>
              <a:gd name="T60" fmla="*/ 2147483647 w 2085"/>
              <a:gd name="T61" fmla="*/ 2147483647 h 2275"/>
              <a:gd name="T62" fmla="*/ 2147483647 w 2085"/>
              <a:gd name="T63" fmla="*/ 2147483647 h 2275"/>
              <a:gd name="T64" fmla="*/ 2147483647 w 2085"/>
              <a:gd name="T65" fmla="*/ 2147483647 h 2275"/>
              <a:gd name="T66" fmla="*/ 2147483647 w 2085"/>
              <a:gd name="T67" fmla="*/ 2147483647 h 22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85"/>
              <a:gd name="T103" fmla="*/ 0 h 2275"/>
              <a:gd name="T104" fmla="*/ 2085 w 2085"/>
              <a:gd name="T105" fmla="*/ 2275 h 22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85" h="2275">
                <a:moveTo>
                  <a:pt x="1368" y="2274"/>
                </a:moveTo>
                <a:lnTo>
                  <a:pt x="1368" y="2066"/>
                </a:lnTo>
                <a:lnTo>
                  <a:pt x="1375" y="2018"/>
                </a:lnTo>
                <a:lnTo>
                  <a:pt x="1389" y="1967"/>
                </a:lnTo>
                <a:lnTo>
                  <a:pt x="1419" y="1931"/>
                </a:lnTo>
                <a:lnTo>
                  <a:pt x="1466" y="1912"/>
                </a:lnTo>
                <a:lnTo>
                  <a:pt x="1619" y="1880"/>
                </a:lnTo>
                <a:lnTo>
                  <a:pt x="1710" y="1861"/>
                </a:lnTo>
                <a:lnTo>
                  <a:pt x="1783" y="1832"/>
                </a:lnTo>
                <a:lnTo>
                  <a:pt x="1834" y="1807"/>
                </a:lnTo>
                <a:lnTo>
                  <a:pt x="1859" y="1785"/>
                </a:lnTo>
                <a:lnTo>
                  <a:pt x="1877" y="1752"/>
                </a:lnTo>
                <a:lnTo>
                  <a:pt x="1877" y="1694"/>
                </a:lnTo>
                <a:lnTo>
                  <a:pt x="1874" y="1621"/>
                </a:lnTo>
                <a:lnTo>
                  <a:pt x="1866" y="1523"/>
                </a:lnTo>
                <a:lnTo>
                  <a:pt x="1866" y="1439"/>
                </a:lnTo>
                <a:lnTo>
                  <a:pt x="1877" y="1362"/>
                </a:lnTo>
                <a:lnTo>
                  <a:pt x="1899" y="1315"/>
                </a:lnTo>
                <a:lnTo>
                  <a:pt x="1928" y="1282"/>
                </a:lnTo>
                <a:lnTo>
                  <a:pt x="1979" y="1261"/>
                </a:lnTo>
                <a:lnTo>
                  <a:pt x="2048" y="1235"/>
                </a:lnTo>
                <a:lnTo>
                  <a:pt x="2070" y="1216"/>
                </a:lnTo>
                <a:lnTo>
                  <a:pt x="2084" y="1195"/>
                </a:lnTo>
                <a:lnTo>
                  <a:pt x="2084" y="1162"/>
                </a:lnTo>
                <a:lnTo>
                  <a:pt x="2060" y="1129"/>
                </a:lnTo>
                <a:lnTo>
                  <a:pt x="2037" y="1103"/>
                </a:lnTo>
                <a:lnTo>
                  <a:pt x="1870" y="892"/>
                </a:lnTo>
                <a:lnTo>
                  <a:pt x="1855" y="874"/>
                </a:lnTo>
                <a:lnTo>
                  <a:pt x="1863" y="842"/>
                </a:lnTo>
                <a:lnTo>
                  <a:pt x="1885" y="810"/>
                </a:lnTo>
                <a:lnTo>
                  <a:pt x="1917" y="721"/>
                </a:lnTo>
                <a:lnTo>
                  <a:pt x="1928" y="665"/>
                </a:lnTo>
                <a:lnTo>
                  <a:pt x="1928" y="577"/>
                </a:lnTo>
                <a:lnTo>
                  <a:pt x="1889" y="452"/>
                </a:lnTo>
                <a:lnTo>
                  <a:pt x="1848" y="358"/>
                </a:lnTo>
                <a:lnTo>
                  <a:pt x="1783" y="240"/>
                </a:lnTo>
                <a:lnTo>
                  <a:pt x="1721" y="168"/>
                </a:lnTo>
                <a:lnTo>
                  <a:pt x="1652" y="102"/>
                </a:lnTo>
                <a:lnTo>
                  <a:pt x="1557" y="52"/>
                </a:lnTo>
                <a:lnTo>
                  <a:pt x="1412" y="18"/>
                </a:lnTo>
                <a:lnTo>
                  <a:pt x="1273" y="3"/>
                </a:lnTo>
                <a:lnTo>
                  <a:pt x="1132" y="0"/>
                </a:lnTo>
                <a:lnTo>
                  <a:pt x="993" y="7"/>
                </a:lnTo>
                <a:lnTo>
                  <a:pt x="880" y="22"/>
                </a:lnTo>
                <a:lnTo>
                  <a:pt x="771" y="44"/>
                </a:lnTo>
                <a:lnTo>
                  <a:pt x="647" y="91"/>
                </a:lnTo>
                <a:lnTo>
                  <a:pt x="527" y="153"/>
                </a:lnTo>
                <a:lnTo>
                  <a:pt x="378" y="255"/>
                </a:lnTo>
                <a:lnTo>
                  <a:pt x="309" y="310"/>
                </a:lnTo>
                <a:lnTo>
                  <a:pt x="247" y="372"/>
                </a:lnTo>
                <a:lnTo>
                  <a:pt x="178" y="452"/>
                </a:lnTo>
                <a:lnTo>
                  <a:pt x="112" y="550"/>
                </a:lnTo>
                <a:lnTo>
                  <a:pt x="47" y="674"/>
                </a:lnTo>
                <a:lnTo>
                  <a:pt x="14" y="781"/>
                </a:lnTo>
                <a:lnTo>
                  <a:pt x="0" y="898"/>
                </a:lnTo>
                <a:lnTo>
                  <a:pt x="7" y="987"/>
                </a:lnTo>
                <a:lnTo>
                  <a:pt x="25" y="1078"/>
                </a:lnTo>
                <a:lnTo>
                  <a:pt x="65" y="1174"/>
                </a:lnTo>
                <a:lnTo>
                  <a:pt x="182" y="1357"/>
                </a:lnTo>
                <a:lnTo>
                  <a:pt x="334" y="1581"/>
                </a:lnTo>
                <a:lnTo>
                  <a:pt x="396" y="1694"/>
                </a:lnTo>
                <a:lnTo>
                  <a:pt x="422" y="1759"/>
                </a:lnTo>
                <a:lnTo>
                  <a:pt x="436" y="1823"/>
                </a:lnTo>
                <a:lnTo>
                  <a:pt x="443" y="1880"/>
                </a:lnTo>
                <a:lnTo>
                  <a:pt x="447" y="1934"/>
                </a:lnTo>
                <a:lnTo>
                  <a:pt x="451" y="2043"/>
                </a:lnTo>
                <a:lnTo>
                  <a:pt x="436" y="2274"/>
                </a:lnTo>
                <a:lnTo>
                  <a:pt x="1368" y="2274"/>
                </a:lnTo>
              </a:path>
            </a:pathLst>
          </a:custGeom>
          <a:solidFill>
            <a:srgbClr val="FFD1F8">
              <a:alpha val="50195"/>
            </a:srgb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grpSp>
        <p:nvGrpSpPr>
          <p:cNvPr id="640012" name="Group 9"/>
          <p:cNvGrpSpPr>
            <a:grpSpLocks/>
          </p:cNvGrpSpPr>
          <p:nvPr/>
        </p:nvGrpSpPr>
        <p:grpSpPr bwMode="auto">
          <a:xfrm>
            <a:off x="2109788" y="1752600"/>
            <a:ext cx="2428875" cy="2363788"/>
            <a:chOff x="1440" y="1104"/>
            <a:chExt cx="1657" cy="1489"/>
          </a:xfrm>
        </p:grpSpPr>
        <p:sp>
          <p:nvSpPr>
            <p:cNvPr id="640013" name="Freeform 10"/>
            <p:cNvSpPr>
              <a:spLocks/>
            </p:cNvSpPr>
            <p:nvPr/>
          </p:nvSpPr>
          <p:spPr bwMode="auto">
            <a:xfrm>
              <a:off x="1440" y="1104"/>
              <a:ext cx="1657" cy="1489"/>
            </a:xfrm>
            <a:custGeom>
              <a:avLst/>
              <a:gdLst>
                <a:gd name="T0" fmla="*/ 681 w 1657"/>
                <a:gd name="T1" fmla="*/ 49 h 1489"/>
                <a:gd name="T2" fmla="*/ 804 w 1657"/>
                <a:gd name="T3" fmla="*/ 17 h 1489"/>
                <a:gd name="T4" fmla="*/ 926 w 1657"/>
                <a:gd name="T5" fmla="*/ 1 h 1489"/>
                <a:gd name="T6" fmla="*/ 1044 w 1657"/>
                <a:gd name="T7" fmla="*/ 1 h 1489"/>
                <a:gd name="T8" fmla="*/ 1157 w 1657"/>
                <a:gd name="T9" fmla="*/ 16 h 1489"/>
                <a:gd name="T10" fmla="*/ 1263 w 1657"/>
                <a:gd name="T11" fmla="*/ 47 h 1489"/>
                <a:gd name="T12" fmla="*/ 1359 w 1657"/>
                <a:gd name="T13" fmla="*/ 92 h 1489"/>
                <a:gd name="T14" fmla="*/ 1446 w 1657"/>
                <a:gd name="T15" fmla="*/ 150 h 1489"/>
                <a:gd name="T16" fmla="*/ 1520 w 1657"/>
                <a:gd name="T17" fmla="*/ 222 h 1489"/>
                <a:gd name="T18" fmla="*/ 1578 w 1657"/>
                <a:gd name="T19" fmla="*/ 307 h 1489"/>
                <a:gd name="T20" fmla="*/ 1623 w 1657"/>
                <a:gd name="T21" fmla="*/ 403 h 1489"/>
                <a:gd name="T22" fmla="*/ 1649 w 1657"/>
                <a:gd name="T23" fmla="*/ 508 h 1489"/>
                <a:gd name="T24" fmla="*/ 1656 w 1657"/>
                <a:gd name="T25" fmla="*/ 615 h 1489"/>
                <a:gd name="T26" fmla="*/ 1644 w 1657"/>
                <a:gd name="T27" fmla="*/ 724 h 1489"/>
                <a:gd name="T28" fmla="*/ 1614 w 1657"/>
                <a:gd name="T29" fmla="*/ 832 h 1489"/>
                <a:gd name="T30" fmla="*/ 1570 w 1657"/>
                <a:gd name="T31" fmla="*/ 937 h 1489"/>
                <a:gd name="T32" fmla="*/ 1510 w 1657"/>
                <a:gd name="T33" fmla="*/ 1038 h 1489"/>
                <a:gd name="T34" fmla="*/ 1436 w 1657"/>
                <a:gd name="T35" fmla="*/ 1134 h 1489"/>
                <a:gd name="T36" fmla="*/ 1348 w 1657"/>
                <a:gd name="T37" fmla="*/ 1221 h 1489"/>
                <a:gd name="T38" fmla="*/ 1247 w 1657"/>
                <a:gd name="T39" fmla="*/ 1300 h 1489"/>
                <a:gd name="T40" fmla="*/ 1136 w 1657"/>
                <a:gd name="T41" fmla="*/ 1369 h 1489"/>
                <a:gd name="T42" fmla="*/ 1015 w 1657"/>
                <a:gd name="T43" fmla="*/ 1423 h 1489"/>
                <a:gd name="T44" fmla="*/ 892 w 1657"/>
                <a:gd name="T45" fmla="*/ 1460 h 1489"/>
                <a:gd name="T46" fmla="*/ 769 w 1657"/>
                <a:gd name="T47" fmla="*/ 1483 h 1489"/>
                <a:gd name="T48" fmla="*/ 650 w 1657"/>
                <a:gd name="T49" fmla="*/ 1488 h 1489"/>
                <a:gd name="T50" fmla="*/ 536 w 1657"/>
                <a:gd name="T51" fmla="*/ 1478 h 1489"/>
                <a:gd name="T52" fmla="*/ 427 w 1657"/>
                <a:gd name="T53" fmla="*/ 1451 h 1489"/>
                <a:gd name="T54" fmla="*/ 327 w 1657"/>
                <a:gd name="T55" fmla="*/ 1412 h 1489"/>
                <a:gd name="T56" fmla="*/ 237 w 1657"/>
                <a:gd name="T57" fmla="*/ 1357 h 1489"/>
                <a:gd name="T58" fmla="*/ 159 w 1657"/>
                <a:gd name="T59" fmla="*/ 1289 h 1489"/>
                <a:gd name="T60" fmla="*/ 94 w 1657"/>
                <a:gd name="T61" fmla="*/ 1209 h 1489"/>
                <a:gd name="T62" fmla="*/ 45 w 1657"/>
                <a:gd name="T63" fmla="*/ 1117 h 1489"/>
                <a:gd name="T64" fmla="*/ 12 w 1657"/>
                <a:gd name="T65" fmla="*/ 1013 h 1489"/>
                <a:gd name="T66" fmla="*/ 0 w 1657"/>
                <a:gd name="T67" fmla="*/ 906 h 1489"/>
                <a:gd name="T68" fmla="*/ 4 w 1657"/>
                <a:gd name="T69" fmla="*/ 799 h 1489"/>
                <a:gd name="T70" fmla="*/ 29 w 1657"/>
                <a:gd name="T71" fmla="*/ 690 h 1489"/>
                <a:gd name="T72" fmla="*/ 68 w 1657"/>
                <a:gd name="T73" fmla="*/ 584 h 1489"/>
                <a:gd name="T74" fmla="*/ 123 w 1657"/>
                <a:gd name="T75" fmla="*/ 482 h 1489"/>
                <a:gd name="T76" fmla="*/ 194 w 1657"/>
                <a:gd name="T77" fmla="*/ 384 h 1489"/>
                <a:gd name="T78" fmla="*/ 278 w 1657"/>
                <a:gd name="T79" fmla="*/ 292 h 1489"/>
                <a:gd name="T80" fmla="*/ 373 w 1657"/>
                <a:gd name="T81" fmla="*/ 211 h 1489"/>
                <a:gd name="T82" fmla="*/ 480 w 1657"/>
                <a:gd name="T83" fmla="*/ 139 h 1489"/>
                <a:gd name="T84" fmla="*/ 598 w 1657"/>
                <a:gd name="T85" fmla="*/ 81 h 14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7"/>
                <a:gd name="T130" fmla="*/ 0 h 1489"/>
                <a:gd name="T131" fmla="*/ 1657 w 1657"/>
                <a:gd name="T132" fmla="*/ 1489 h 14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7" h="1489">
                  <a:moveTo>
                    <a:pt x="598" y="81"/>
                  </a:moveTo>
                  <a:lnTo>
                    <a:pt x="639" y="64"/>
                  </a:lnTo>
                  <a:lnTo>
                    <a:pt x="681" y="49"/>
                  </a:lnTo>
                  <a:lnTo>
                    <a:pt x="723" y="36"/>
                  </a:lnTo>
                  <a:lnTo>
                    <a:pt x="764" y="26"/>
                  </a:lnTo>
                  <a:lnTo>
                    <a:pt x="804" y="17"/>
                  </a:lnTo>
                  <a:lnTo>
                    <a:pt x="845" y="9"/>
                  </a:lnTo>
                  <a:lnTo>
                    <a:pt x="885" y="4"/>
                  </a:lnTo>
                  <a:lnTo>
                    <a:pt x="926" y="1"/>
                  </a:lnTo>
                  <a:lnTo>
                    <a:pt x="966" y="0"/>
                  </a:lnTo>
                  <a:lnTo>
                    <a:pt x="1005" y="0"/>
                  </a:lnTo>
                  <a:lnTo>
                    <a:pt x="1044" y="1"/>
                  </a:lnTo>
                  <a:lnTo>
                    <a:pt x="1081" y="4"/>
                  </a:lnTo>
                  <a:lnTo>
                    <a:pt x="1121" y="9"/>
                  </a:lnTo>
                  <a:lnTo>
                    <a:pt x="1157" y="16"/>
                  </a:lnTo>
                  <a:lnTo>
                    <a:pt x="1192" y="25"/>
                  </a:lnTo>
                  <a:lnTo>
                    <a:pt x="1228" y="35"/>
                  </a:lnTo>
                  <a:lnTo>
                    <a:pt x="1263" y="47"/>
                  </a:lnTo>
                  <a:lnTo>
                    <a:pt x="1296" y="60"/>
                  </a:lnTo>
                  <a:lnTo>
                    <a:pt x="1328" y="75"/>
                  </a:lnTo>
                  <a:lnTo>
                    <a:pt x="1359" y="92"/>
                  </a:lnTo>
                  <a:lnTo>
                    <a:pt x="1389" y="110"/>
                  </a:lnTo>
                  <a:lnTo>
                    <a:pt x="1418" y="129"/>
                  </a:lnTo>
                  <a:lnTo>
                    <a:pt x="1446" y="150"/>
                  </a:lnTo>
                  <a:lnTo>
                    <a:pt x="1471" y="172"/>
                  </a:lnTo>
                  <a:lnTo>
                    <a:pt x="1496" y="197"/>
                  </a:lnTo>
                  <a:lnTo>
                    <a:pt x="1520" y="222"/>
                  </a:lnTo>
                  <a:lnTo>
                    <a:pt x="1541" y="248"/>
                  </a:lnTo>
                  <a:lnTo>
                    <a:pt x="1561" y="277"/>
                  </a:lnTo>
                  <a:lnTo>
                    <a:pt x="1578" y="307"/>
                  </a:lnTo>
                  <a:lnTo>
                    <a:pt x="1595" y="337"/>
                  </a:lnTo>
                  <a:lnTo>
                    <a:pt x="1611" y="369"/>
                  </a:lnTo>
                  <a:lnTo>
                    <a:pt x="1623" y="403"/>
                  </a:lnTo>
                  <a:lnTo>
                    <a:pt x="1635" y="438"/>
                  </a:lnTo>
                  <a:lnTo>
                    <a:pt x="1643" y="473"/>
                  </a:lnTo>
                  <a:lnTo>
                    <a:pt x="1649" y="508"/>
                  </a:lnTo>
                  <a:lnTo>
                    <a:pt x="1654" y="543"/>
                  </a:lnTo>
                  <a:lnTo>
                    <a:pt x="1655" y="580"/>
                  </a:lnTo>
                  <a:lnTo>
                    <a:pt x="1656" y="615"/>
                  </a:lnTo>
                  <a:lnTo>
                    <a:pt x="1654" y="651"/>
                  </a:lnTo>
                  <a:lnTo>
                    <a:pt x="1649" y="687"/>
                  </a:lnTo>
                  <a:lnTo>
                    <a:pt x="1644" y="724"/>
                  </a:lnTo>
                  <a:lnTo>
                    <a:pt x="1636" y="760"/>
                  </a:lnTo>
                  <a:lnTo>
                    <a:pt x="1626" y="796"/>
                  </a:lnTo>
                  <a:lnTo>
                    <a:pt x="1614" y="832"/>
                  </a:lnTo>
                  <a:lnTo>
                    <a:pt x="1601" y="868"/>
                  </a:lnTo>
                  <a:lnTo>
                    <a:pt x="1587" y="903"/>
                  </a:lnTo>
                  <a:lnTo>
                    <a:pt x="1570" y="937"/>
                  </a:lnTo>
                  <a:lnTo>
                    <a:pt x="1552" y="971"/>
                  </a:lnTo>
                  <a:lnTo>
                    <a:pt x="1531" y="1005"/>
                  </a:lnTo>
                  <a:lnTo>
                    <a:pt x="1510" y="1038"/>
                  </a:lnTo>
                  <a:lnTo>
                    <a:pt x="1487" y="1071"/>
                  </a:lnTo>
                  <a:lnTo>
                    <a:pt x="1461" y="1103"/>
                  </a:lnTo>
                  <a:lnTo>
                    <a:pt x="1436" y="1134"/>
                  </a:lnTo>
                  <a:lnTo>
                    <a:pt x="1407" y="1164"/>
                  </a:lnTo>
                  <a:lnTo>
                    <a:pt x="1377" y="1194"/>
                  </a:lnTo>
                  <a:lnTo>
                    <a:pt x="1348" y="1221"/>
                  </a:lnTo>
                  <a:lnTo>
                    <a:pt x="1315" y="1250"/>
                  </a:lnTo>
                  <a:lnTo>
                    <a:pt x="1282" y="1276"/>
                  </a:lnTo>
                  <a:lnTo>
                    <a:pt x="1247" y="1300"/>
                  </a:lnTo>
                  <a:lnTo>
                    <a:pt x="1212" y="1325"/>
                  </a:lnTo>
                  <a:lnTo>
                    <a:pt x="1175" y="1347"/>
                  </a:lnTo>
                  <a:lnTo>
                    <a:pt x="1136" y="1369"/>
                  </a:lnTo>
                  <a:lnTo>
                    <a:pt x="1096" y="1388"/>
                  </a:lnTo>
                  <a:lnTo>
                    <a:pt x="1056" y="1406"/>
                  </a:lnTo>
                  <a:lnTo>
                    <a:pt x="1015" y="1423"/>
                  </a:lnTo>
                  <a:lnTo>
                    <a:pt x="974" y="1438"/>
                  </a:lnTo>
                  <a:lnTo>
                    <a:pt x="933" y="1450"/>
                  </a:lnTo>
                  <a:lnTo>
                    <a:pt x="892" y="1460"/>
                  </a:lnTo>
                  <a:lnTo>
                    <a:pt x="851" y="1470"/>
                  </a:lnTo>
                  <a:lnTo>
                    <a:pt x="810" y="1478"/>
                  </a:lnTo>
                  <a:lnTo>
                    <a:pt x="769" y="1483"/>
                  </a:lnTo>
                  <a:lnTo>
                    <a:pt x="729" y="1485"/>
                  </a:lnTo>
                  <a:lnTo>
                    <a:pt x="689" y="1488"/>
                  </a:lnTo>
                  <a:lnTo>
                    <a:pt x="650" y="1488"/>
                  </a:lnTo>
                  <a:lnTo>
                    <a:pt x="611" y="1486"/>
                  </a:lnTo>
                  <a:lnTo>
                    <a:pt x="574" y="1482"/>
                  </a:lnTo>
                  <a:lnTo>
                    <a:pt x="536" y="1478"/>
                  </a:lnTo>
                  <a:lnTo>
                    <a:pt x="498" y="1470"/>
                  </a:lnTo>
                  <a:lnTo>
                    <a:pt x="462" y="1462"/>
                  </a:lnTo>
                  <a:lnTo>
                    <a:pt x="427" y="1451"/>
                  </a:lnTo>
                  <a:lnTo>
                    <a:pt x="393" y="1439"/>
                  </a:lnTo>
                  <a:lnTo>
                    <a:pt x="359" y="1427"/>
                  </a:lnTo>
                  <a:lnTo>
                    <a:pt x="327" y="1412"/>
                  </a:lnTo>
                  <a:lnTo>
                    <a:pt x="296" y="1394"/>
                  </a:lnTo>
                  <a:lnTo>
                    <a:pt x="266" y="1376"/>
                  </a:lnTo>
                  <a:lnTo>
                    <a:pt x="237" y="1357"/>
                  </a:lnTo>
                  <a:lnTo>
                    <a:pt x="209" y="1336"/>
                  </a:lnTo>
                  <a:lnTo>
                    <a:pt x="183" y="1314"/>
                  </a:lnTo>
                  <a:lnTo>
                    <a:pt x="159" y="1289"/>
                  </a:lnTo>
                  <a:lnTo>
                    <a:pt x="135" y="1264"/>
                  </a:lnTo>
                  <a:lnTo>
                    <a:pt x="114" y="1237"/>
                  </a:lnTo>
                  <a:lnTo>
                    <a:pt x="94" y="1209"/>
                  </a:lnTo>
                  <a:lnTo>
                    <a:pt x="76" y="1179"/>
                  </a:lnTo>
                  <a:lnTo>
                    <a:pt x="60" y="1149"/>
                  </a:lnTo>
                  <a:lnTo>
                    <a:pt x="45" y="1117"/>
                  </a:lnTo>
                  <a:lnTo>
                    <a:pt x="32" y="1082"/>
                  </a:lnTo>
                  <a:lnTo>
                    <a:pt x="21" y="1048"/>
                  </a:lnTo>
                  <a:lnTo>
                    <a:pt x="12" y="1013"/>
                  </a:lnTo>
                  <a:lnTo>
                    <a:pt x="6" y="977"/>
                  </a:lnTo>
                  <a:lnTo>
                    <a:pt x="1" y="943"/>
                  </a:lnTo>
                  <a:lnTo>
                    <a:pt x="0" y="906"/>
                  </a:lnTo>
                  <a:lnTo>
                    <a:pt x="0" y="871"/>
                  </a:lnTo>
                  <a:lnTo>
                    <a:pt x="1" y="834"/>
                  </a:lnTo>
                  <a:lnTo>
                    <a:pt x="4" y="799"/>
                  </a:lnTo>
                  <a:lnTo>
                    <a:pt x="11" y="762"/>
                  </a:lnTo>
                  <a:lnTo>
                    <a:pt x="19" y="726"/>
                  </a:lnTo>
                  <a:lnTo>
                    <a:pt x="29" y="690"/>
                  </a:lnTo>
                  <a:lnTo>
                    <a:pt x="40" y="654"/>
                  </a:lnTo>
                  <a:lnTo>
                    <a:pt x="54" y="619"/>
                  </a:lnTo>
                  <a:lnTo>
                    <a:pt x="68" y="584"/>
                  </a:lnTo>
                  <a:lnTo>
                    <a:pt x="86" y="549"/>
                  </a:lnTo>
                  <a:lnTo>
                    <a:pt x="103" y="515"/>
                  </a:lnTo>
                  <a:lnTo>
                    <a:pt x="123" y="482"/>
                  </a:lnTo>
                  <a:lnTo>
                    <a:pt x="145" y="447"/>
                  </a:lnTo>
                  <a:lnTo>
                    <a:pt x="169" y="416"/>
                  </a:lnTo>
                  <a:lnTo>
                    <a:pt x="194" y="384"/>
                  </a:lnTo>
                  <a:lnTo>
                    <a:pt x="219" y="353"/>
                  </a:lnTo>
                  <a:lnTo>
                    <a:pt x="248" y="322"/>
                  </a:lnTo>
                  <a:lnTo>
                    <a:pt x="278" y="292"/>
                  </a:lnTo>
                  <a:lnTo>
                    <a:pt x="307" y="265"/>
                  </a:lnTo>
                  <a:lnTo>
                    <a:pt x="339" y="237"/>
                  </a:lnTo>
                  <a:lnTo>
                    <a:pt x="373" y="211"/>
                  </a:lnTo>
                  <a:lnTo>
                    <a:pt x="408" y="186"/>
                  </a:lnTo>
                  <a:lnTo>
                    <a:pt x="444" y="162"/>
                  </a:lnTo>
                  <a:lnTo>
                    <a:pt x="480" y="139"/>
                  </a:lnTo>
                  <a:lnTo>
                    <a:pt x="518" y="118"/>
                  </a:lnTo>
                  <a:lnTo>
                    <a:pt x="558" y="99"/>
                  </a:lnTo>
                  <a:lnTo>
                    <a:pt x="598" y="81"/>
                  </a:lnTo>
                </a:path>
              </a:pathLst>
            </a:custGeom>
            <a:solidFill>
              <a:srgbClr val="682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4" name="Freeform 11"/>
            <p:cNvSpPr>
              <a:spLocks/>
            </p:cNvSpPr>
            <p:nvPr/>
          </p:nvSpPr>
          <p:spPr bwMode="auto">
            <a:xfrm>
              <a:off x="2231" y="1158"/>
              <a:ext cx="17" cy="328"/>
            </a:xfrm>
            <a:custGeom>
              <a:avLst/>
              <a:gdLst>
                <a:gd name="T0" fmla="*/ 16 w 17"/>
                <a:gd name="T1" fmla="*/ 0 h 328"/>
                <a:gd name="T2" fmla="*/ 0 w 17"/>
                <a:gd name="T3" fmla="*/ 327 h 328"/>
                <a:gd name="T4" fmla="*/ 3 w 17"/>
                <a:gd name="T5" fmla="*/ 1 h 328"/>
                <a:gd name="T6" fmla="*/ 5 w 17"/>
                <a:gd name="T7" fmla="*/ 0 h 328"/>
                <a:gd name="T8" fmla="*/ 9 w 17"/>
                <a:gd name="T9" fmla="*/ 0 h 328"/>
                <a:gd name="T10" fmla="*/ 11 w 17"/>
                <a:gd name="T11" fmla="*/ 0 h 328"/>
                <a:gd name="T12" fmla="*/ 16 w 17"/>
                <a:gd name="T13" fmla="*/ 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28"/>
                <a:gd name="T23" fmla="*/ 17 w 17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28">
                  <a:moveTo>
                    <a:pt x="16" y="0"/>
                  </a:moveTo>
                  <a:lnTo>
                    <a:pt x="0" y="327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5" name="Freeform 12"/>
            <p:cNvSpPr>
              <a:spLocks/>
            </p:cNvSpPr>
            <p:nvPr/>
          </p:nvSpPr>
          <p:spPr bwMode="auto">
            <a:xfrm>
              <a:off x="2228" y="1158"/>
              <a:ext cx="21" cy="328"/>
            </a:xfrm>
            <a:custGeom>
              <a:avLst/>
              <a:gdLst>
                <a:gd name="T0" fmla="*/ 0 w 21"/>
                <a:gd name="T1" fmla="*/ 327 h 328"/>
                <a:gd name="T2" fmla="*/ 6 w 21"/>
                <a:gd name="T3" fmla="*/ 327 h 328"/>
                <a:gd name="T4" fmla="*/ 20 w 21"/>
                <a:gd name="T5" fmla="*/ 0 h 328"/>
                <a:gd name="T6" fmla="*/ 14 w 21"/>
                <a:gd name="T7" fmla="*/ 0 h 328"/>
                <a:gd name="T8" fmla="*/ 0 w 21"/>
                <a:gd name="T9" fmla="*/ 327 h 328"/>
                <a:gd name="T10" fmla="*/ 6 w 21"/>
                <a:gd name="T11" fmla="*/ 327 h 328"/>
                <a:gd name="T12" fmla="*/ 0 w 21"/>
                <a:gd name="T13" fmla="*/ 327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8"/>
                <a:gd name="T23" fmla="*/ 21 w 21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8">
                  <a:moveTo>
                    <a:pt x="0" y="327"/>
                  </a:moveTo>
                  <a:lnTo>
                    <a:pt x="6" y="32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327"/>
                  </a:lnTo>
                  <a:lnTo>
                    <a:pt x="6" y="327"/>
                  </a:lnTo>
                  <a:lnTo>
                    <a:pt x="0" y="32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6" name="Freeform 13"/>
            <p:cNvSpPr>
              <a:spLocks/>
            </p:cNvSpPr>
            <p:nvPr/>
          </p:nvSpPr>
          <p:spPr bwMode="auto">
            <a:xfrm>
              <a:off x="2228" y="1157"/>
              <a:ext cx="17" cy="329"/>
            </a:xfrm>
            <a:custGeom>
              <a:avLst/>
              <a:gdLst>
                <a:gd name="T0" fmla="*/ 8 w 17"/>
                <a:gd name="T1" fmla="*/ 0 h 329"/>
                <a:gd name="T2" fmla="*/ 3 w 17"/>
                <a:gd name="T3" fmla="*/ 2 h 329"/>
                <a:gd name="T4" fmla="*/ 0 w 17"/>
                <a:gd name="T5" fmla="*/ 328 h 329"/>
                <a:gd name="T6" fmla="*/ 10 w 17"/>
                <a:gd name="T7" fmla="*/ 328 h 329"/>
                <a:gd name="T8" fmla="*/ 16 w 17"/>
                <a:gd name="T9" fmla="*/ 2 h 329"/>
                <a:gd name="T10" fmla="*/ 10 w 17"/>
                <a:gd name="T11" fmla="*/ 6 h 329"/>
                <a:gd name="T12" fmla="*/ 8 w 17"/>
                <a:gd name="T13" fmla="*/ 0 h 329"/>
                <a:gd name="T14" fmla="*/ 5 w 17"/>
                <a:gd name="T15" fmla="*/ 0 h 329"/>
                <a:gd name="T16" fmla="*/ 3 w 17"/>
                <a:gd name="T17" fmla="*/ 2 h 329"/>
                <a:gd name="T18" fmla="*/ 8 w 17"/>
                <a:gd name="T19" fmla="*/ 0 h 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29"/>
                <a:gd name="T32" fmla="*/ 17 w 17"/>
                <a:gd name="T33" fmla="*/ 329 h 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29">
                  <a:moveTo>
                    <a:pt x="8" y="0"/>
                  </a:moveTo>
                  <a:lnTo>
                    <a:pt x="3" y="2"/>
                  </a:lnTo>
                  <a:lnTo>
                    <a:pt x="0" y="328"/>
                  </a:lnTo>
                  <a:lnTo>
                    <a:pt x="10" y="328"/>
                  </a:lnTo>
                  <a:lnTo>
                    <a:pt x="16" y="2"/>
                  </a:lnTo>
                  <a:lnTo>
                    <a:pt x="10" y="6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7" name="Freeform 14"/>
            <p:cNvSpPr>
              <a:spLocks/>
            </p:cNvSpPr>
            <p:nvPr/>
          </p:nvSpPr>
          <p:spPr bwMode="auto">
            <a:xfrm>
              <a:off x="2233" y="1155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2 w 17"/>
                <a:gd name="T3" fmla="*/ 0 h 17"/>
                <a:gd name="T4" fmla="*/ 8 w 17"/>
                <a:gd name="T5" fmla="*/ 0 h 17"/>
                <a:gd name="T6" fmla="*/ 6 w 17"/>
                <a:gd name="T7" fmla="*/ 0 h 17"/>
                <a:gd name="T8" fmla="*/ 2 w 17"/>
                <a:gd name="T9" fmla="*/ 1 h 17"/>
                <a:gd name="T10" fmla="*/ 0 w 17"/>
                <a:gd name="T11" fmla="*/ 3 h 17"/>
                <a:gd name="T12" fmla="*/ 1 w 17"/>
                <a:gd name="T13" fmla="*/ 16 h 17"/>
                <a:gd name="T14" fmla="*/ 5 w 17"/>
                <a:gd name="T15" fmla="*/ 12 h 17"/>
                <a:gd name="T16" fmla="*/ 6 w 17"/>
                <a:gd name="T17" fmla="*/ 12 h 17"/>
                <a:gd name="T18" fmla="*/ 8 w 17"/>
                <a:gd name="T19" fmla="*/ 12 h 17"/>
                <a:gd name="T20" fmla="*/ 12 w 17"/>
                <a:gd name="T21" fmla="*/ 12 h 17"/>
                <a:gd name="T22" fmla="*/ 9 w 17"/>
                <a:gd name="T23" fmla="*/ 5 h 17"/>
                <a:gd name="T24" fmla="*/ 16 w 17"/>
                <a:gd name="T25" fmla="*/ 5 h 17"/>
                <a:gd name="T26" fmla="*/ 16 w 17"/>
                <a:gd name="T27" fmla="*/ 0 h 17"/>
                <a:gd name="T28" fmla="*/ 12 w 17"/>
                <a:gd name="T29" fmla="*/ 0 h 17"/>
                <a:gd name="T30" fmla="*/ 16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5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9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8" name="Freeform 15"/>
            <p:cNvSpPr>
              <a:spLocks/>
            </p:cNvSpPr>
            <p:nvPr/>
          </p:nvSpPr>
          <p:spPr bwMode="auto">
            <a:xfrm>
              <a:off x="1660" y="1213"/>
              <a:ext cx="221" cy="332"/>
            </a:xfrm>
            <a:custGeom>
              <a:avLst/>
              <a:gdLst>
                <a:gd name="T0" fmla="*/ 13 w 221"/>
                <a:gd name="T1" fmla="*/ 0 h 332"/>
                <a:gd name="T2" fmla="*/ 24 w 221"/>
                <a:gd name="T3" fmla="*/ 11 h 332"/>
                <a:gd name="T4" fmla="*/ 220 w 221"/>
                <a:gd name="T5" fmla="*/ 331 h 332"/>
                <a:gd name="T6" fmla="*/ 0 w 221"/>
                <a:gd name="T7" fmla="*/ 23 h 332"/>
                <a:gd name="T8" fmla="*/ 1 w 221"/>
                <a:gd name="T9" fmla="*/ 16 h 332"/>
                <a:gd name="T10" fmla="*/ 3 w 221"/>
                <a:gd name="T11" fmla="*/ 8 h 332"/>
                <a:gd name="T12" fmla="*/ 8 w 221"/>
                <a:gd name="T13" fmla="*/ 2 h 332"/>
                <a:gd name="T14" fmla="*/ 13 w 221"/>
                <a:gd name="T15" fmla="*/ 0 h 3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"/>
                <a:gd name="T25" fmla="*/ 0 h 332"/>
                <a:gd name="T26" fmla="*/ 221 w 221"/>
                <a:gd name="T27" fmla="*/ 332 h 3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" h="332">
                  <a:moveTo>
                    <a:pt x="13" y="0"/>
                  </a:moveTo>
                  <a:lnTo>
                    <a:pt x="24" y="11"/>
                  </a:lnTo>
                  <a:lnTo>
                    <a:pt x="220" y="331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3" y="8"/>
                  </a:lnTo>
                  <a:lnTo>
                    <a:pt x="8" y="2"/>
                  </a:lnTo>
                  <a:lnTo>
                    <a:pt x="1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19" name="Freeform 16"/>
            <p:cNvSpPr>
              <a:spLocks/>
            </p:cNvSpPr>
            <p:nvPr/>
          </p:nvSpPr>
          <p:spPr bwMode="auto">
            <a:xfrm>
              <a:off x="1672" y="1210"/>
              <a:ext cx="17" cy="18"/>
            </a:xfrm>
            <a:custGeom>
              <a:avLst/>
              <a:gdLst>
                <a:gd name="T0" fmla="*/ 16 w 17"/>
                <a:gd name="T1" fmla="*/ 13 h 18"/>
                <a:gd name="T2" fmla="*/ 16 w 17"/>
                <a:gd name="T3" fmla="*/ 12 h 18"/>
                <a:gd name="T4" fmla="*/ 3 w 17"/>
                <a:gd name="T5" fmla="*/ 0 h 18"/>
                <a:gd name="T6" fmla="*/ 0 w 17"/>
                <a:gd name="T7" fmla="*/ 5 h 18"/>
                <a:gd name="T8" fmla="*/ 11 w 17"/>
                <a:gd name="T9" fmla="*/ 17 h 18"/>
                <a:gd name="T10" fmla="*/ 11 w 17"/>
                <a:gd name="T11" fmla="*/ 17 h 18"/>
                <a:gd name="T12" fmla="*/ 16 w 17"/>
                <a:gd name="T13" fmla="*/ 13 h 18"/>
                <a:gd name="T14" fmla="*/ 16 w 17"/>
                <a:gd name="T15" fmla="*/ 12 h 18"/>
                <a:gd name="T16" fmla="*/ 16 w 17"/>
                <a:gd name="T17" fmla="*/ 12 h 18"/>
                <a:gd name="T18" fmla="*/ 16 w 17"/>
                <a:gd name="T19" fmla="*/ 13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16" y="13"/>
                  </a:moveTo>
                  <a:lnTo>
                    <a:pt x="16" y="12"/>
                  </a:lnTo>
                  <a:lnTo>
                    <a:pt x="3" y="0"/>
                  </a:lnTo>
                  <a:lnTo>
                    <a:pt x="0" y="5"/>
                  </a:lnTo>
                  <a:lnTo>
                    <a:pt x="11" y="17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0" name="Freeform 17"/>
            <p:cNvSpPr>
              <a:spLocks/>
            </p:cNvSpPr>
            <p:nvPr/>
          </p:nvSpPr>
          <p:spPr bwMode="auto">
            <a:xfrm>
              <a:off x="1683" y="1223"/>
              <a:ext cx="201" cy="324"/>
            </a:xfrm>
            <a:custGeom>
              <a:avLst/>
              <a:gdLst>
                <a:gd name="T0" fmla="*/ 195 w 201"/>
                <a:gd name="T1" fmla="*/ 323 h 324"/>
                <a:gd name="T2" fmla="*/ 200 w 201"/>
                <a:gd name="T3" fmla="*/ 319 h 324"/>
                <a:gd name="T4" fmla="*/ 3 w 201"/>
                <a:gd name="T5" fmla="*/ 0 h 324"/>
                <a:gd name="T6" fmla="*/ 0 w 201"/>
                <a:gd name="T7" fmla="*/ 3 h 324"/>
                <a:gd name="T8" fmla="*/ 195 w 201"/>
                <a:gd name="T9" fmla="*/ 322 h 324"/>
                <a:gd name="T10" fmla="*/ 200 w 201"/>
                <a:gd name="T11" fmla="*/ 319 h 324"/>
                <a:gd name="T12" fmla="*/ 195 w 201"/>
                <a:gd name="T13" fmla="*/ 323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324"/>
                <a:gd name="T23" fmla="*/ 201 w 201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324">
                  <a:moveTo>
                    <a:pt x="195" y="323"/>
                  </a:moveTo>
                  <a:lnTo>
                    <a:pt x="200" y="319"/>
                  </a:lnTo>
                  <a:lnTo>
                    <a:pt x="3" y="0"/>
                  </a:lnTo>
                  <a:lnTo>
                    <a:pt x="0" y="3"/>
                  </a:lnTo>
                  <a:lnTo>
                    <a:pt x="195" y="322"/>
                  </a:lnTo>
                  <a:lnTo>
                    <a:pt x="200" y="319"/>
                  </a:lnTo>
                  <a:lnTo>
                    <a:pt x="195" y="32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1" name="Freeform 18"/>
            <p:cNvSpPr>
              <a:spLocks/>
            </p:cNvSpPr>
            <p:nvPr/>
          </p:nvSpPr>
          <p:spPr bwMode="auto">
            <a:xfrm>
              <a:off x="1657" y="1235"/>
              <a:ext cx="227" cy="312"/>
            </a:xfrm>
            <a:custGeom>
              <a:avLst/>
              <a:gdLst>
                <a:gd name="T0" fmla="*/ 0 w 227"/>
                <a:gd name="T1" fmla="*/ 1 h 312"/>
                <a:gd name="T2" fmla="*/ 0 w 227"/>
                <a:gd name="T3" fmla="*/ 3 h 312"/>
                <a:gd name="T4" fmla="*/ 221 w 227"/>
                <a:gd name="T5" fmla="*/ 311 h 312"/>
                <a:gd name="T6" fmla="*/ 226 w 227"/>
                <a:gd name="T7" fmla="*/ 307 h 312"/>
                <a:gd name="T8" fmla="*/ 5 w 227"/>
                <a:gd name="T9" fmla="*/ 0 h 312"/>
                <a:gd name="T10" fmla="*/ 6 w 227"/>
                <a:gd name="T11" fmla="*/ 1 h 312"/>
                <a:gd name="T12" fmla="*/ 0 w 227"/>
                <a:gd name="T13" fmla="*/ 1 h 312"/>
                <a:gd name="T14" fmla="*/ 0 w 227"/>
                <a:gd name="T15" fmla="*/ 2 h 312"/>
                <a:gd name="T16" fmla="*/ 0 w 227"/>
                <a:gd name="T17" fmla="*/ 3 h 312"/>
                <a:gd name="T18" fmla="*/ 0 w 227"/>
                <a:gd name="T19" fmla="*/ 1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"/>
                <a:gd name="T31" fmla="*/ 0 h 312"/>
                <a:gd name="T32" fmla="*/ 227 w 227"/>
                <a:gd name="T33" fmla="*/ 312 h 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" h="312">
                  <a:moveTo>
                    <a:pt x="0" y="1"/>
                  </a:moveTo>
                  <a:lnTo>
                    <a:pt x="0" y="3"/>
                  </a:lnTo>
                  <a:lnTo>
                    <a:pt x="221" y="311"/>
                  </a:lnTo>
                  <a:lnTo>
                    <a:pt x="226" y="307"/>
                  </a:lnTo>
                  <a:lnTo>
                    <a:pt x="5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2" name="Freeform 19"/>
            <p:cNvSpPr>
              <a:spLocks/>
            </p:cNvSpPr>
            <p:nvPr/>
          </p:nvSpPr>
          <p:spPr bwMode="auto">
            <a:xfrm>
              <a:off x="1657" y="1209"/>
              <a:ext cx="19" cy="28"/>
            </a:xfrm>
            <a:custGeom>
              <a:avLst/>
              <a:gdLst>
                <a:gd name="T0" fmla="*/ 18 w 19"/>
                <a:gd name="T1" fmla="*/ 0 h 28"/>
                <a:gd name="T2" fmla="*/ 17 w 19"/>
                <a:gd name="T3" fmla="*/ 0 h 28"/>
                <a:gd name="T4" fmla="*/ 10 w 19"/>
                <a:gd name="T5" fmla="*/ 3 h 28"/>
                <a:gd name="T6" fmla="*/ 5 w 19"/>
                <a:gd name="T7" fmla="*/ 11 h 28"/>
                <a:gd name="T8" fmla="*/ 2 w 19"/>
                <a:gd name="T9" fmla="*/ 18 h 28"/>
                <a:gd name="T10" fmla="*/ 0 w 19"/>
                <a:gd name="T11" fmla="*/ 27 h 28"/>
                <a:gd name="T12" fmla="*/ 7 w 19"/>
                <a:gd name="T13" fmla="*/ 27 h 28"/>
                <a:gd name="T14" fmla="*/ 7 w 19"/>
                <a:gd name="T15" fmla="*/ 20 h 28"/>
                <a:gd name="T16" fmla="*/ 11 w 19"/>
                <a:gd name="T17" fmla="*/ 13 h 28"/>
                <a:gd name="T18" fmla="*/ 14 w 19"/>
                <a:gd name="T19" fmla="*/ 8 h 28"/>
                <a:gd name="T20" fmla="*/ 17 w 19"/>
                <a:gd name="T21" fmla="*/ 6 h 28"/>
                <a:gd name="T22" fmla="*/ 15 w 19"/>
                <a:gd name="T23" fmla="*/ 6 h 28"/>
                <a:gd name="T24" fmla="*/ 18 w 19"/>
                <a:gd name="T25" fmla="*/ 0 h 28"/>
                <a:gd name="T26" fmla="*/ 18 w 19"/>
                <a:gd name="T27" fmla="*/ 0 h 28"/>
                <a:gd name="T28" fmla="*/ 17 w 19"/>
                <a:gd name="T29" fmla="*/ 0 h 28"/>
                <a:gd name="T30" fmla="*/ 18 w 19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8"/>
                <a:gd name="T50" fmla="*/ 19 w 19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8">
                  <a:moveTo>
                    <a:pt x="18" y="0"/>
                  </a:moveTo>
                  <a:lnTo>
                    <a:pt x="17" y="0"/>
                  </a:lnTo>
                  <a:lnTo>
                    <a:pt x="10" y="3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3" name="Freeform 20"/>
            <p:cNvSpPr>
              <a:spLocks/>
            </p:cNvSpPr>
            <p:nvPr/>
          </p:nvSpPr>
          <p:spPr bwMode="auto">
            <a:xfrm>
              <a:off x="2440" y="1247"/>
              <a:ext cx="200" cy="359"/>
            </a:xfrm>
            <a:custGeom>
              <a:avLst/>
              <a:gdLst>
                <a:gd name="T0" fmla="*/ 188 w 200"/>
                <a:gd name="T1" fmla="*/ 0 h 359"/>
                <a:gd name="T2" fmla="*/ 198 w 200"/>
                <a:gd name="T3" fmla="*/ 13 h 359"/>
                <a:gd name="T4" fmla="*/ 199 w 200"/>
                <a:gd name="T5" fmla="*/ 19 h 359"/>
                <a:gd name="T6" fmla="*/ 199 w 200"/>
                <a:gd name="T7" fmla="*/ 24 h 359"/>
                <a:gd name="T8" fmla="*/ 198 w 200"/>
                <a:gd name="T9" fmla="*/ 29 h 359"/>
                <a:gd name="T10" fmla="*/ 196 w 200"/>
                <a:gd name="T11" fmla="*/ 33 h 359"/>
                <a:gd name="T12" fmla="*/ 0 w 200"/>
                <a:gd name="T13" fmla="*/ 358 h 359"/>
                <a:gd name="T14" fmla="*/ 127 w 200"/>
                <a:gd name="T15" fmla="*/ 106 h 359"/>
                <a:gd name="T16" fmla="*/ 133 w 200"/>
                <a:gd name="T17" fmla="*/ 93 h 359"/>
                <a:gd name="T18" fmla="*/ 141 w 200"/>
                <a:gd name="T19" fmla="*/ 79 h 359"/>
                <a:gd name="T20" fmla="*/ 149 w 200"/>
                <a:gd name="T21" fmla="*/ 64 h 359"/>
                <a:gd name="T22" fmla="*/ 156 w 200"/>
                <a:gd name="T23" fmla="*/ 51 h 359"/>
                <a:gd name="T24" fmla="*/ 165 w 200"/>
                <a:gd name="T25" fmla="*/ 36 h 359"/>
                <a:gd name="T26" fmla="*/ 172 w 200"/>
                <a:gd name="T27" fmla="*/ 22 h 359"/>
                <a:gd name="T28" fmla="*/ 180 w 200"/>
                <a:gd name="T29" fmla="*/ 11 h 359"/>
                <a:gd name="T30" fmla="*/ 186 w 200"/>
                <a:gd name="T31" fmla="*/ 0 h 359"/>
                <a:gd name="T32" fmla="*/ 187 w 200"/>
                <a:gd name="T33" fmla="*/ 0 h 359"/>
                <a:gd name="T34" fmla="*/ 187 w 200"/>
                <a:gd name="T35" fmla="*/ 0 h 359"/>
                <a:gd name="T36" fmla="*/ 188 w 200"/>
                <a:gd name="T37" fmla="*/ 0 h 359"/>
                <a:gd name="T38" fmla="*/ 188 w 200"/>
                <a:gd name="T39" fmla="*/ 0 h 3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359"/>
                <a:gd name="T62" fmla="*/ 200 w 200"/>
                <a:gd name="T63" fmla="*/ 359 h 3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359">
                  <a:moveTo>
                    <a:pt x="188" y="0"/>
                  </a:moveTo>
                  <a:lnTo>
                    <a:pt x="198" y="13"/>
                  </a:lnTo>
                  <a:lnTo>
                    <a:pt x="199" y="19"/>
                  </a:lnTo>
                  <a:lnTo>
                    <a:pt x="199" y="24"/>
                  </a:lnTo>
                  <a:lnTo>
                    <a:pt x="198" y="29"/>
                  </a:lnTo>
                  <a:lnTo>
                    <a:pt x="196" y="33"/>
                  </a:lnTo>
                  <a:lnTo>
                    <a:pt x="0" y="358"/>
                  </a:lnTo>
                  <a:lnTo>
                    <a:pt x="127" y="106"/>
                  </a:lnTo>
                  <a:lnTo>
                    <a:pt x="133" y="93"/>
                  </a:lnTo>
                  <a:lnTo>
                    <a:pt x="141" y="79"/>
                  </a:lnTo>
                  <a:lnTo>
                    <a:pt x="149" y="64"/>
                  </a:lnTo>
                  <a:lnTo>
                    <a:pt x="156" y="51"/>
                  </a:lnTo>
                  <a:lnTo>
                    <a:pt x="165" y="36"/>
                  </a:lnTo>
                  <a:lnTo>
                    <a:pt x="172" y="22"/>
                  </a:lnTo>
                  <a:lnTo>
                    <a:pt x="180" y="11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4" name="Freeform 21"/>
            <p:cNvSpPr>
              <a:spLocks/>
            </p:cNvSpPr>
            <p:nvPr/>
          </p:nvSpPr>
          <p:spPr bwMode="auto">
            <a:xfrm>
              <a:off x="2626" y="1244"/>
              <a:ext cx="17" cy="19"/>
            </a:xfrm>
            <a:custGeom>
              <a:avLst/>
              <a:gdLst>
                <a:gd name="T0" fmla="*/ 16 w 17"/>
                <a:gd name="T1" fmla="*/ 16 h 19"/>
                <a:gd name="T2" fmla="*/ 14 w 17"/>
                <a:gd name="T3" fmla="*/ 14 h 19"/>
                <a:gd name="T4" fmla="*/ 4 w 17"/>
                <a:gd name="T5" fmla="*/ 0 h 19"/>
                <a:gd name="T6" fmla="*/ 0 w 17"/>
                <a:gd name="T7" fmla="*/ 4 h 19"/>
                <a:gd name="T8" fmla="*/ 10 w 17"/>
                <a:gd name="T9" fmla="*/ 18 h 19"/>
                <a:gd name="T10" fmla="*/ 9 w 17"/>
                <a:gd name="T11" fmla="*/ 18 h 19"/>
                <a:gd name="T12" fmla="*/ 16 w 17"/>
                <a:gd name="T13" fmla="*/ 16 h 19"/>
                <a:gd name="T14" fmla="*/ 16 w 17"/>
                <a:gd name="T15" fmla="*/ 15 h 19"/>
                <a:gd name="T16" fmla="*/ 14 w 17"/>
                <a:gd name="T17" fmla="*/ 14 h 19"/>
                <a:gd name="T18" fmla="*/ 16 w 17"/>
                <a:gd name="T19" fmla="*/ 1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9"/>
                <a:gd name="T32" fmla="*/ 17 w 1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9">
                  <a:moveTo>
                    <a:pt x="16" y="16"/>
                  </a:moveTo>
                  <a:lnTo>
                    <a:pt x="14" y="14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5" name="Freeform 22"/>
            <p:cNvSpPr>
              <a:spLocks/>
            </p:cNvSpPr>
            <p:nvPr/>
          </p:nvSpPr>
          <p:spPr bwMode="auto">
            <a:xfrm>
              <a:off x="2634" y="1260"/>
              <a:ext cx="17" cy="23"/>
            </a:xfrm>
            <a:custGeom>
              <a:avLst/>
              <a:gdLst>
                <a:gd name="T0" fmla="*/ 10 w 17"/>
                <a:gd name="T1" fmla="*/ 22 h 23"/>
                <a:gd name="T2" fmla="*/ 10 w 17"/>
                <a:gd name="T3" fmla="*/ 22 h 23"/>
                <a:gd name="T4" fmla="*/ 12 w 17"/>
                <a:gd name="T5" fmla="*/ 17 h 23"/>
                <a:gd name="T6" fmla="*/ 14 w 17"/>
                <a:gd name="T7" fmla="*/ 11 h 23"/>
                <a:gd name="T8" fmla="*/ 16 w 17"/>
                <a:gd name="T9" fmla="*/ 5 h 23"/>
                <a:gd name="T10" fmla="*/ 14 w 17"/>
                <a:gd name="T11" fmla="*/ 0 h 23"/>
                <a:gd name="T12" fmla="*/ 2 w 17"/>
                <a:gd name="T13" fmla="*/ 1 h 23"/>
                <a:gd name="T14" fmla="*/ 4 w 17"/>
                <a:gd name="T15" fmla="*/ 5 h 23"/>
                <a:gd name="T16" fmla="*/ 4 w 17"/>
                <a:gd name="T17" fmla="*/ 11 h 23"/>
                <a:gd name="T18" fmla="*/ 2 w 17"/>
                <a:gd name="T19" fmla="*/ 15 h 23"/>
                <a:gd name="T20" fmla="*/ 0 w 17"/>
                <a:gd name="T21" fmla="*/ 18 h 23"/>
                <a:gd name="T22" fmla="*/ 0 w 17"/>
                <a:gd name="T23" fmla="*/ 18 h 23"/>
                <a:gd name="T24" fmla="*/ 10 w 17"/>
                <a:gd name="T25" fmla="*/ 22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3"/>
                <a:gd name="T41" fmla="*/ 17 w 1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3">
                  <a:moveTo>
                    <a:pt x="10" y="22"/>
                  </a:moveTo>
                  <a:lnTo>
                    <a:pt x="10" y="22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2" y="1"/>
                  </a:lnTo>
                  <a:lnTo>
                    <a:pt x="4" y="5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0" y="2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6" name="Freeform 23"/>
            <p:cNvSpPr>
              <a:spLocks/>
            </p:cNvSpPr>
            <p:nvPr/>
          </p:nvSpPr>
          <p:spPr bwMode="auto">
            <a:xfrm>
              <a:off x="2437" y="1278"/>
              <a:ext cx="203" cy="330"/>
            </a:xfrm>
            <a:custGeom>
              <a:avLst/>
              <a:gdLst>
                <a:gd name="T0" fmla="*/ 0 w 203"/>
                <a:gd name="T1" fmla="*/ 326 h 330"/>
                <a:gd name="T2" fmla="*/ 4 w 203"/>
                <a:gd name="T3" fmla="*/ 329 h 330"/>
                <a:gd name="T4" fmla="*/ 202 w 203"/>
                <a:gd name="T5" fmla="*/ 3 h 330"/>
                <a:gd name="T6" fmla="*/ 197 w 203"/>
                <a:gd name="T7" fmla="*/ 0 h 330"/>
                <a:gd name="T8" fmla="*/ 0 w 203"/>
                <a:gd name="T9" fmla="*/ 326 h 330"/>
                <a:gd name="T10" fmla="*/ 4 w 203"/>
                <a:gd name="T11" fmla="*/ 329 h 330"/>
                <a:gd name="T12" fmla="*/ 0 w 203"/>
                <a:gd name="T13" fmla="*/ 326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330"/>
                <a:gd name="T23" fmla="*/ 203 w 203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330">
                  <a:moveTo>
                    <a:pt x="0" y="326"/>
                  </a:moveTo>
                  <a:lnTo>
                    <a:pt x="4" y="329"/>
                  </a:lnTo>
                  <a:lnTo>
                    <a:pt x="202" y="3"/>
                  </a:lnTo>
                  <a:lnTo>
                    <a:pt x="197" y="0"/>
                  </a:lnTo>
                  <a:lnTo>
                    <a:pt x="0" y="326"/>
                  </a:lnTo>
                  <a:lnTo>
                    <a:pt x="4" y="329"/>
                  </a:lnTo>
                  <a:lnTo>
                    <a:pt x="0" y="32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7" name="Freeform 24"/>
            <p:cNvSpPr>
              <a:spLocks/>
            </p:cNvSpPr>
            <p:nvPr/>
          </p:nvSpPr>
          <p:spPr bwMode="auto">
            <a:xfrm>
              <a:off x="2437" y="1352"/>
              <a:ext cx="134" cy="256"/>
            </a:xfrm>
            <a:custGeom>
              <a:avLst/>
              <a:gdLst>
                <a:gd name="T0" fmla="*/ 127 w 134"/>
                <a:gd name="T1" fmla="*/ 0 h 256"/>
                <a:gd name="T2" fmla="*/ 127 w 134"/>
                <a:gd name="T3" fmla="*/ 0 h 256"/>
                <a:gd name="T4" fmla="*/ 0 w 134"/>
                <a:gd name="T5" fmla="*/ 252 h 256"/>
                <a:gd name="T6" fmla="*/ 4 w 134"/>
                <a:gd name="T7" fmla="*/ 255 h 256"/>
                <a:gd name="T8" fmla="*/ 133 w 134"/>
                <a:gd name="T9" fmla="*/ 3 h 256"/>
                <a:gd name="T10" fmla="*/ 133 w 134"/>
                <a:gd name="T11" fmla="*/ 3 h 256"/>
                <a:gd name="T12" fmla="*/ 127 w 134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256"/>
                <a:gd name="T23" fmla="*/ 134 w 134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256">
                  <a:moveTo>
                    <a:pt x="127" y="0"/>
                  </a:moveTo>
                  <a:lnTo>
                    <a:pt x="127" y="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133" y="3"/>
                  </a:lnTo>
                  <a:lnTo>
                    <a:pt x="12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8" name="Freeform 25"/>
            <p:cNvSpPr>
              <a:spLocks/>
            </p:cNvSpPr>
            <p:nvPr/>
          </p:nvSpPr>
          <p:spPr bwMode="auto">
            <a:xfrm>
              <a:off x="2564" y="1242"/>
              <a:ext cx="65" cy="115"/>
            </a:xfrm>
            <a:custGeom>
              <a:avLst/>
              <a:gdLst>
                <a:gd name="T0" fmla="*/ 62 w 65"/>
                <a:gd name="T1" fmla="*/ 0 h 115"/>
                <a:gd name="T2" fmla="*/ 60 w 65"/>
                <a:gd name="T3" fmla="*/ 1 h 115"/>
                <a:gd name="T4" fmla="*/ 53 w 65"/>
                <a:gd name="T5" fmla="*/ 13 h 115"/>
                <a:gd name="T6" fmla="*/ 47 w 65"/>
                <a:gd name="T7" fmla="*/ 26 h 115"/>
                <a:gd name="T8" fmla="*/ 38 w 65"/>
                <a:gd name="T9" fmla="*/ 40 h 115"/>
                <a:gd name="T10" fmla="*/ 31 w 65"/>
                <a:gd name="T11" fmla="*/ 53 h 115"/>
                <a:gd name="T12" fmla="*/ 22 w 65"/>
                <a:gd name="T13" fmla="*/ 68 h 115"/>
                <a:gd name="T14" fmla="*/ 15 w 65"/>
                <a:gd name="T15" fmla="*/ 83 h 115"/>
                <a:gd name="T16" fmla="*/ 7 w 65"/>
                <a:gd name="T17" fmla="*/ 97 h 115"/>
                <a:gd name="T18" fmla="*/ 0 w 65"/>
                <a:gd name="T19" fmla="*/ 110 h 115"/>
                <a:gd name="T20" fmla="*/ 6 w 65"/>
                <a:gd name="T21" fmla="*/ 114 h 115"/>
                <a:gd name="T22" fmla="*/ 12 w 65"/>
                <a:gd name="T23" fmla="*/ 101 h 115"/>
                <a:gd name="T24" fmla="*/ 20 w 65"/>
                <a:gd name="T25" fmla="*/ 86 h 115"/>
                <a:gd name="T26" fmla="*/ 27 w 65"/>
                <a:gd name="T27" fmla="*/ 71 h 115"/>
                <a:gd name="T28" fmla="*/ 35 w 65"/>
                <a:gd name="T29" fmla="*/ 57 h 115"/>
                <a:gd name="T30" fmla="*/ 43 w 65"/>
                <a:gd name="T31" fmla="*/ 43 h 115"/>
                <a:gd name="T32" fmla="*/ 51 w 65"/>
                <a:gd name="T33" fmla="*/ 29 h 115"/>
                <a:gd name="T34" fmla="*/ 58 w 65"/>
                <a:gd name="T35" fmla="*/ 17 h 115"/>
                <a:gd name="T36" fmla="*/ 64 w 65"/>
                <a:gd name="T37" fmla="*/ 5 h 115"/>
                <a:gd name="T38" fmla="*/ 62 w 65"/>
                <a:gd name="T39" fmla="*/ 7 h 115"/>
                <a:gd name="T40" fmla="*/ 62 w 65"/>
                <a:gd name="T41" fmla="*/ 0 h 115"/>
                <a:gd name="T42" fmla="*/ 61 w 65"/>
                <a:gd name="T43" fmla="*/ 0 h 115"/>
                <a:gd name="T44" fmla="*/ 60 w 65"/>
                <a:gd name="T45" fmla="*/ 1 h 115"/>
                <a:gd name="T46" fmla="*/ 62 w 65"/>
                <a:gd name="T47" fmla="*/ 0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115"/>
                <a:gd name="T74" fmla="*/ 65 w 6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115">
                  <a:moveTo>
                    <a:pt x="62" y="0"/>
                  </a:moveTo>
                  <a:lnTo>
                    <a:pt x="60" y="1"/>
                  </a:lnTo>
                  <a:lnTo>
                    <a:pt x="53" y="13"/>
                  </a:lnTo>
                  <a:lnTo>
                    <a:pt x="47" y="26"/>
                  </a:lnTo>
                  <a:lnTo>
                    <a:pt x="38" y="40"/>
                  </a:lnTo>
                  <a:lnTo>
                    <a:pt x="31" y="53"/>
                  </a:lnTo>
                  <a:lnTo>
                    <a:pt x="22" y="68"/>
                  </a:lnTo>
                  <a:lnTo>
                    <a:pt x="15" y="83"/>
                  </a:lnTo>
                  <a:lnTo>
                    <a:pt x="7" y="97"/>
                  </a:lnTo>
                  <a:lnTo>
                    <a:pt x="0" y="110"/>
                  </a:lnTo>
                  <a:lnTo>
                    <a:pt x="6" y="114"/>
                  </a:lnTo>
                  <a:lnTo>
                    <a:pt x="12" y="101"/>
                  </a:lnTo>
                  <a:lnTo>
                    <a:pt x="20" y="86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3" y="43"/>
                  </a:lnTo>
                  <a:lnTo>
                    <a:pt x="51" y="29"/>
                  </a:lnTo>
                  <a:lnTo>
                    <a:pt x="58" y="17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29" name="Freeform 26"/>
            <p:cNvSpPr>
              <a:spLocks/>
            </p:cNvSpPr>
            <p:nvPr/>
          </p:nvSpPr>
          <p:spPr bwMode="auto">
            <a:xfrm>
              <a:off x="2626" y="1242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8 w 17"/>
                <a:gd name="T3" fmla="*/ 0 h 17"/>
                <a:gd name="T4" fmla="*/ 8 w 17"/>
                <a:gd name="T5" fmla="*/ 0 h 17"/>
                <a:gd name="T6" fmla="*/ 4 w 17"/>
                <a:gd name="T7" fmla="*/ 0 h 17"/>
                <a:gd name="T8" fmla="*/ 4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4 w 17"/>
                <a:gd name="T15" fmla="*/ 16 h 17"/>
                <a:gd name="T16" fmla="*/ 4 w 17"/>
                <a:gd name="T17" fmla="*/ 16 h 17"/>
                <a:gd name="T18" fmla="*/ 8 w 17"/>
                <a:gd name="T19" fmla="*/ 16 h 17"/>
                <a:gd name="T20" fmla="*/ 8 w 17"/>
                <a:gd name="T21" fmla="*/ 16 h 17"/>
                <a:gd name="T22" fmla="*/ 0 w 17"/>
                <a:gd name="T23" fmla="*/ 14 h 17"/>
                <a:gd name="T24" fmla="*/ 16 w 17"/>
                <a:gd name="T25" fmla="*/ 4 h 17"/>
                <a:gd name="T26" fmla="*/ 12 w 17"/>
                <a:gd name="T27" fmla="*/ 2 h 17"/>
                <a:gd name="T28" fmla="*/ 8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0" y="1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0" name="Freeform 27"/>
            <p:cNvSpPr>
              <a:spLocks/>
            </p:cNvSpPr>
            <p:nvPr/>
          </p:nvSpPr>
          <p:spPr bwMode="auto">
            <a:xfrm>
              <a:off x="2034" y="1343"/>
              <a:ext cx="82" cy="172"/>
            </a:xfrm>
            <a:custGeom>
              <a:avLst/>
              <a:gdLst>
                <a:gd name="T0" fmla="*/ 24 w 82"/>
                <a:gd name="T1" fmla="*/ 0 h 172"/>
                <a:gd name="T2" fmla="*/ 30 w 82"/>
                <a:gd name="T3" fmla="*/ 0 h 172"/>
                <a:gd name="T4" fmla="*/ 35 w 82"/>
                <a:gd name="T5" fmla="*/ 0 h 172"/>
                <a:gd name="T6" fmla="*/ 40 w 82"/>
                <a:gd name="T7" fmla="*/ 3 h 172"/>
                <a:gd name="T8" fmla="*/ 46 w 82"/>
                <a:gd name="T9" fmla="*/ 7 h 172"/>
                <a:gd name="T10" fmla="*/ 50 w 82"/>
                <a:gd name="T11" fmla="*/ 13 h 172"/>
                <a:gd name="T12" fmla="*/ 54 w 82"/>
                <a:gd name="T13" fmla="*/ 20 h 172"/>
                <a:gd name="T14" fmla="*/ 57 w 82"/>
                <a:gd name="T15" fmla="*/ 26 h 172"/>
                <a:gd name="T16" fmla="*/ 61 w 82"/>
                <a:gd name="T17" fmla="*/ 33 h 172"/>
                <a:gd name="T18" fmla="*/ 63 w 82"/>
                <a:gd name="T19" fmla="*/ 42 h 172"/>
                <a:gd name="T20" fmla="*/ 65 w 82"/>
                <a:gd name="T21" fmla="*/ 49 h 172"/>
                <a:gd name="T22" fmla="*/ 67 w 82"/>
                <a:gd name="T23" fmla="*/ 58 h 172"/>
                <a:gd name="T24" fmla="*/ 68 w 82"/>
                <a:gd name="T25" fmla="*/ 65 h 172"/>
                <a:gd name="T26" fmla="*/ 69 w 82"/>
                <a:gd name="T27" fmla="*/ 73 h 172"/>
                <a:gd name="T28" fmla="*/ 71 w 82"/>
                <a:gd name="T29" fmla="*/ 82 h 172"/>
                <a:gd name="T30" fmla="*/ 72 w 82"/>
                <a:gd name="T31" fmla="*/ 89 h 172"/>
                <a:gd name="T32" fmla="*/ 74 w 82"/>
                <a:gd name="T33" fmla="*/ 98 h 172"/>
                <a:gd name="T34" fmla="*/ 76 w 82"/>
                <a:gd name="T35" fmla="*/ 109 h 172"/>
                <a:gd name="T36" fmla="*/ 79 w 82"/>
                <a:gd name="T37" fmla="*/ 121 h 172"/>
                <a:gd name="T38" fmla="*/ 81 w 82"/>
                <a:gd name="T39" fmla="*/ 130 h 172"/>
                <a:gd name="T40" fmla="*/ 81 w 82"/>
                <a:gd name="T41" fmla="*/ 141 h 172"/>
                <a:gd name="T42" fmla="*/ 77 w 82"/>
                <a:gd name="T43" fmla="*/ 148 h 172"/>
                <a:gd name="T44" fmla="*/ 74 w 82"/>
                <a:gd name="T45" fmla="*/ 152 h 172"/>
                <a:gd name="T46" fmla="*/ 68 w 82"/>
                <a:gd name="T47" fmla="*/ 158 h 172"/>
                <a:gd name="T48" fmla="*/ 64 w 82"/>
                <a:gd name="T49" fmla="*/ 162 h 172"/>
                <a:gd name="T50" fmla="*/ 59 w 82"/>
                <a:gd name="T51" fmla="*/ 166 h 172"/>
                <a:gd name="T52" fmla="*/ 53 w 82"/>
                <a:gd name="T53" fmla="*/ 169 h 172"/>
                <a:gd name="T54" fmla="*/ 48 w 82"/>
                <a:gd name="T55" fmla="*/ 171 h 172"/>
                <a:gd name="T56" fmla="*/ 41 w 82"/>
                <a:gd name="T57" fmla="*/ 171 h 172"/>
                <a:gd name="T58" fmla="*/ 39 w 82"/>
                <a:gd name="T59" fmla="*/ 168 h 172"/>
                <a:gd name="T60" fmla="*/ 38 w 82"/>
                <a:gd name="T61" fmla="*/ 163 h 172"/>
                <a:gd name="T62" fmla="*/ 36 w 82"/>
                <a:gd name="T63" fmla="*/ 157 h 172"/>
                <a:gd name="T64" fmla="*/ 35 w 82"/>
                <a:gd name="T65" fmla="*/ 151 h 172"/>
                <a:gd name="T66" fmla="*/ 29 w 82"/>
                <a:gd name="T67" fmla="*/ 145 h 172"/>
                <a:gd name="T68" fmla="*/ 24 w 82"/>
                <a:gd name="T69" fmla="*/ 137 h 172"/>
                <a:gd name="T70" fmla="*/ 19 w 82"/>
                <a:gd name="T71" fmla="*/ 129 h 172"/>
                <a:gd name="T72" fmla="*/ 15 w 82"/>
                <a:gd name="T73" fmla="*/ 121 h 172"/>
                <a:gd name="T74" fmla="*/ 11 w 82"/>
                <a:gd name="T75" fmla="*/ 111 h 172"/>
                <a:gd name="T76" fmla="*/ 7 w 82"/>
                <a:gd name="T77" fmla="*/ 100 h 172"/>
                <a:gd name="T78" fmla="*/ 3 w 82"/>
                <a:gd name="T79" fmla="*/ 89 h 172"/>
                <a:gd name="T80" fmla="*/ 0 w 82"/>
                <a:gd name="T81" fmla="*/ 78 h 172"/>
                <a:gd name="T82" fmla="*/ 0 w 82"/>
                <a:gd name="T83" fmla="*/ 33 h 172"/>
                <a:gd name="T84" fmla="*/ 1 w 82"/>
                <a:gd name="T85" fmla="*/ 27 h 172"/>
                <a:gd name="T86" fmla="*/ 3 w 82"/>
                <a:gd name="T87" fmla="*/ 21 h 172"/>
                <a:gd name="T88" fmla="*/ 6 w 82"/>
                <a:gd name="T89" fmla="*/ 18 h 172"/>
                <a:gd name="T90" fmla="*/ 9 w 82"/>
                <a:gd name="T91" fmla="*/ 13 h 172"/>
                <a:gd name="T92" fmla="*/ 13 w 82"/>
                <a:gd name="T93" fmla="*/ 9 h 172"/>
                <a:gd name="T94" fmla="*/ 16 w 82"/>
                <a:gd name="T95" fmla="*/ 6 h 172"/>
                <a:gd name="T96" fmla="*/ 20 w 82"/>
                <a:gd name="T97" fmla="*/ 3 h 172"/>
                <a:gd name="T98" fmla="*/ 24 w 82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172"/>
                <a:gd name="T152" fmla="*/ 82 w 82"/>
                <a:gd name="T153" fmla="*/ 172 h 1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172">
                  <a:moveTo>
                    <a:pt x="24" y="0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6" y="7"/>
                  </a:lnTo>
                  <a:lnTo>
                    <a:pt x="50" y="13"/>
                  </a:lnTo>
                  <a:lnTo>
                    <a:pt x="54" y="20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3" y="42"/>
                  </a:lnTo>
                  <a:lnTo>
                    <a:pt x="65" y="49"/>
                  </a:lnTo>
                  <a:lnTo>
                    <a:pt x="67" y="58"/>
                  </a:lnTo>
                  <a:lnTo>
                    <a:pt x="68" y="65"/>
                  </a:lnTo>
                  <a:lnTo>
                    <a:pt x="69" y="73"/>
                  </a:lnTo>
                  <a:lnTo>
                    <a:pt x="71" y="82"/>
                  </a:lnTo>
                  <a:lnTo>
                    <a:pt x="72" y="89"/>
                  </a:lnTo>
                  <a:lnTo>
                    <a:pt x="74" y="98"/>
                  </a:lnTo>
                  <a:lnTo>
                    <a:pt x="76" y="109"/>
                  </a:lnTo>
                  <a:lnTo>
                    <a:pt x="79" y="121"/>
                  </a:lnTo>
                  <a:lnTo>
                    <a:pt x="81" y="130"/>
                  </a:lnTo>
                  <a:lnTo>
                    <a:pt x="81" y="141"/>
                  </a:lnTo>
                  <a:lnTo>
                    <a:pt x="77" y="148"/>
                  </a:lnTo>
                  <a:lnTo>
                    <a:pt x="74" y="152"/>
                  </a:lnTo>
                  <a:lnTo>
                    <a:pt x="68" y="158"/>
                  </a:lnTo>
                  <a:lnTo>
                    <a:pt x="64" y="162"/>
                  </a:lnTo>
                  <a:lnTo>
                    <a:pt x="59" y="166"/>
                  </a:lnTo>
                  <a:lnTo>
                    <a:pt x="53" y="169"/>
                  </a:lnTo>
                  <a:lnTo>
                    <a:pt x="48" y="171"/>
                  </a:lnTo>
                  <a:lnTo>
                    <a:pt x="41" y="171"/>
                  </a:lnTo>
                  <a:lnTo>
                    <a:pt x="39" y="168"/>
                  </a:lnTo>
                  <a:lnTo>
                    <a:pt x="38" y="163"/>
                  </a:lnTo>
                  <a:lnTo>
                    <a:pt x="36" y="157"/>
                  </a:lnTo>
                  <a:lnTo>
                    <a:pt x="35" y="151"/>
                  </a:lnTo>
                  <a:lnTo>
                    <a:pt x="29" y="145"/>
                  </a:lnTo>
                  <a:lnTo>
                    <a:pt x="24" y="137"/>
                  </a:lnTo>
                  <a:lnTo>
                    <a:pt x="19" y="129"/>
                  </a:lnTo>
                  <a:lnTo>
                    <a:pt x="15" y="121"/>
                  </a:lnTo>
                  <a:lnTo>
                    <a:pt x="11" y="111"/>
                  </a:lnTo>
                  <a:lnTo>
                    <a:pt x="7" y="100"/>
                  </a:lnTo>
                  <a:lnTo>
                    <a:pt x="3" y="89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1" name="Freeform 28"/>
            <p:cNvSpPr>
              <a:spLocks/>
            </p:cNvSpPr>
            <p:nvPr/>
          </p:nvSpPr>
          <p:spPr bwMode="auto">
            <a:xfrm>
              <a:off x="2059" y="1339"/>
              <a:ext cx="39" cy="41"/>
            </a:xfrm>
            <a:custGeom>
              <a:avLst/>
              <a:gdLst>
                <a:gd name="T0" fmla="*/ 38 w 39"/>
                <a:gd name="T1" fmla="*/ 38 h 41"/>
                <a:gd name="T2" fmla="*/ 38 w 39"/>
                <a:gd name="T3" fmla="*/ 38 h 41"/>
                <a:gd name="T4" fmla="*/ 35 w 39"/>
                <a:gd name="T5" fmla="*/ 29 h 41"/>
                <a:gd name="T6" fmla="*/ 31 w 39"/>
                <a:gd name="T7" fmla="*/ 22 h 41"/>
                <a:gd name="T8" fmla="*/ 26 w 39"/>
                <a:gd name="T9" fmla="*/ 14 h 41"/>
                <a:gd name="T10" fmla="*/ 22 w 39"/>
                <a:gd name="T11" fmla="*/ 8 h 41"/>
                <a:gd name="T12" fmla="*/ 16 w 39"/>
                <a:gd name="T13" fmla="*/ 3 h 41"/>
                <a:gd name="T14" fmla="*/ 11 w 39"/>
                <a:gd name="T15" fmla="*/ 0 h 41"/>
                <a:gd name="T16" fmla="*/ 5 w 39"/>
                <a:gd name="T17" fmla="*/ 0 h 41"/>
                <a:gd name="T18" fmla="*/ 0 w 39"/>
                <a:gd name="T19" fmla="*/ 0 h 41"/>
                <a:gd name="T20" fmla="*/ 0 w 39"/>
                <a:gd name="T21" fmla="*/ 7 h 41"/>
                <a:gd name="T22" fmla="*/ 5 w 39"/>
                <a:gd name="T23" fmla="*/ 7 h 41"/>
                <a:gd name="T24" fmla="*/ 10 w 39"/>
                <a:gd name="T25" fmla="*/ 7 h 41"/>
                <a:gd name="T26" fmla="*/ 14 w 39"/>
                <a:gd name="T27" fmla="*/ 10 h 41"/>
                <a:gd name="T28" fmla="*/ 19 w 39"/>
                <a:gd name="T29" fmla="*/ 14 h 41"/>
                <a:gd name="T30" fmla="*/ 22 w 39"/>
                <a:gd name="T31" fmla="*/ 19 h 41"/>
                <a:gd name="T32" fmla="*/ 26 w 39"/>
                <a:gd name="T33" fmla="*/ 25 h 41"/>
                <a:gd name="T34" fmla="*/ 30 w 39"/>
                <a:gd name="T35" fmla="*/ 32 h 41"/>
                <a:gd name="T36" fmla="*/ 33 w 39"/>
                <a:gd name="T37" fmla="*/ 40 h 41"/>
                <a:gd name="T38" fmla="*/ 33 w 39"/>
                <a:gd name="T39" fmla="*/ 40 h 41"/>
                <a:gd name="T40" fmla="*/ 38 w 39"/>
                <a:gd name="T41" fmla="*/ 38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41"/>
                <a:gd name="T65" fmla="*/ 39 w 39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41">
                  <a:moveTo>
                    <a:pt x="38" y="38"/>
                  </a:moveTo>
                  <a:lnTo>
                    <a:pt x="38" y="38"/>
                  </a:lnTo>
                  <a:lnTo>
                    <a:pt x="35" y="29"/>
                  </a:lnTo>
                  <a:lnTo>
                    <a:pt x="31" y="22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2" y="19"/>
                  </a:lnTo>
                  <a:lnTo>
                    <a:pt x="26" y="25"/>
                  </a:lnTo>
                  <a:lnTo>
                    <a:pt x="30" y="32"/>
                  </a:lnTo>
                  <a:lnTo>
                    <a:pt x="33" y="40"/>
                  </a:lnTo>
                  <a:lnTo>
                    <a:pt x="38" y="3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2" name="Freeform 29"/>
            <p:cNvSpPr>
              <a:spLocks/>
            </p:cNvSpPr>
            <p:nvPr/>
          </p:nvSpPr>
          <p:spPr bwMode="auto">
            <a:xfrm>
              <a:off x="2092" y="1377"/>
              <a:ext cx="20" cy="65"/>
            </a:xfrm>
            <a:custGeom>
              <a:avLst/>
              <a:gdLst>
                <a:gd name="T0" fmla="*/ 19 w 20"/>
                <a:gd name="T1" fmla="*/ 64 h 65"/>
                <a:gd name="T2" fmla="*/ 19 w 20"/>
                <a:gd name="T3" fmla="*/ 62 h 65"/>
                <a:gd name="T4" fmla="*/ 17 w 20"/>
                <a:gd name="T5" fmla="*/ 55 h 65"/>
                <a:gd name="T6" fmla="*/ 16 w 20"/>
                <a:gd name="T7" fmla="*/ 47 h 65"/>
                <a:gd name="T8" fmla="*/ 14 w 20"/>
                <a:gd name="T9" fmla="*/ 39 h 65"/>
                <a:gd name="T10" fmla="*/ 13 w 20"/>
                <a:gd name="T11" fmla="*/ 31 h 65"/>
                <a:gd name="T12" fmla="*/ 12 w 20"/>
                <a:gd name="T13" fmla="*/ 23 h 65"/>
                <a:gd name="T14" fmla="*/ 10 w 20"/>
                <a:gd name="T15" fmla="*/ 15 h 65"/>
                <a:gd name="T16" fmla="*/ 8 w 20"/>
                <a:gd name="T17" fmla="*/ 6 h 65"/>
                <a:gd name="T18" fmla="*/ 5 w 20"/>
                <a:gd name="T19" fmla="*/ 0 h 65"/>
                <a:gd name="T20" fmla="*/ 0 w 20"/>
                <a:gd name="T21" fmla="*/ 1 h 65"/>
                <a:gd name="T22" fmla="*/ 3 w 20"/>
                <a:gd name="T23" fmla="*/ 8 h 65"/>
                <a:gd name="T24" fmla="*/ 5 w 20"/>
                <a:gd name="T25" fmla="*/ 16 h 65"/>
                <a:gd name="T26" fmla="*/ 6 w 20"/>
                <a:gd name="T27" fmla="*/ 24 h 65"/>
                <a:gd name="T28" fmla="*/ 8 w 20"/>
                <a:gd name="T29" fmla="*/ 32 h 65"/>
                <a:gd name="T30" fmla="*/ 9 w 20"/>
                <a:gd name="T31" fmla="*/ 39 h 65"/>
                <a:gd name="T32" fmla="*/ 10 w 20"/>
                <a:gd name="T33" fmla="*/ 48 h 65"/>
                <a:gd name="T34" fmla="*/ 11 w 20"/>
                <a:gd name="T35" fmla="*/ 55 h 65"/>
                <a:gd name="T36" fmla="*/ 14 w 20"/>
                <a:gd name="T37" fmla="*/ 64 h 65"/>
                <a:gd name="T38" fmla="*/ 14 w 20"/>
                <a:gd name="T39" fmla="*/ 64 h 65"/>
                <a:gd name="T40" fmla="*/ 19 w 20"/>
                <a:gd name="T41" fmla="*/ 64 h 65"/>
                <a:gd name="T42" fmla="*/ 19 w 20"/>
                <a:gd name="T43" fmla="*/ 63 h 65"/>
                <a:gd name="T44" fmla="*/ 19 w 20"/>
                <a:gd name="T45" fmla="*/ 62 h 65"/>
                <a:gd name="T46" fmla="*/ 19 w 20"/>
                <a:gd name="T47" fmla="*/ 64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65"/>
                <a:gd name="T74" fmla="*/ 20 w 20"/>
                <a:gd name="T75" fmla="*/ 65 h 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65">
                  <a:moveTo>
                    <a:pt x="19" y="64"/>
                  </a:moveTo>
                  <a:lnTo>
                    <a:pt x="19" y="62"/>
                  </a:lnTo>
                  <a:lnTo>
                    <a:pt x="17" y="55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0" y="15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8"/>
                  </a:lnTo>
                  <a:lnTo>
                    <a:pt x="5" y="16"/>
                  </a:lnTo>
                  <a:lnTo>
                    <a:pt x="6" y="24"/>
                  </a:lnTo>
                  <a:lnTo>
                    <a:pt x="8" y="32"/>
                  </a:lnTo>
                  <a:lnTo>
                    <a:pt x="9" y="39"/>
                  </a:lnTo>
                  <a:lnTo>
                    <a:pt x="10" y="48"/>
                  </a:lnTo>
                  <a:lnTo>
                    <a:pt x="11" y="55"/>
                  </a:lnTo>
                  <a:lnTo>
                    <a:pt x="14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3" name="Freeform 30"/>
            <p:cNvSpPr>
              <a:spLocks/>
            </p:cNvSpPr>
            <p:nvPr/>
          </p:nvSpPr>
          <p:spPr bwMode="auto">
            <a:xfrm>
              <a:off x="2106" y="1441"/>
              <a:ext cx="17" cy="46"/>
            </a:xfrm>
            <a:custGeom>
              <a:avLst/>
              <a:gdLst>
                <a:gd name="T0" fmla="*/ 16 w 17"/>
                <a:gd name="T1" fmla="*/ 45 h 46"/>
                <a:gd name="T2" fmla="*/ 16 w 17"/>
                <a:gd name="T3" fmla="*/ 44 h 46"/>
                <a:gd name="T4" fmla="*/ 16 w 17"/>
                <a:gd name="T5" fmla="*/ 32 h 46"/>
                <a:gd name="T6" fmla="*/ 13 w 17"/>
                <a:gd name="T7" fmla="*/ 22 h 46"/>
                <a:gd name="T8" fmla="*/ 9 w 17"/>
                <a:gd name="T9" fmla="*/ 11 h 46"/>
                <a:gd name="T10" fmla="*/ 6 w 17"/>
                <a:gd name="T11" fmla="*/ 0 h 46"/>
                <a:gd name="T12" fmla="*/ 0 w 17"/>
                <a:gd name="T13" fmla="*/ 0 h 46"/>
                <a:gd name="T14" fmla="*/ 2 w 17"/>
                <a:gd name="T15" fmla="*/ 12 h 46"/>
                <a:gd name="T16" fmla="*/ 5 w 17"/>
                <a:gd name="T17" fmla="*/ 22 h 46"/>
                <a:gd name="T18" fmla="*/ 9 w 17"/>
                <a:gd name="T19" fmla="*/ 32 h 46"/>
                <a:gd name="T20" fmla="*/ 9 w 17"/>
                <a:gd name="T21" fmla="*/ 43 h 46"/>
                <a:gd name="T22" fmla="*/ 9 w 17"/>
                <a:gd name="T23" fmla="*/ 42 h 46"/>
                <a:gd name="T24" fmla="*/ 16 w 17"/>
                <a:gd name="T25" fmla="*/ 45 h 46"/>
                <a:gd name="T26" fmla="*/ 16 w 17"/>
                <a:gd name="T27" fmla="*/ 45 h 46"/>
                <a:gd name="T28" fmla="*/ 16 w 17"/>
                <a:gd name="T29" fmla="*/ 44 h 46"/>
                <a:gd name="T30" fmla="*/ 16 w 17"/>
                <a:gd name="T31" fmla="*/ 45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6"/>
                <a:gd name="T50" fmla="*/ 17 w 17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6">
                  <a:moveTo>
                    <a:pt x="16" y="45"/>
                  </a:moveTo>
                  <a:lnTo>
                    <a:pt x="16" y="44"/>
                  </a:lnTo>
                  <a:lnTo>
                    <a:pt x="16" y="32"/>
                  </a:lnTo>
                  <a:lnTo>
                    <a:pt x="13" y="22"/>
                  </a:lnTo>
                  <a:lnTo>
                    <a:pt x="9" y="11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12"/>
                  </a:lnTo>
                  <a:lnTo>
                    <a:pt x="5" y="22"/>
                  </a:lnTo>
                  <a:lnTo>
                    <a:pt x="9" y="32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4" name="Freeform 31"/>
            <p:cNvSpPr>
              <a:spLocks/>
            </p:cNvSpPr>
            <p:nvPr/>
          </p:nvSpPr>
          <p:spPr bwMode="auto">
            <a:xfrm>
              <a:off x="2075" y="1483"/>
              <a:ext cx="44" cy="36"/>
            </a:xfrm>
            <a:custGeom>
              <a:avLst/>
              <a:gdLst>
                <a:gd name="T0" fmla="*/ 0 w 44"/>
                <a:gd name="T1" fmla="*/ 35 h 36"/>
                <a:gd name="T2" fmla="*/ 0 w 44"/>
                <a:gd name="T3" fmla="*/ 35 h 36"/>
                <a:gd name="T4" fmla="*/ 7 w 44"/>
                <a:gd name="T5" fmla="*/ 35 h 36"/>
                <a:gd name="T6" fmla="*/ 13 w 44"/>
                <a:gd name="T7" fmla="*/ 33 h 36"/>
                <a:gd name="T8" fmla="*/ 19 w 44"/>
                <a:gd name="T9" fmla="*/ 30 h 36"/>
                <a:gd name="T10" fmla="*/ 25 w 44"/>
                <a:gd name="T11" fmla="*/ 25 h 36"/>
                <a:gd name="T12" fmla="*/ 29 w 44"/>
                <a:gd name="T13" fmla="*/ 21 h 36"/>
                <a:gd name="T14" fmla="*/ 34 w 44"/>
                <a:gd name="T15" fmla="*/ 14 h 36"/>
                <a:gd name="T16" fmla="*/ 38 w 44"/>
                <a:gd name="T17" fmla="*/ 9 h 36"/>
                <a:gd name="T18" fmla="*/ 43 w 44"/>
                <a:gd name="T19" fmla="*/ 2 h 36"/>
                <a:gd name="T20" fmla="*/ 38 w 44"/>
                <a:gd name="T21" fmla="*/ 0 h 36"/>
                <a:gd name="T22" fmla="*/ 34 w 44"/>
                <a:gd name="T23" fmla="*/ 4 h 36"/>
                <a:gd name="T24" fmla="*/ 30 w 44"/>
                <a:gd name="T25" fmla="*/ 10 h 36"/>
                <a:gd name="T26" fmla="*/ 26 w 44"/>
                <a:gd name="T27" fmla="*/ 15 h 36"/>
                <a:gd name="T28" fmla="*/ 21 w 44"/>
                <a:gd name="T29" fmla="*/ 19 h 36"/>
                <a:gd name="T30" fmla="*/ 16 w 44"/>
                <a:gd name="T31" fmla="*/ 23 h 36"/>
                <a:gd name="T32" fmla="*/ 11 w 44"/>
                <a:gd name="T33" fmla="*/ 25 h 36"/>
                <a:gd name="T34" fmla="*/ 6 w 44"/>
                <a:gd name="T35" fmla="*/ 28 h 36"/>
                <a:gd name="T36" fmla="*/ 0 w 44"/>
                <a:gd name="T37" fmla="*/ 28 h 36"/>
                <a:gd name="T38" fmla="*/ 1 w 44"/>
                <a:gd name="T39" fmla="*/ 28 h 36"/>
                <a:gd name="T40" fmla="*/ 0 w 44"/>
                <a:gd name="T41" fmla="*/ 35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6"/>
                <a:gd name="T65" fmla="*/ 44 w 44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6">
                  <a:moveTo>
                    <a:pt x="0" y="35"/>
                  </a:moveTo>
                  <a:lnTo>
                    <a:pt x="0" y="35"/>
                  </a:lnTo>
                  <a:lnTo>
                    <a:pt x="7" y="35"/>
                  </a:lnTo>
                  <a:lnTo>
                    <a:pt x="13" y="33"/>
                  </a:lnTo>
                  <a:lnTo>
                    <a:pt x="19" y="30"/>
                  </a:lnTo>
                  <a:lnTo>
                    <a:pt x="25" y="25"/>
                  </a:lnTo>
                  <a:lnTo>
                    <a:pt x="29" y="21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30" y="10"/>
                  </a:lnTo>
                  <a:lnTo>
                    <a:pt x="26" y="15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3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5" name="Freeform 32"/>
            <p:cNvSpPr>
              <a:spLocks/>
            </p:cNvSpPr>
            <p:nvPr/>
          </p:nvSpPr>
          <p:spPr bwMode="auto">
            <a:xfrm>
              <a:off x="2067" y="1492"/>
              <a:ext cx="17" cy="27"/>
            </a:xfrm>
            <a:custGeom>
              <a:avLst/>
              <a:gdLst>
                <a:gd name="T0" fmla="*/ 1 w 17"/>
                <a:gd name="T1" fmla="*/ 5 h 27"/>
                <a:gd name="T2" fmla="*/ 0 w 17"/>
                <a:gd name="T3" fmla="*/ 2 h 27"/>
                <a:gd name="T4" fmla="*/ 3 w 17"/>
                <a:gd name="T5" fmla="*/ 9 h 27"/>
                <a:gd name="T6" fmla="*/ 4 w 17"/>
                <a:gd name="T7" fmla="*/ 15 h 27"/>
                <a:gd name="T8" fmla="*/ 6 w 17"/>
                <a:gd name="T9" fmla="*/ 21 h 27"/>
                <a:gd name="T10" fmla="*/ 14 w 17"/>
                <a:gd name="T11" fmla="*/ 26 h 27"/>
                <a:gd name="T12" fmla="*/ 16 w 17"/>
                <a:gd name="T13" fmla="*/ 19 h 27"/>
                <a:gd name="T14" fmla="*/ 14 w 17"/>
                <a:gd name="T15" fmla="*/ 18 h 27"/>
                <a:gd name="T16" fmla="*/ 12 w 17"/>
                <a:gd name="T17" fmla="*/ 14 h 27"/>
                <a:gd name="T18" fmla="*/ 11 w 17"/>
                <a:gd name="T19" fmla="*/ 7 h 27"/>
                <a:gd name="T20" fmla="*/ 9 w 17"/>
                <a:gd name="T21" fmla="*/ 0 h 27"/>
                <a:gd name="T22" fmla="*/ 6 w 17"/>
                <a:gd name="T23" fmla="*/ 0 h 27"/>
                <a:gd name="T24" fmla="*/ 9 w 17"/>
                <a:gd name="T25" fmla="*/ 0 h 27"/>
                <a:gd name="T26" fmla="*/ 8 w 17"/>
                <a:gd name="T27" fmla="*/ 0 h 27"/>
                <a:gd name="T28" fmla="*/ 6 w 17"/>
                <a:gd name="T29" fmla="*/ 0 h 27"/>
                <a:gd name="T30" fmla="*/ 1 w 17"/>
                <a:gd name="T31" fmla="*/ 5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7"/>
                <a:gd name="T50" fmla="*/ 17 w 17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7">
                  <a:moveTo>
                    <a:pt x="1" y="5"/>
                  </a:moveTo>
                  <a:lnTo>
                    <a:pt x="0" y="2"/>
                  </a:lnTo>
                  <a:lnTo>
                    <a:pt x="3" y="9"/>
                  </a:lnTo>
                  <a:lnTo>
                    <a:pt x="4" y="15"/>
                  </a:lnTo>
                  <a:lnTo>
                    <a:pt x="6" y="21"/>
                  </a:lnTo>
                  <a:lnTo>
                    <a:pt x="14" y="26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1" y="7"/>
                  </a:lnTo>
                  <a:lnTo>
                    <a:pt x="9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6" name="Freeform 33"/>
            <p:cNvSpPr>
              <a:spLocks/>
            </p:cNvSpPr>
            <p:nvPr/>
          </p:nvSpPr>
          <p:spPr bwMode="auto">
            <a:xfrm>
              <a:off x="2031" y="1421"/>
              <a:ext cx="41" cy="78"/>
            </a:xfrm>
            <a:custGeom>
              <a:avLst/>
              <a:gdLst>
                <a:gd name="T0" fmla="*/ 0 w 41"/>
                <a:gd name="T1" fmla="*/ 0 h 78"/>
                <a:gd name="T2" fmla="*/ 0 w 41"/>
                <a:gd name="T3" fmla="*/ 1 h 78"/>
                <a:gd name="T4" fmla="*/ 4 w 41"/>
                <a:gd name="T5" fmla="*/ 13 h 78"/>
                <a:gd name="T6" fmla="*/ 8 w 41"/>
                <a:gd name="T7" fmla="*/ 24 h 78"/>
                <a:gd name="T8" fmla="*/ 12 w 41"/>
                <a:gd name="T9" fmla="*/ 33 h 78"/>
                <a:gd name="T10" fmla="*/ 17 w 41"/>
                <a:gd name="T11" fmla="*/ 44 h 78"/>
                <a:gd name="T12" fmla="*/ 20 w 41"/>
                <a:gd name="T13" fmla="*/ 53 h 78"/>
                <a:gd name="T14" fmla="*/ 25 w 41"/>
                <a:gd name="T15" fmla="*/ 60 h 78"/>
                <a:gd name="T16" fmla="*/ 30 w 41"/>
                <a:gd name="T17" fmla="*/ 70 h 78"/>
                <a:gd name="T18" fmla="*/ 37 w 41"/>
                <a:gd name="T19" fmla="*/ 77 h 78"/>
                <a:gd name="T20" fmla="*/ 40 w 41"/>
                <a:gd name="T21" fmla="*/ 71 h 78"/>
                <a:gd name="T22" fmla="*/ 35 w 41"/>
                <a:gd name="T23" fmla="*/ 65 h 78"/>
                <a:gd name="T24" fmla="*/ 30 w 41"/>
                <a:gd name="T25" fmla="*/ 58 h 78"/>
                <a:gd name="T26" fmla="*/ 26 w 41"/>
                <a:gd name="T27" fmla="*/ 50 h 78"/>
                <a:gd name="T28" fmla="*/ 22 w 41"/>
                <a:gd name="T29" fmla="*/ 40 h 78"/>
                <a:gd name="T30" fmla="*/ 17 w 41"/>
                <a:gd name="T31" fmla="*/ 31 h 78"/>
                <a:gd name="T32" fmla="*/ 14 w 41"/>
                <a:gd name="T33" fmla="*/ 22 h 78"/>
                <a:gd name="T34" fmla="*/ 10 w 41"/>
                <a:gd name="T35" fmla="*/ 11 h 78"/>
                <a:gd name="T36" fmla="*/ 6 w 41"/>
                <a:gd name="T37" fmla="*/ 0 h 78"/>
                <a:gd name="T38" fmla="*/ 6 w 41"/>
                <a:gd name="T39" fmla="*/ 0 h 78"/>
                <a:gd name="T40" fmla="*/ 0 w 41"/>
                <a:gd name="T41" fmla="*/ 0 h 78"/>
                <a:gd name="T42" fmla="*/ 0 w 41"/>
                <a:gd name="T43" fmla="*/ 0 h 78"/>
                <a:gd name="T44" fmla="*/ 0 w 41"/>
                <a:gd name="T45" fmla="*/ 1 h 78"/>
                <a:gd name="T46" fmla="*/ 0 w 41"/>
                <a:gd name="T47" fmla="*/ 0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78"/>
                <a:gd name="T74" fmla="*/ 41 w 41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78">
                  <a:moveTo>
                    <a:pt x="0" y="0"/>
                  </a:moveTo>
                  <a:lnTo>
                    <a:pt x="0" y="1"/>
                  </a:lnTo>
                  <a:lnTo>
                    <a:pt x="4" y="13"/>
                  </a:lnTo>
                  <a:lnTo>
                    <a:pt x="8" y="24"/>
                  </a:lnTo>
                  <a:lnTo>
                    <a:pt x="12" y="33"/>
                  </a:lnTo>
                  <a:lnTo>
                    <a:pt x="17" y="44"/>
                  </a:lnTo>
                  <a:lnTo>
                    <a:pt x="20" y="53"/>
                  </a:lnTo>
                  <a:lnTo>
                    <a:pt x="25" y="60"/>
                  </a:lnTo>
                  <a:lnTo>
                    <a:pt x="30" y="70"/>
                  </a:lnTo>
                  <a:lnTo>
                    <a:pt x="37" y="77"/>
                  </a:lnTo>
                  <a:lnTo>
                    <a:pt x="40" y="71"/>
                  </a:lnTo>
                  <a:lnTo>
                    <a:pt x="35" y="65"/>
                  </a:lnTo>
                  <a:lnTo>
                    <a:pt x="30" y="58"/>
                  </a:lnTo>
                  <a:lnTo>
                    <a:pt x="26" y="50"/>
                  </a:lnTo>
                  <a:lnTo>
                    <a:pt x="22" y="40"/>
                  </a:lnTo>
                  <a:lnTo>
                    <a:pt x="17" y="31"/>
                  </a:lnTo>
                  <a:lnTo>
                    <a:pt x="14" y="22"/>
                  </a:lnTo>
                  <a:lnTo>
                    <a:pt x="10" y="1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7" name="Freeform 34"/>
            <p:cNvSpPr>
              <a:spLocks/>
            </p:cNvSpPr>
            <p:nvPr/>
          </p:nvSpPr>
          <p:spPr bwMode="auto">
            <a:xfrm>
              <a:off x="2031" y="1377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0 w 17"/>
                <a:gd name="T3" fmla="*/ 0 h 45"/>
                <a:gd name="T4" fmla="*/ 0 w 17"/>
                <a:gd name="T5" fmla="*/ 44 h 45"/>
                <a:gd name="T6" fmla="*/ 16 w 17"/>
                <a:gd name="T7" fmla="*/ 44 h 45"/>
                <a:gd name="T8" fmla="*/ 16 w 17"/>
                <a:gd name="T9" fmla="*/ 0 h 45"/>
                <a:gd name="T10" fmla="*/ 16 w 17"/>
                <a:gd name="T11" fmla="*/ 0 h 45"/>
                <a:gd name="T12" fmla="*/ 0 w 17"/>
                <a:gd name="T13" fmla="*/ 0 h 45"/>
                <a:gd name="T14" fmla="*/ 0 w 17"/>
                <a:gd name="T15" fmla="*/ 0 h 45"/>
                <a:gd name="T16" fmla="*/ 0 w 17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5"/>
                <a:gd name="T29" fmla="*/ 17 w 1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5">
                  <a:moveTo>
                    <a:pt x="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8" name="Freeform 35"/>
            <p:cNvSpPr>
              <a:spLocks/>
            </p:cNvSpPr>
            <p:nvPr/>
          </p:nvSpPr>
          <p:spPr bwMode="auto">
            <a:xfrm>
              <a:off x="2031" y="1340"/>
              <a:ext cx="30" cy="39"/>
            </a:xfrm>
            <a:custGeom>
              <a:avLst/>
              <a:gdLst>
                <a:gd name="T0" fmla="*/ 28 w 30"/>
                <a:gd name="T1" fmla="*/ 0 h 39"/>
                <a:gd name="T2" fmla="*/ 27 w 30"/>
                <a:gd name="T3" fmla="*/ 0 h 39"/>
                <a:gd name="T4" fmla="*/ 22 w 30"/>
                <a:gd name="T5" fmla="*/ 3 h 39"/>
                <a:gd name="T6" fmla="*/ 18 w 30"/>
                <a:gd name="T7" fmla="*/ 6 h 39"/>
                <a:gd name="T8" fmla="*/ 15 w 30"/>
                <a:gd name="T9" fmla="*/ 9 h 39"/>
                <a:gd name="T10" fmla="*/ 11 w 30"/>
                <a:gd name="T11" fmla="*/ 13 h 39"/>
                <a:gd name="T12" fmla="*/ 8 w 30"/>
                <a:gd name="T13" fmla="*/ 18 h 39"/>
                <a:gd name="T14" fmla="*/ 5 w 30"/>
                <a:gd name="T15" fmla="*/ 24 h 39"/>
                <a:gd name="T16" fmla="*/ 2 w 30"/>
                <a:gd name="T17" fmla="*/ 30 h 39"/>
                <a:gd name="T18" fmla="*/ 0 w 30"/>
                <a:gd name="T19" fmla="*/ 37 h 39"/>
                <a:gd name="T20" fmla="*/ 6 w 30"/>
                <a:gd name="T21" fmla="*/ 38 h 39"/>
                <a:gd name="T22" fmla="*/ 8 w 30"/>
                <a:gd name="T23" fmla="*/ 32 h 39"/>
                <a:gd name="T24" fmla="*/ 10 w 30"/>
                <a:gd name="T25" fmla="*/ 28 h 39"/>
                <a:gd name="T26" fmla="*/ 12 w 30"/>
                <a:gd name="T27" fmla="*/ 23 h 39"/>
                <a:gd name="T28" fmla="*/ 16 w 30"/>
                <a:gd name="T29" fmla="*/ 18 h 39"/>
                <a:gd name="T30" fmla="*/ 18 w 30"/>
                <a:gd name="T31" fmla="*/ 15 h 39"/>
                <a:gd name="T32" fmla="*/ 22 w 30"/>
                <a:gd name="T33" fmla="*/ 11 h 39"/>
                <a:gd name="T34" fmla="*/ 25 w 30"/>
                <a:gd name="T35" fmla="*/ 9 h 39"/>
                <a:gd name="T36" fmla="*/ 29 w 30"/>
                <a:gd name="T37" fmla="*/ 6 h 39"/>
                <a:gd name="T38" fmla="*/ 28 w 30"/>
                <a:gd name="T39" fmla="*/ 6 h 39"/>
                <a:gd name="T40" fmla="*/ 28 w 30"/>
                <a:gd name="T41" fmla="*/ 0 h 39"/>
                <a:gd name="T42" fmla="*/ 28 w 30"/>
                <a:gd name="T43" fmla="*/ 0 h 39"/>
                <a:gd name="T44" fmla="*/ 27 w 30"/>
                <a:gd name="T45" fmla="*/ 0 h 39"/>
                <a:gd name="T46" fmla="*/ 28 w 30"/>
                <a:gd name="T47" fmla="*/ 0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39"/>
                <a:gd name="T74" fmla="*/ 30 w 3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39">
                  <a:moveTo>
                    <a:pt x="28" y="0"/>
                  </a:moveTo>
                  <a:lnTo>
                    <a:pt x="27" y="0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8" y="18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2" y="23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39" name="Freeform 36"/>
            <p:cNvSpPr>
              <a:spLocks/>
            </p:cNvSpPr>
            <p:nvPr/>
          </p:nvSpPr>
          <p:spPr bwMode="auto">
            <a:xfrm>
              <a:off x="2073" y="1378"/>
              <a:ext cx="17" cy="31"/>
            </a:xfrm>
            <a:custGeom>
              <a:avLst/>
              <a:gdLst>
                <a:gd name="T0" fmla="*/ 0 w 17"/>
                <a:gd name="T1" fmla="*/ 0 h 31"/>
                <a:gd name="T2" fmla="*/ 2 w 17"/>
                <a:gd name="T3" fmla="*/ 2 h 31"/>
                <a:gd name="T4" fmla="*/ 4 w 17"/>
                <a:gd name="T5" fmla="*/ 5 h 31"/>
                <a:gd name="T6" fmla="*/ 6 w 17"/>
                <a:gd name="T7" fmla="*/ 8 h 31"/>
                <a:gd name="T8" fmla="*/ 7 w 17"/>
                <a:gd name="T9" fmla="*/ 12 h 31"/>
                <a:gd name="T10" fmla="*/ 10 w 17"/>
                <a:gd name="T11" fmla="*/ 16 h 31"/>
                <a:gd name="T12" fmla="*/ 12 w 17"/>
                <a:gd name="T13" fmla="*/ 20 h 31"/>
                <a:gd name="T14" fmla="*/ 13 w 17"/>
                <a:gd name="T15" fmla="*/ 25 h 31"/>
                <a:gd name="T16" fmla="*/ 16 w 17"/>
                <a:gd name="T17" fmla="*/ 30 h 31"/>
                <a:gd name="T18" fmla="*/ 0 w 17"/>
                <a:gd name="T19" fmla="*/ 3 h 31"/>
                <a:gd name="T20" fmla="*/ 0 w 17"/>
                <a:gd name="T21" fmla="*/ 2 h 31"/>
                <a:gd name="T22" fmla="*/ 0 w 17"/>
                <a:gd name="T23" fmla="*/ 0 h 31"/>
                <a:gd name="T24" fmla="*/ 0 w 17"/>
                <a:gd name="T25" fmla="*/ 0 h 31"/>
                <a:gd name="T26" fmla="*/ 0 w 17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1"/>
                <a:gd name="T44" fmla="*/ 17 w 17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1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0" name="Freeform 37"/>
            <p:cNvSpPr>
              <a:spLocks/>
            </p:cNvSpPr>
            <p:nvPr/>
          </p:nvSpPr>
          <p:spPr bwMode="auto">
            <a:xfrm>
              <a:off x="2072" y="1375"/>
              <a:ext cx="20" cy="36"/>
            </a:xfrm>
            <a:custGeom>
              <a:avLst/>
              <a:gdLst>
                <a:gd name="T0" fmla="*/ 14 w 20"/>
                <a:gd name="T1" fmla="*/ 35 h 36"/>
                <a:gd name="T2" fmla="*/ 19 w 20"/>
                <a:gd name="T3" fmla="*/ 30 h 36"/>
                <a:gd name="T4" fmla="*/ 17 w 20"/>
                <a:gd name="T5" fmla="*/ 26 h 36"/>
                <a:gd name="T6" fmla="*/ 15 w 20"/>
                <a:gd name="T7" fmla="*/ 23 h 36"/>
                <a:gd name="T8" fmla="*/ 13 w 20"/>
                <a:gd name="T9" fmla="*/ 18 h 36"/>
                <a:gd name="T10" fmla="*/ 12 w 20"/>
                <a:gd name="T11" fmla="*/ 14 h 36"/>
                <a:gd name="T12" fmla="*/ 10 w 20"/>
                <a:gd name="T13" fmla="*/ 10 h 36"/>
                <a:gd name="T14" fmla="*/ 8 w 20"/>
                <a:gd name="T15" fmla="*/ 6 h 36"/>
                <a:gd name="T16" fmla="*/ 6 w 20"/>
                <a:gd name="T17" fmla="*/ 3 h 36"/>
                <a:gd name="T18" fmla="*/ 2 w 20"/>
                <a:gd name="T19" fmla="*/ 0 h 36"/>
                <a:gd name="T20" fmla="*/ 0 w 20"/>
                <a:gd name="T21" fmla="*/ 5 h 36"/>
                <a:gd name="T22" fmla="*/ 1 w 20"/>
                <a:gd name="T23" fmla="*/ 7 h 36"/>
                <a:gd name="T24" fmla="*/ 2 w 20"/>
                <a:gd name="T25" fmla="*/ 9 h 36"/>
                <a:gd name="T26" fmla="*/ 4 w 20"/>
                <a:gd name="T27" fmla="*/ 13 h 36"/>
                <a:gd name="T28" fmla="*/ 6 w 20"/>
                <a:gd name="T29" fmla="*/ 17 h 36"/>
                <a:gd name="T30" fmla="*/ 8 w 20"/>
                <a:gd name="T31" fmla="*/ 20 h 36"/>
                <a:gd name="T32" fmla="*/ 10 w 20"/>
                <a:gd name="T33" fmla="*/ 25 h 36"/>
                <a:gd name="T34" fmla="*/ 12 w 20"/>
                <a:gd name="T35" fmla="*/ 30 h 36"/>
                <a:gd name="T36" fmla="*/ 14 w 20"/>
                <a:gd name="T37" fmla="*/ 34 h 36"/>
                <a:gd name="T38" fmla="*/ 19 w 20"/>
                <a:gd name="T39" fmla="*/ 30 h 36"/>
                <a:gd name="T40" fmla="*/ 14 w 20"/>
                <a:gd name="T41" fmla="*/ 35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36"/>
                <a:gd name="T65" fmla="*/ 20 w 2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36">
                  <a:moveTo>
                    <a:pt x="14" y="35"/>
                  </a:moveTo>
                  <a:lnTo>
                    <a:pt x="19" y="30"/>
                  </a:lnTo>
                  <a:lnTo>
                    <a:pt x="17" y="26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0" y="25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19" y="30"/>
                  </a:lnTo>
                  <a:lnTo>
                    <a:pt x="14" y="3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1" name="Freeform 38"/>
            <p:cNvSpPr>
              <a:spLocks/>
            </p:cNvSpPr>
            <p:nvPr/>
          </p:nvSpPr>
          <p:spPr bwMode="auto">
            <a:xfrm>
              <a:off x="2069" y="1379"/>
              <a:ext cx="23" cy="32"/>
            </a:xfrm>
            <a:custGeom>
              <a:avLst/>
              <a:gdLst>
                <a:gd name="T0" fmla="*/ 0 w 23"/>
                <a:gd name="T1" fmla="*/ 0 h 32"/>
                <a:gd name="T2" fmla="*/ 0 w 23"/>
                <a:gd name="T3" fmla="*/ 4 h 32"/>
                <a:gd name="T4" fmla="*/ 17 w 23"/>
                <a:gd name="T5" fmla="*/ 31 h 32"/>
                <a:gd name="T6" fmla="*/ 22 w 23"/>
                <a:gd name="T7" fmla="*/ 26 h 32"/>
                <a:gd name="T8" fmla="*/ 5 w 23"/>
                <a:gd name="T9" fmla="*/ 0 h 32"/>
                <a:gd name="T10" fmla="*/ 5 w 23"/>
                <a:gd name="T11" fmla="*/ 3 h 32"/>
                <a:gd name="T12" fmla="*/ 0 w 23"/>
                <a:gd name="T13" fmla="*/ 0 h 32"/>
                <a:gd name="T14" fmla="*/ 0 w 23"/>
                <a:gd name="T15" fmla="*/ 2 h 32"/>
                <a:gd name="T16" fmla="*/ 0 w 23"/>
                <a:gd name="T17" fmla="*/ 4 h 32"/>
                <a:gd name="T18" fmla="*/ 0 w 23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32"/>
                <a:gd name="T32" fmla="*/ 23 w 2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32">
                  <a:moveTo>
                    <a:pt x="0" y="0"/>
                  </a:moveTo>
                  <a:lnTo>
                    <a:pt x="0" y="4"/>
                  </a:lnTo>
                  <a:lnTo>
                    <a:pt x="17" y="31"/>
                  </a:lnTo>
                  <a:lnTo>
                    <a:pt x="22" y="26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2" name="Freeform 39"/>
            <p:cNvSpPr>
              <a:spLocks/>
            </p:cNvSpPr>
            <p:nvPr/>
          </p:nvSpPr>
          <p:spPr bwMode="auto">
            <a:xfrm>
              <a:off x="2070" y="1372"/>
              <a:ext cx="17" cy="17"/>
            </a:xfrm>
            <a:custGeom>
              <a:avLst/>
              <a:gdLst>
                <a:gd name="T0" fmla="*/ 13 w 17"/>
                <a:gd name="T1" fmla="*/ 4 h 17"/>
                <a:gd name="T2" fmla="*/ 2 w 17"/>
                <a:gd name="T3" fmla="*/ 7 h 17"/>
                <a:gd name="T4" fmla="*/ 2 w 17"/>
                <a:gd name="T5" fmla="*/ 7 h 17"/>
                <a:gd name="T6" fmla="*/ 2 w 17"/>
                <a:gd name="T7" fmla="*/ 7 h 17"/>
                <a:gd name="T8" fmla="*/ 0 w 17"/>
                <a:gd name="T9" fmla="*/ 10 h 17"/>
                <a:gd name="T10" fmla="*/ 0 w 17"/>
                <a:gd name="T11" fmla="*/ 10 h 17"/>
                <a:gd name="T12" fmla="*/ 13 w 17"/>
                <a:gd name="T13" fmla="*/ 16 h 17"/>
                <a:gd name="T14" fmla="*/ 13 w 17"/>
                <a:gd name="T15" fmla="*/ 14 h 17"/>
                <a:gd name="T16" fmla="*/ 13 w 17"/>
                <a:gd name="T17" fmla="*/ 14 h 17"/>
                <a:gd name="T18" fmla="*/ 16 w 17"/>
                <a:gd name="T19" fmla="*/ 10 h 17"/>
                <a:gd name="T20" fmla="*/ 16 w 17"/>
                <a:gd name="T21" fmla="*/ 10 h 17"/>
                <a:gd name="T22" fmla="*/ 5 w 17"/>
                <a:gd name="T23" fmla="*/ 13 h 17"/>
                <a:gd name="T24" fmla="*/ 13 w 17"/>
                <a:gd name="T25" fmla="*/ 4 h 17"/>
                <a:gd name="T26" fmla="*/ 8 w 17"/>
                <a:gd name="T27" fmla="*/ 0 h 17"/>
                <a:gd name="T28" fmla="*/ 2 w 17"/>
                <a:gd name="T29" fmla="*/ 7 h 17"/>
                <a:gd name="T30" fmla="*/ 13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4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8" y="0"/>
                  </a:lnTo>
                  <a:lnTo>
                    <a:pt x="2" y="7"/>
                  </a:lnTo>
                  <a:lnTo>
                    <a:pt x="13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3" name="Freeform 40"/>
            <p:cNvSpPr>
              <a:spLocks/>
            </p:cNvSpPr>
            <p:nvPr/>
          </p:nvSpPr>
          <p:spPr bwMode="auto">
            <a:xfrm>
              <a:off x="2310" y="1437"/>
              <a:ext cx="72" cy="128"/>
            </a:xfrm>
            <a:custGeom>
              <a:avLst/>
              <a:gdLst>
                <a:gd name="T0" fmla="*/ 35 w 72"/>
                <a:gd name="T1" fmla="*/ 0 h 128"/>
                <a:gd name="T2" fmla="*/ 71 w 72"/>
                <a:gd name="T3" fmla="*/ 28 h 128"/>
                <a:gd name="T4" fmla="*/ 71 w 72"/>
                <a:gd name="T5" fmla="*/ 47 h 128"/>
                <a:gd name="T6" fmla="*/ 71 w 72"/>
                <a:gd name="T7" fmla="*/ 67 h 128"/>
                <a:gd name="T8" fmla="*/ 68 w 72"/>
                <a:gd name="T9" fmla="*/ 85 h 128"/>
                <a:gd name="T10" fmla="*/ 61 w 72"/>
                <a:gd name="T11" fmla="*/ 101 h 128"/>
                <a:gd name="T12" fmla="*/ 49 w 72"/>
                <a:gd name="T13" fmla="*/ 127 h 128"/>
                <a:gd name="T14" fmla="*/ 46 w 72"/>
                <a:gd name="T15" fmla="*/ 127 h 128"/>
                <a:gd name="T16" fmla="*/ 43 w 72"/>
                <a:gd name="T17" fmla="*/ 127 h 128"/>
                <a:gd name="T18" fmla="*/ 40 w 72"/>
                <a:gd name="T19" fmla="*/ 125 h 128"/>
                <a:gd name="T20" fmla="*/ 38 w 72"/>
                <a:gd name="T21" fmla="*/ 122 h 128"/>
                <a:gd name="T22" fmla="*/ 35 w 72"/>
                <a:gd name="T23" fmla="*/ 118 h 128"/>
                <a:gd name="T24" fmla="*/ 33 w 72"/>
                <a:gd name="T25" fmla="*/ 115 h 128"/>
                <a:gd name="T26" fmla="*/ 29 w 72"/>
                <a:gd name="T27" fmla="*/ 113 h 128"/>
                <a:gd name="T28" fmla="*/ 27 w 72"/>
                <a:gd name="T29" fmla="*/ 110 h 128"/>
                <a:gd name="T30" fmla="*/ 1 w 72"/>
                <a:gd name="T31" fmla="*/ 107 h 128"/>
                <a:gd name="T32" fmla="*/ 0 w 72"/>
                <a:gd name="T33" fmla="*/ 99 h 128"/>
                <a:gd name="T34" fmla="*/ 0 w 72"/>
                <a:gd name="T35" fmla="*/ 91 h 128"/>
                <a:gd name="T36" fmla="*/ 0 w 72"/>
                <a:gd name="T37" fmla="*/ 85 h 128"/>
                <a:gd name="T38" fmla="*/ 0 w 72"/>
                <a:gd name="T39" fmla="*/ 76 h 128"/>
                <a:gd name="T40" fmla="*/ 2 w 72"/>
                <a:gd name="T41" fmla="*/ 69 h 128"/>
                <a:gd name="T42" fmla="*/ 4 w 72"/>
                <a:gd name="T43" fmla="*/ 60 h 128"/>
                <a:gd name="T44" fmla="*/ 5 w 72"/>
                <a:gd name="T45" fmla="*/ 52 h 128"/>
                <a:gd name="T46" fmla="*/ 7 w 72"/>
                <a:gd name="T47" fmla="*/ 42 h 128"/>
                <a:gd name="T48" fmla="*/ 9 w 72"/>
                <a:gd name="T49" fmla="*/ 37 h 128"/>
                <a:gd name="T50" fmla="*/ 10 w 72"/>
                <a:gd name="T51" fmla="*/ 34 h 128"/>
                <a:gd name="T52" fmla="*/ 12 w 72"/>
                <a:gd name="T53" fmla="*/ 29 h 128"/>
                <a:gd name="T54" fmla="*/ 14 w 72"/>
                <a:gd name="T55" fmla="*/ 25 h 128"/>
                <a:gd name="T56" fmla="*/ 16 w 72"/>
                <a:gd name="T57" fmla="*/ 21 h 128"/>
                <a:gd name="T58" fmla="*/ 17 w 72"/>
                <a:gd name="T59" fmla="*/ 18 h 128"/>
                <a:gd name="T60" fmla="*/ 19 w 72"/>
                <a:gd name="T61" fmla="*/ 13 h 128"/>
                <a:gd name="T62" fmla="*/ 21 w 72"/>
                <a:gd name="T63" fmla="*/ 11 h 128"/>
                <a:gd name="T64" fmla="*/ 35 w 72"/>
                <a:gd name="T65" fmla="*/ 0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28"/>
                <a:gd name="T101" fmla="*/ 72 w 7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28">
                  <a:moveTo>
                    <a:pt x="35" y="0"/>
                  </a:moveTo>
                  <a:lnTo>
                    <a:pt x="71" y="28"/>
                  </a:lnTo>
                  <a:lnTo>
                    <a:pt x="71" y="47"/>
                  </a:lnTo>
                  <a:lnTo>
                    <a:pt x="71" y="67"/>
                  </a:lnTo>
                  <a:lnTo>
                    <a:pt x="68" y="85"/>
                  </a:lnTo>
                  <a:lnTo>
                    <a:pt x="61" y="101"/>
                  </a:lnTo>
                  <a:lnTo>
                    <a:pt x="49" y="127"/>
                  </a:lnTo>
                  <a:lnTo>
                    <a:pt x="46" y="127"/>
                  </a:lnTo>
                  <a:lnTo>
                    <a:pt x="43" y="127"/>
                  </a:lnTo>
                  <a:lnTo>
                    <a:pt x="40" y="125"/>
                  </a:lnTo>
                  <a:lnTo>
                    <a:pt x="38" y="122"/>
                  </a:lnTo>
                  <a:lnTo>
                    <a:pt x="35" y="118"/>
                  </a:lnTo>
                  <a:lnTo>
                    <a:pt x="33" y="115"/>
                  </a:lnTo>
                  <a:lnTo>
                    <a:pt x="29" y="113"/>
                  </a:lnTo>
                  <a:lnTo>
                    <a:pt x="27" y="110"/>
                  </a:lnTo>
                  <a:lnTo>
                    <a:pt x="1" y="107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4" y="60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14" y="25"/>
                  </a:lnTo>
                  <a:lnTo>
                    <a:pt x="16" y="21"/>
                  </a:lnTo>
                  <a:lnTo>
                    <a:pt x="17" y="18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3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4" name="Freeform 41"/>
            <p:cNvSpPr>
              <a:spLocks/>
            </p:cNvSpPr>
            <p:nvPr/>
          </p:nvSpPr>
          <p:spPr bwMode="auto">
            <a:xfrm>
              <a:off x="2344" y="1435"/>
              <a:ext cx="42" cy="34"/>
            </a:xfrm>
            <a:custGeom>
              <a:avLst/>
              <a:gdLst>
                <a:gd name="T0" fmla="*/ 41 w 42"/>
                <a:gd name="T1" fmla="*/ 30 h 34"/>
                <a:gd name="T2" fmla="*/ 39 w 42"/>
                <a:gd name="T3" fmla="*/ 27 h 34"/>
                <a:gd name="T4" fmla="*/ 2 w 42"/>
                <a:gd name="T5" fmla="*/ 0 h 34"/>
                <a:gd name="T6" fmla="*/ 0 w 42"/>
                <a:gd name="T7" fmla="*/ 4 h 34"/>
                <a:gd name="T8" fmla="*/ 37 w 42"/>
                <a:gd name="T9" fmla="*/ 33 h 34"/>
                <a:gd name="T10" fmla="*/ 35 w 42"/>
                <a:gd name="T11" fmla="*/ 30 h 34"/>
                <a:gd name="T12" fmla="*/ 41 w 42"/>
                <a:gd name="T13" fmla="*/ 30 h 34"/>
                <a:gd name="T14" fmla="*/ 41 w 42"/>
                <a:gd name="T15" fmla="*/ 29 h 34"/>
                <a:gd name="T16" fmla="*/ 39 w 42"/>
                <a:gd name="T17" fmla="*/ 27 h 34"/>
                <a:gd name="T18" fmla="*/ 41 w 42"/>
                <a:gd name="T19" fmla="*/ 3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4"/>
                <a:gd name="T32" fmla="*/ 42 w 42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4">
                  <a:moveTo>
                    <a:pt x="41" y="30"/>
                  </a:moveTo>
                  <a:lnTo>
                    <a:pt x="39" y="27"/>
                  </a:lnTo>
                  <a:lnTo>
                    <a:pt x="2" y="0"/>
                  </a:lnTo>
                  <a:lnTo>
                    <a:pt x="0" y="4"/>
                  </a:lnTo>
                  <a:lnTo>
                    <a:pt x="37" y="33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39" y="27"/>
                  </a:lnTo>
                  <a:lnTo>
                    <a:pt x="41" y="3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5" name="Freeform 42"/>
            <p:cNvSpPr>
              <a:spLocks/>
            </p:cNvSpPr>
            <p:nvPr/>
          </p:nvSpPr>
          <p:spPr bwMode="auto">
            <a:xfrm>
              <a:off x="2369" y="1465"/>
              <a:ext cx="17" cy="76"/>
            </a:xfrm>
            <a:custGeom>
              <a:avLst/>
              <a:gdLst>
                <a:gd name="T0" fmla="*/ 5 w 17"/>
                <a:gd name="T1" fmla="*/ 75 h 76"/>
                <a:gd name="T2" fmla="*/ 5 w 17"/>
                <a:gd name="T3" fmla="*/ 75 h 76"/>
                <a:gd name="T4" fmla="*/ 12 w 17"/>
                <a:gd name="T5" fmla="*/ 57 h 76"/>
                <a:gd name="T6" fmla="*/ 15 w 17"/>
                <a:gd name="T7" fmla="*/ 39 h 76"/>
                <a:gd name="T8" fmla="*/ 16 w 17"/>
                <a:gd name="T9" fmla="*/ 19 h 76"/>
                <a:gd name="T10" fmla="*/ 16 w 17"/>
                <a:gd name="T11" fmla="*/ 0 h 76"/>
                <a:gd name="T12" fmla="*/ 10 w 17"/>
                <a:gd name="T13" fmla="*/ 0 h 76"/>
                <a:gd name="T14" fmla="*/ 10 w 17"/>
                <a:gd name="T15" fmla="*/ 19 h 76"/>
                <a:gd name="T16" fmla="*/ 9 w 17"/>
                <a:gd name="T17" fmla="*/ 39 h 76"/>
                <a:gd name="T18" fmla="*/ 6 w 17"/>
                <a:gd name="T19" fmla="*/ 55 h 76"/>
                <a:gd name="T20" fmla="*/ 0 w 17"/>
                <a:gd name="T21" fmla="*/ 73 h 76"/>
                <a:gd name="T22" fmla="*/ 0 w 17"/>
                <a:gd name="T23" fmla="*/ 73 h 76"/>
                <a:gd name="T24" fmla="*/ 5 w 17"/>
                <a:gd name="T25" fmla="*/ 75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76"/>
                <a:gd name="T41" fmla="*/ 17 w 17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76">
                  <a:moveTo>
                    <a:pt x="5" y="75"/>
                  </a:moveTo>
                  <a:lnTo>
                    <a:pt x="5" y="75"/>
                  </a:lnTo>
                  <a:lnTo>
                    <a:pt x="12" y="57"/>
                  </a:lnTo>
                  <a:lnTo>
                    <a:pt x="15" y="39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9" y="39"/>
                  </a:lnTo>
                  <a:lnTo>
                    <a:pt x="6" y="55"/>
                  </a:lnTo>
                  <a:lnTo>
                    <a:pt x="0" y="73"/>
                  </a:lnTo>
                  <a:lnTo>
                    <a:pt x="5" y="7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6" name="Freeform 43"/>
            <p:cNvSpPr>
              <a:spLocks/>
            </p:cNvSpPr>
            <p:nvPr/>
          </p:nvSpPr>
          <p:spPr bwMode="auto">
            <a:xfrm>
              <a:off x="2357" y="1538"/>
              <a:ext cx="18" cy="30"/>
            </a:xfrm>
            <a:custGeom>
              <a:avLst/>
              <a:gdLst>
                <a:gd name="T0" fmla="*/ 3 w 18"/>
                <a:gd name="T1" fmla="*/ 29 h 30"/>
                <a:gd name="T2" fmla="*/ 5 w 18"/>
                <a:gd name="T3" fmla="*/ 28 h 30"/>
                <a:gd name="T4" fmla="*/ 17 w 18"/>
                <a:gd name="T5" fmla="*/ 1 h 30"/>
                <a:gd name="T6" fmla="*/ 12 w 18"/>
                <a:gd name="T7" fmla="*/ 0 h 30"/>
                <a:gd name="T8" fmla="*/ 0 w 18"/>
                <a:gd name="T9" fmla="*/ 24 h 30"/>
                <a:gd name="T10" fmla="*/ 2 w 18"/>
                <a:gd name="T11" fmla="*/ 23 h 30"/>
                <a:gd name="T12" fmla="*/ 3 w 18"/>
                <a:gd name="T13" fmla="*/ 29 h 30"/>
                <a:gd name="T14" fmla="*/ 4 w 18"/>
                <a:gd name="T15" fmla="*/ 28 h 30"/>
                <a:gd name="T16" fmla="*/ 5 w 18"/>
                <a:gd name="T17" fmla="*/ 28 h 30"/>
                <a:gd name="T18" fmla="*/ 3 w 18"/>
                <a:gd name="T19" fmla="*/ 29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0"/>
                <a:gd name="T32" fmla="*/ 18 w 18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0">
                  <a:moveTo>
                    <a:pt x="3" y="29"/>
                  </a:moveTo>
                  <a:lnTo>
                    <a:pt x="5" y="28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3" y="2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7" name="Freeform 44"/>
            <p:cNvSpPr>
              <a:spLocks/>
            </p:cNvSpPr>
            <p:nvPr/>
          </p:nvSpPr>
          <p:spPr bwMode="auto">
            <a:xfrm>
              <a:off x="2336" y="1544"/>
              <a:ext cx="26" cy="25"/>
            </a:xfrm>
            <a:custGeom>
              <a:avLst/>
              <a:gdLst>
                <a:gd name="T0" fmla="*/ 2 w 26"/>
                <a:gd name="T1" fmla="*/ 6 h 25"/>
                <a:gd name="T2" fmla="*/ 0 w 26"/>
                <a:gd name="T3" fmla="*/ 6 h 25"/>
                <a:gd name="T4" fmla="*/ 2 w 26"/>
                <a:gd name="T5" fmla="*/ 8 h 25"/>
                <a:gd name="T6" fmla="*/ 5 w 26"/>
                <a:gd name="T7" fmla="*/ 11 h 25"/>
                <a:gd name="T8" fmla="*/ 8 w 26"/>
                <a:gd name="T9" fmla="*/ 13 h 25"/>
                <a:gd name="T10" fmla="*/ 10 w 26"/>
                <a:gd name="T11" fmla="*/ 17 h 25"/>
                <a:gd name="T12" fmla="*/ 13 w 26"/>
                <a:gd name="T13" fmla="*/ 20 h 25"/>
                <a:gd name="T14" fmla="*/ 17 w 26"/>
                <a:gd name="T15" fmla="*/ 22 h 25"/>
                <a:gd name="T16" fmla="*/ 21 w 26"/>
                <a:gd name="T17" fmla="*/ 24 h 25"/>
                <a:gd name="T18" fmla="*/ 25 w 26"/>
                <a:gd name="T19" fmla="*/ 23 h 25"/>
                <a:gd name="T20" fmla="*/ 24 w 26"/>
                <a:gd name="T21" fmla="*/ 17 h 25"/>
                <a:gd name="T22" fmla="*/ 21 w 26"/>
                <a:gd name="T23" fmla="*/ 18 h 25"/>
                <a:gd name="T24" fmla="*/ 19 w 26"/>
                <a:gd name="T25" fmla="*/ 16 h 25"/>
                <a:gd name="T26" fmla="*/ 17 w 26"/>
                <a:gd name="T27" fmla="*/ 15 h 25"/>
                <a:gd name="T28" fmla="*/ 14 w 26"/>
                <a:gd name="T29" fmla="*/ 13 h 25"/>
                <a:gd name="T30" fmla="*/ 13 w 26"/>
                <a:gd name="T31" fmla="*/ 9 h 25"/>
                <a:gd name="T32" fmla="*/ 9 w 26"/>
                <a:gd name="T33" fmla="*/ 6 h 25"/>
                <a:gd name="T34" fmla="*/ 6 w 26"/>
                <a:gd name="T35" fmla="*/ 3 h 25"/>
                <a:gd name="T36" fmla="*/ 3 w 26"/>
                <a:gd name="T37" fmla="*/ 0 h 25"/>
                <a:gd name="T38" fmla="*/ 2 w 26"/>
                <a:gd name="T39" fmla="*/ 0 h 25"/>
                <a:gd name="T40" fmla="*/ 3 w 26"/>
                <a:gd name="T41" fmla="*/ 0 h 25"/>
                <a:gd name="T42" fmla="*/ 2 w 26"/>
                <a:gd name="T43" fmla="*/ 0 h 25"/>
                <a:gd name="T44" fmla="*/ 2 w 26"/>
                <a:gd name="T45" fmla="*/ 0 h 25"/>
                <a:gd name="T46" fmla="*/ 2 w 26"/>
                <a:gd name="T47" fmla="*/ 6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25"/>
                <a:gd name="T74" fmla="*/ 26 w 26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25">
                  <a:moveTo>
                    <a:pt x="2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2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24" y="17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4" y="13"/>
                  </a:lnTo>
                  <a:lnTo>
                    <a:pt x="13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8" name="Freeform 45"/>
            <p:cNvSpPr>
              <a:spLocks/>
            </p:cNvSpPr>
            <p:nvPr/>
          </p:nvSpPr>
          <p:spPr bwMode="auto">
            <a:xfrm>
              <a:off x="2310" y="1541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2 w 29"/>
                <a:gd name="T3" fmla="*/ 8 h 17"/>
                <a:gd name="T4" fmla="*/ 28 w 29"/>
                <a:gd name="T5" fmla="*/ 16 h 17"/>
                <a:gd name="T6" fmla="*/ 28 w 29"/>
                <a:gd name="T7" fmla="*/ 5 h 17"/>
                <a:gd name="T8" fmla="*/ 2 w 29"/>
                <a:gd name="T9" fmla="*/ 0 h 17"/>
                <a:gd name="T10" fmla="*/ 5 w 29"/>
                <a:gd name="T11" fmla="*/ 2 h 17"/>
                <a:gd name="T12" fmla="*/ 0 w 29"/>
                <a:gd name="T13" fmla="*/ 5 h 17"/>
                <a:gd name="T14" fmla="*/ 0 w 29"/>
                <a:gd name="T15" fmla="*/ 8 h 17"/>
                <a:gd name="T16" fmla="*/ 2 w 29"/>
                <a:gd name="T17" fmla="*/ 8 h 17"/>
                <a:gd name="T18" fmla="*/ 0 w 29"/>
                <a:gd name="T19" fmla="*/ 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5"/>
                  </a:moveTo>
                  <a:lnTo>
                    <a:pt x="2" y="8"/>
                  </a:lnTo>
                  <a:lnTo>
                    <a:pt x="28" y="16"/>
                  </a:lnTo>
                  <a:lnTo>
                    <a:pt x="28" y="5"/>
                  </a:lnTo>
                  <a:lnTo>
                    <a:pt x="2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49" name="Freeform 46"/>
            <p:cNvSpPr>
              <a:spLocks/>
            </p:cNvSpPr>
            <p:nvPr/>
          </p:nvSpPr>
          <p:spPr bwMode="auto">
            <a:xfrm>
              <a:off x="2306" y="1479"/>
              <a:ext cx="17" cy="66"/>
            </a:xfrm>
            <a:custGeom>
              <a:avLst/>
              <a:gdLst>
                <a:gd name="T0" fmla="*/ 9 w 17"/>
                <a:gd name="T1" fmla="*/ 0 h 66"/>
                <a:gd name="T2" fmla="*/ 9 w 17"/>
                <a:gd name="T3" fmla="*/ 0 h 66"/>
                <a:gd name="T4" fmla="*/ 8 w 17"/>
                <a:gd name="T5" fmla="*/ 9 h 66"/>
                <a:gd name="T6" fmla="*/ 6 w 17"/>
                <a:gd name="T7" fmla="*/ 18 h 66"/>
                <a:gd name="T8" fmla="*/ 4 w 17"/>
                <a:gd name="T9" fmla="*/ 26 h 66"/>
                <a:gd name="T10" fmla="*/ 3 w 17"/>
                <a:gd name="T11" fmla="*/ 33 h 66"/>
                <a:gd name="T12" fmla="*/ 1 w 17"/>
                <a:gd name="T13" fmla="*/ 43 h 66"/>
                <a:gd name="T14" fmla="*/ 0 w 17"/>
                <a:gd name="T15" fmla="*/ 49 h 66"/>
                <a:gd name="T16" fmla="*/ 1 w 17"/>
                <a:gd name="T17" fmla="*/ 58 h 66"/>
                <a:gd name="T18" fmla="*/ 4 w 17"/>
                <a:gd name="T19" fmla="*/ 65 h 66"/>
                <a:gd name="T20" fmla="*/ 9 w 17"/>
                <a:gd name="T21" fmla="*/ 63 h 66"/>
                <a:gd name="T22" fmla="*/ 7 w 17"/>
                <a:gd name="T23" fmla="*/ 56 h 66"/>
                <a:gd name="T24" fmla="*/ 7 w 17"/>
                <a:gd name="T25" fmla="*/ 49 h 66"/>
                <a:gd name="T26" fmla="*/ 7 w 17"/>
                <a:gd name="T27" fmla="*/ 43 h 66"/>
                <a:gd name="T28" fmla="*/ 8 w 17"/>
                <a:gd name="T29" fmla="*/ 35 h 66"/>
                <a:gd name="T30" fmla="*/ 10 w 17"/>
                <a:gd name="T31" fmla="*/ 27 h 66"/>
                <a:gd name="T32" fmla="*/ 12 w 17"/>
                <a:gd name="T33" fmla="*/ 18 h 66"/>
                <a:gd name="T34" fmla="*/ 14 w 17"/>
                <a:gd name="T35" fmla="*/ 11 h 66"/>
                <a:gd name="T36" fmla="*/ 16 w 17"/>
                <a:gd name="T37" fmla="*/ 0 h 66"/>
                <a:gd name="T38" fmla="*/ 16 w 17"/>
                <a:gd name="T39" fmla="*/ 2 h 66"/>
                <a:gd name="T40" fmla="*/ 9 w 17"/>
                <a:gd name="T41" fmla="*/ 0 h 66"/>
                <a:gd name="T42" fmla="*/ 9 w 17"/>
                <a:gd name="T43" fmla="*/ 0 h 66"/>
                <a:gd name="T44" fmla="*/ 9 w 17"/>
                <a:gd name="T45" fmla="*/ 0 h 66"/>
                <a:gd name="T46" fmla="*/ 9 w 17"/>
                <a:gd name="T47" fmla="*/ 0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66"/>
                <a:gd name="T74" fmla="*/ 17 w 17"/>
                <a:gd name="T75" fmla="*/ 66 h 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66">
                  <a:moveTo>
                    <a:pt x="9" y="0"/>
                  </a:moveTo>
                  <a:lnTo>
                    <a:pt x="9" y="0"/>
                  </a:lnTo>
                  <a:lnTo>
                    <a:pt x="8" y="9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9" y="63"/>
                  </a:lnTo>
                  <a:lnTo>
                    <a:pt x="7" y="56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8" y="35"/>
                  </a:lnTo>
                  <a:lnTo>
                    <a:pt x="10" y="27"/>
                  </a:lnTo>
                  <a:lnTo>
                    <a:pt x="12" y="18"/>
                  </a:lnTo>
                  <a:lnTo>
                    <a:pt x="14" y="11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0" name="Freeform 47"/>
            <p:cNvSpPr>
              <a:spLocks/>
            </p:cNvSpPr>
            <p:nvPr/>
          </p:nvSpPr>
          <p:spPr bwMode="auto">
            <a:xfrm>
              <a:off x="2315" y="1445"/>
              <a:ext cx="20" cy="37"/>
            </a:xfrm>
            <a:custGeom>
              <a:avLst/>
              <a:gdLst>
                <a:gd name="T0" fmla="*/ 16 w 20"/>
                <a:gd name="T1" fmla="*/ 0 h 37"/>
                <a:gd name="T2" fmla="*/ 15 w 20"/>
                <a:gd name="T3" fmla="*/ 0 h 37"/>
                <a:gd name="T4" fmla="*/ 13 w 20"/>
                <a:gd name="T5" fmla="*/ 3 h 37"/>
                <a:gd name="T6" fmla="*/ 11 w 20"/>
                <a:gd name="T7" fmla="*/ 7 h 37"/>
                <a:gd name="T8" fmla="*/ 9 w 20"/>
                <a:gd name="T9" fmla="*/ 11 h 37"/>
                <a:gd name="T10" fmla="*/ 7 w 20"/>
                <a:gd name="T11" fmla="*/ 16 h 37"/>
                <a:gd name="T12" fmla="*/ 6 w 20"/>
                <a:gd name="T13" fmla="*/ 20 h 37"/>
                <a:gd name="T14" fmla="*/ 4 w 20"/>
                <a:gd name="T15" fmla="*/ 25 h 37"/>
                <a:gd name="T16" fmla="*/ 2 w 20"/>
                <a:gd name="T17" fmla="*/ 28 h 37"/>
                <a:gd name="T18" fmla="*/ 0 w 20"/>
                <a:gd name="T19" fmla="*/ 33 h 37"/>
                <a:gd name="T20" fmla="*/ 6 w 20"/>
                <a:gd name="T21" fmla="*/ 36 h 37"/>
                <a:gd name="T22" fmla="*/ 8 w 20"/>
                <a:gd name="T23" fmla="*/ 32 h 37"/>
                <a:gd name="T24" fmla="*/ 10 w 20"/>
                <a:gd name="T25" fmla="*/ 27 h 37"/>
                <a:gd name="T26" fmla="*/ 11 w 20"/>
                <a:gd name="T27" fmla="*/ 22 h 37"/>
                <a:gd name="T28" fmla="*/ 13 w 20"/>
                <a:gd name="T29" fmla="*/ 18 h 37"/>
                <a:gd name="T30" fmla="*/ 14 w 20"/>
                <a:gd name="T31" fmla="*/ 14 h 37"/>
                <a:gd name="T32" fmla="*/ 16 w 20"/>
                <a:gd name="T33" fmla="*/ 10 h 37"/>
                <a:gd name="T34" fmla="*/ 17 w 20"/>
                <a:gd name="T35" fmla="*/ 7 h 37"/>
                <a:gd name="T36" fmla="*/ 19 w 20"/>
                <a:gd name="T37" fmla="*/ 4 h 37"/>
                <a:gd name="T38" fmla="*/ 18 w 20"/>
                <a:gd name="T39" fmla="*/ 4 h 37"/>
                <a:gd name="T40" fmla="*/ 16 w 20"/>
                <a:gd name="T41" fmla="*/ 0 h 37"/>
                <a:gd name="T42" fmla="*/ 15 w 20"/>
                <a:gd name="T43" fmla="*/ 0 h 37"/>
                <a:gd name="T44" fmla="*/ 15 w 20"/>
                <a:gd name="T45" fmla="*/ 0 h 37"/>
                <a:gd name="T46" fmla="*/ 16 w 20"/>
                <a:gd name="T47" fmla="*/ 0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7"/>
                <a:gd name="T74" fmla="*/ 20 w 2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7">
                  <a:moveTo>
                    <a:pt x="16" y="0"/>
                  </a:moveTo>
                  <a:lnTo>
                    <a:pt x="15" y="0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6" y="36"/>
                  </a:lnTo>
                  <a:lnTo>
                    <a:pt x="8" y="32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8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1" name="Freeform 48"/>
            <p:cNvSpPr>
              <a:spLocks/>
            </p:cNvSpPr>
            <p:nvPr/>
          </p:nvSpPr>
          <p:spPr bwMode="auto">
            <a:xfrm>
              <a:off x="2331" y="1433"/>
              <a:ext cx="17" cy="18"/>
            </a:xfrm>
            <a:custGeom>
              <a:avLst/>
              <a:gdLst>
                <a:gd name="T0" fmla="*/ 16 w 17"/>
                <a:gd name="T1" fmla="*/ 1 h 18"/>
                <a:gd name="T2" fmla="*/ 13 w 17"/>
                <a:gd name="T3" fmla="*/ 1 h 18"/>
                <a:gd name="T4" fmla="*/ 0 w 17"/>
                <a:gd name="T5" fmla="*/ 12 h 18"/>
                <a:gd name="T6" fmla="*/ 2 w 17"/>
                <a:gd name="T7" fmla="*/ 17 h 18"/>
                <a:gd name="T8" fmla="*/ 16 w 17"/>
                <a:gd name="T9" fmla="*/ 6 h 18"/>
                <a:gd name="T10" fmla="*/ 13 w 17"/>
                <a:gd name="T11" fmla="*/ 6 h 18"/>
                <a:gd name="T12" fmla="*/ 16 w 17"/>
                <a:gd name="T13" fmla="*/ 1 h 18"/>
                <a:gd name="T14" fmla="*/ 15 w 17"/>
                <a:gd name="T15" fmla="*/ 0 h 18"/>
                <a:gd name="T16" fmla="*/ 13 w 17"/>
                <a:gd name="T17" fmla="*/ 1 h 18"/>
                <a:gd name="T18" fmla="*/ 16 w 17"/>
                <a:gd name="T19" fmla="*/ 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16" y="1"/>
                  </a:moveTo>
                  <a:lnTo>
                    <a:pt x="13" y="1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6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2" name="Freeform 49"/>
            <p:cNvSpPr>
              <a:spLocks/>
            </p:cNvSpPr>
            <p:nvPr/>
          </p:nvSpPr>
          <p:spPr bwMode="auto">
            <a:xfrm>
              <a:off x="2334" y="146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2 w 17"/>
                <a:gd name="T3" fmla="*/ 4 h 17"/>
                <a:gd name="T4" fmla="*/ 12 w 17"/>
                <a:gd name="T5" fmla="*/ 6 h 17"/>
                <a:gd name="T6" fmla="*/ 6 w 17"/>
                <a:gd name="T7" fmla="*/ 10 h 17"/>
                <a:gd name="T8" fmla="*/ 0 w 17"/>
                <a:gd name="T9" fmla="*/ 16 h 17"/>
                <a:gd name="T10" fmla="*/ 3 w 17"/>
                <a:gd name="T11" fmla="*/ 10 h 17"/>
                <a:gd name="T12" fmla="*/ 6 w 17"/>
                <a:gd name="T13" fmla="*/ 5 h 17"/>
                <a:gd name="T14" fmla="*/ 12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3" name="Freeform 50"/>
            <p:cNvSpPr>
              <a:spLocks/>
            </p:cNvSpPr>
            <p:nvPr/>
          </p:nvSpPr>
          <p:spPr bwMode="auto">
            <a:xfrm>
              <a:off x="2332" y="1468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8 w 17"/>
                <a:gd name="T3" fmla="*/ 16 h 17"/>
                <a:gd name="T4" fmla="*/ 9 w 17"/>
                <a:gd name="T5" fmla="*/ 11 h 17"/>
                <a:gd name="T6" fmla="*/ 12 w 17"/>
                <a:gd name="T7" fmla="*/ 8 h 17"/>
                <a:gd name="T8" fmla="*/ 14 w 17"/>
                <a:gd name="T9" fmla="*/ 3 h 17"/>
                <a:gd name="T10" fmla="*/ 16 w 17"/>
                <a:gd name="T11" fmla="*/ 0 h 17"/>
                <a:gd name="T12" fmla="*/ 8 w 17"/>
                <a:gd name="T13" fmla="*/ 0 h 17"/>
                <a:gd name="T14" fmla="*/ 6 w 17"/>
                <a:gd name="T15" fmla="*/ 1 h 17"/>
                <a:gd name="T16" fmla="*/ 4 w 17"/>
                <a:gd name="T17" fmla="*/ 3 h 17"/>
                <a:gd name="T18" fmla="*/ 1 w 17"/>
                <a:gd name="T19" fmla="*/ 8 h 17"/>
                <a:gd name="T20" fmla="*/ 0 w 17"/>
                <a:gd name="T21" fmla="*/ 13 h 17"/>
                <a:gd name="T22" fmla="*/ 8 w 17"/>
                <a:gd name="T23" fmla="*/ 14 h 17"/>
                <a:gd name="T24" fmla="*/ 0 w 17"/>
                <a:gd name="T25" fmla="*/ 1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3"/>
                  </a:moveTo>
                  <a:lnTo>
                    <a:pt x="8" y="16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8" y="14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4" name="Freeform 51"/>
            <p:cNvSpPr>
              <a:spLocks/>
            </p:cNvSpPr>
            <p:nvPr/>
          </p:nvSpPr>
          <p:spPr bwMode="auto">
            <a:xfrm>
              <a:off x="2332" y="1464"/>
              <a:ext cx="17" cy="18"/>
            </a:xfrm>
            <a:custGeom>
              <a:avLst/>
              <a:gdLst>
                <a:gd name="T0" fmla="*/ 14 w 17"/>
                <a:gd name="T1" fmla="*/ 4 h 18"/>
                <a:gd name="T2" fmla="*/ 10 w 17"/>
                <a:gd name="T3" fmla="*/ 0 h 18"/>
                <a:gd name="T4" fmla="*/ 4 w 17"/>
                <a:gd name="T5" fmla="*/ 2 h 18"/>
                <a:gd name="T6" fmla="*/ 1 w 17"/>
                <a:gd name="T7" fmla="*/ 7 h 18"/>
                <a:gd name="T8" fmla="*/ 0 w 17"/>
                <a:gd name="T9" fmla="*/ 11 h 18"/>
                <a:gd name="T10" fmla="*/ 0 w 17"/>
                <a:gd name="T11" fmla="*/ 16 h 18"/>
                <a:gd name="T12" fmla="*/ 7 w 17"/>
                <a:gd name="T13" fmla="*/ 17 h 18"/>
                <a:gd name="T14" fmla="*/ 8 w 17"/>
                <a:gd name="T15" fmla="*/ 13 h 18"/>
                <a:gd name="T16" fmla="*/ 10 w 17"/>
                <a:gd name="T17" fmla="*/ 9 h 18"/>
                <a:gd name="T18" fmla="*/ 11 w 17"/>
                <a:gd name="T19" fmla="*/ 7 h 18"/>
                <a:gd name="T20" fmla="*/ 10 w 17"/>
                <a:gd name="T21" fmla="*/ 7 h 18"/>
                <a:gd name="T22" fmla="*/ 7 w 17"/>
                <a:gd name="T23" fmla="*/ 4 h 18"/>
                <a:gd name="T24" fmla="*/ 14 w 17"/>
                <a:gd name="T25" fmla="*/ 4 h 18"/>
                <a:gd name="T26" fmla="*/ 16 w 17"/>
                <a:gd name="T27" fmla="*/ 0 h 18"/>
                <a:gd name="T28" fmla="*/ 10 w 17"/>
                <a:gd name="T29" fmla="*/ 0 h 18"/>
                <a:gd name="T30" fmla="*/ 14 w 17"/>
                <a:gd name="T31" fmla="*/ 4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14" y="4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7" y="17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7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4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5" name="Freeform 52"/>
            <p:cNvSpPr>
              <a:spLocks/>
            </p:cNvSpPr>
            <p:nvPr/>
          </p:nvSpPr>
          <p:spPr bwMode="auto">
            <a:xfrm>
              <a:off x="1964" y="1504"/>
              <a:ext cx="52" cy="100"/>
            </a:xfrm>
            <a:custGeom>
              <a:avLst/>
              <a:gdLst>
                <a:gd name="T0" fmla="*/ 19 w 52"/>
                <a:gd name="T1" fmla="*/ 0 h 100"/>
                <a:gd name="T2" fmla="*/ 23 w 52"/>
                <a:gd name="T3" fmla="*/ 0 h 100"/>
                <a:gd name="T4" fmla="*/ 26 w 52"/>
                <a:gd name="T5" fmla="*/ 0 h 100"/>
                <a:gd name="T6" fmla="*/ 30 w 52"/>
                <a:gd name="T7" fmla="*/ 1 h 100"/>
                <a:gd name="T8" fmla="*/ 34 w 52"/>
                <a:gd name="T9" fmla="*/ 2 h 100"/>
                <a:gd name="T10" fmla="*/ 37 w 52"/>
                <a:gd name="T11" fmla="*/ 4 h 100"/>
                <a:gd name="T12" fmla="*/ 40 w 52"/>
                <a:gd name="T13" fmla="*/ 7 h 100"/>
                <a:gd name="T14" fmla="*/ 44 w 52"/>
                <a:gd name="T15" fmla="*/ 11 h 100"/>
                <a:gd name="T16" fmla="*/ 46 w 52"/>
                <a:gd name="T17" fmla="*/ 15 h 100"/>
                <a:gd name="T18" fmla="*/ 50 w 52"/>
                <a:gd name="T19" fmla="*/ 28 h 100"/>
                <a:gd name="T20" fmla="*/ 51 w 52"/>
                <a:gd name="T21" fmla="*/ 44 h 100"/>
                <a:gd name="T22" fmla="*/ 51 w 52"/>
                <a:gd name="T23" fmla="*/ 59 h 100"/>
                <a:gd name="T24" fmla="*/ 46 w 52"/>
                <a:gd name="T25" fmla="*/ 74 h 100"/>
                <a:gd name="T26" fmla="*/ 45 w 52"/>
                <a:gd name="T27" fmla="*/ 74 h 100"/>
                <a:gd name="T28" fmla="*/ 43 w 52"/>
                <a:gd name="T29" fmla="*/ 74 h 100"/>
                <a:gd name="T30" fmla="*/ 40 w 52"/>
                <a:gd name="T31" fmla="*/ 74 h 100"/>
                <a:gd name="T32" fmla="*/ 39 w 52"/>
                <a:gd name="T33" fmla="*/ 75 h 100"/>
                <a:gd name="T34" fmla="*/ 39 w 52"/>
                <a:gd name="T35" fmla="*/ 80 h 100"/>
                <a:gd name="T36" fmla="*/ 40 w 52"/>
                <a:gd name="T37" fmla="*/ 85 h 100"/>
                <a:gd name="T38" fmla="*/ 41 w 52"/>
                <a:gd name="T39" fmla="*/ 92 h 100"/>
                <a:gd name="T40" fmla="*/ 40 w 52"/>
                <a:gd name="T41" fmla="*/ 99 h 100"/>
                <a:gd name="T42" fmla="*/ 37 w 52"/>
                <a:gd name="T43" fmla="*/ 99 h 100"/>
                <a:gd name="T44" fmla="*/ 34 w 52"/>
                <a:gd name="T45" fmla="*/ 95 h 100"/>
                <a:gd name="T46" fmla="*/ 31 w 52"/>
                <a:gd name="T47" fmla="*/ 90 h 100"/>
                <a:gd name="T48" fmla="*/ 28 w 52"/>
                <a:gd name="T49" fmla="*/ 88 h 100"/>
                <a:gd name="T50" fmla="*/ 2 w 52"/>
                <a:gd name="T51" fmla="*/ 88 h 100"/>
                <a:gd name="T52" fmla="*/ 0 w 52"/>
                <a:gd name="T53" fmla="*/ 67 h 100"/>
                <a:gd name="T54" fmla="*/ 0 w 52"/>
                <a:gd name="T55" fmla="*/ 47 h 100"/>
                <a:gd name="T56" fmla="*/ 1 w 52"/>
                <a:gd name="T57" fmla="*/ 26 h 100"/>
                <a:gd name="T58" fmla="*/ 8 w 52"/>
                <a:gd name="T59" fmla="*/ 9 h 100"/>
                <a:gd name="T60" fmla="*/ 11 w 52"/>
                <a:gd name="T61" fmla="*/ 6 h 100"/>
                <a:gd name="T62" fmla="*/ 14 w 52"/>
                <a:gd name="T63" fmla="*/ 3 h 100"/>
                <a:gd name="T64" fmla="*/ 17 w 52"/>
                <a:gd name="T65" fmla="*/ 1 h 100"/>
                <a:gd name="T66" fmla="*/ 19 w 52"/>
                <a:gd name="T67" fmla="*/ 0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100"/>
                <a:gd name="T104" fmla="*/ 52 w 52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100">
                  <a:moveTo>
                    <a:pt x="19" y="0"/>
                  </a:moveTo>
                  <a:lnTo>
                    <a:pt x="23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50" y="28"/>
                  </a:lnTo>
                  <a:lnTo>
                    <a:pt x="51" y="44"/>
                  </a:lnTo>
                  <a:lnTo>
                    <a:pt x="51" y="59"/>
                  </a:lnTo>
                  <a:lnTo>
                    <a:pt x="46" y="74"/>
                  </a:lnTo>
                  <a:lnTo>
                    <a:pt x="45" y="74"/>
                  </a:lnTo>
                  <a:lnTo>
                    <a:pt x="43" y="74"/>
                  </a:lnTo>
                  <a:lnTo>
                    <a:pt x="40" y="74"/>
                  </a:lnTo>
                  <a:lnTo>
                    <a:pt x="39" y="75"/>
                  </a:lnTo>
                  <a:lnTo>
                    <a:pt x="39" y="80"/>
                  </a:lnTo>
                  <a:lnTo>
                    <a:pt x="40" y="85"/>
                  </a:lnTo>
                  <a:lnTo>
                    <a:pt x="41" y="92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4" y="95"/>
                  </a:lnTo>
                  <a:lnTo>
                    <a:pt x="31" y="90"/>
                  </a:lnTo>
                  <a:lnTo>
                    <a:pt x="28" y="88"/>
                  </a:lnTo>
                  <a:lnTo>
                    <a:pt x="2" y="88"/>
                  </a:lnTo>
                  <a:lnTo>
                    <a:pt x="0" y="67"/>
                  </a:lnTo>
                  <a:lnTo>
                    <a:pt x="0" y="47"/>
                  </a:lnTo>
                  <a:lnTo>
                    <a:pt x="1" y="26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9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6" name="Freeform 53"/>
            <p:cNvSpPr>
              <a:spLocks/>
            </p:cNvSpPr>
            <p:nvPr/>
          </p:nvSpPr>
          <p:spPr bwMode="auto">
            <a:xfrm>
              <a:off x="1982" y="1501"/>
              <a:ext cx="32" cy="21"/>
            </a:xfrm>
            <a:custGeom>
              <a:avLst/>
              <a:gdLst>
                <a:gd name="T0" fmla="*/ 31 w 32"/>
                <a:gd name="T1" fmla="*/ 17 h 21"/>
                <a:gd name="T2" fmla="*/ 31 w 32"/>
                <a:gd name="T3" fmla="*/ 17 h 21"/>
                <a:gd name="T4" fmla="*/ 27 w 32"/>
                <a:gd name="T5" fmla="*/ 12 h 21"/>
                <a:gd name="T6" fmla="*/ 25 w 32"/>
                <a:gd name="T7" fmla="*/ 8 h 21"/>
                <a:gd name="T8" fmla="*/ 21 w 32"/>
                <a:gd name="T9" fmla="*/ 5 h 21"/>
                <a:gd name="T10" fmla="*/ 16 w 32"/>
                <a:gd name="T11" fmla="*/ 3 h 21"/>
                <a:gd name="T12" fmla="*/ 12 w 32"/>
                <a:gd name="T13" fmla="*/ 1 h 21"/>
                <a:gd name="T14" fmla="*/ 8 w 32"/>
                <a:gd name="T15" fmla="*/ 0 h 21"/>
                <a:gd name="T16" fmla="*/ 5 w 32"/>
                <a:gd name="T17" fmla="*/ 0 h 21"/>
                <a:gd name="T18" fmla="*/ 0 w 32"/>
                <a:gd name="T19" fmla="*/ 0 h 21"/>
                <a:gd name="T20" fmla="*/ 1 w 32"/>
                <a:gd name="T21" fmla="*/ 7 h 21"/>
                <a:gd name="T22" fmla="*/ 5 w 32"/>
                <a:gd name="T23" fmla="*/ 7 h 21"/>
                <a:gd name="T24" fmla="*/ 8 w 32"/>
                <a:gd name="T25" fmla="*/ 7 h 21"/>
                <a:gd name="T26" fmla="*/ 11 w 32"/>
                <a:gd name="T27" fmla="*/ 7 h 21"/>
                <a:gd name="T28" fmla="*/ 15 w 32"/>
                <a:gd name="T29" fmla="*/ 10 h 21"/>
                <a:gd name="T30" fmla="*/ 17 w 32"/>
                <a:gd name="T31" fmla="*/ 11 h 21"/>
                <a:gd name="T32" fmla="*/ 21 w 32"/>
                <a:gd name="T33" fmla="*/ 14 h 21"/>
                <a:gd name="T34" fmla="*/ 23 w 32"/>
                <a:gd name="T35" fmla="*/ 17 h 21"/>
                <a:gd name="T36" fmla="*/ 26 w 32"/>
                <a:gd name="T37" fmla="*/ 20 h 21"/>
                <a:gd name="T38" fmla="*/ 26 w 32"/>
                <a:gd name="T39" fmla="*/ 19 h 21"/>
                <a:gd name="T40" fmla="*/ 31 w 32"/>
                <a:gd name="T41" fmla="*/ 1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21"/>
                <a:gd name="T65" fmla="*/ 32 w 32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21">
                  <a:moveTo>
                    <a:pt x="31" y="17"/>
                  </a:moveTo>
                  <a:lnTo>
                    <a:pt x="31" y="17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31" y="1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7" name="Freeform 54"/>
            <p:cNvSpPr>
              <a:spLocks/>
            </p:cNvSpPr>
            <p:nvPr/>
          </p:nvSpPr>
          <p:spPr bwMode="auto">
            <a:xfrm>
              <a:off x="2008" y="1518"/>
              <a:ext cx="17" cy="64"/>
            </a:xfrm>
            <a:custGeom>
              <a:avLst/>
              <a:gdLst>
                <a:gd name="T0" fmla="*/ 7 w 17"/>
                <a:gd name="T1" fmla="*/ 63 h 64"/>
                <a:gd name="T2" fmla="*/ 7 w 17"/>
                <a:gd name="T3" fmla="*/ 62 h 64"/>
                <a:gd name="T4" fmla="*/ 14 w 17"/>
                <a:gd name="T5" fmla="*/ 46 h 64"/>
                <a:gd name="T6" fmla="*/ 16 w 17"/>
                <a:gd name="T7" fmla="*/ 30 h 64"/>
                <a:gd name="T8" fmla="*/ 13 w 17"/>
                <a:gd name="T9" fmla="*/ 15 h 64"/>
                <a:gd name="T10" fmla="*/ 7 w 17"/>
                <a:gd name="T11" fmla="*/ 0 h 64"/>
                <a:gd name="T12" fmla="*/ 0 w 17"/>
                <a:gd name="T13" fmla="*/ 1 h 64"/>
                <a:gd name="T14" fmla="*/ 4 w 17"/>
                <a:gd name="T15" fmla="*/ 15 h 64"/>
                <a:gd name="T16" fmla="*/ 7 w 17"/>
                <a:gd name="T17" fmla="*/ 30 h 64"/>
                <a:gd name="T18" fmla="*/ 5 w 17"/>
                <a:gd name="T19" fmla="*/ 44 h 64"/>
                <a:gd name="T20" fmla="*/ 0 w 17"/>
                <a:gd name="T21" fmla="*/ 58 h 64"/>
                <a:gd name="T22" fmla="*/ 0 w 17"/>
                <a:gd name="T23" fmla="*/ 58 h 64"/>
                <a:gd name="T24" fmla="*/ 7 w 17"/>
                <a:gd name="T25" fmla="*/ 63 h 64"/>
                <a:gd name="T26" fmla="*/ 7 w 17"/>
                <a:gd name="T27" fmla="*/ 62 h 64"/>
                <a:gd name="T28" fmla="*/ 7 w 17"/>
                <a:gd name="T29" fmla="*/ 62 h 64"/>
                <a:gd name="T30" fmla="*/ 7 w 17"/>
                <a:gd name="T31" fmla="*/ 63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64"/>
                <a:gd name="T50" fmla="*/ 17 w 1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64">
                  <a:moveTo>
                    <a:pt x="7" y="63"/>
                  </a:moveTo>
                  <a:lnTo>
                    <a:pt x="7" y="62"/>
                  </a:lnTo>
                  <a:lnTo>
                    <a:pt x="14" y="46"/>
                  </a:lnTo>
                  <a:lnTo>
                    <a:pt x="16" y="30"/>
                  </a:lnTo>
                  <a:lnTo>
                    <a:pt x="13" y="15"/>
                  </a:lnTo>
                  <a:lnTo>
                    <a:pt x="7" y="0"/>
                  </a:lnTo>
                  <a:lnTo>
                    <a:pt x="0" y="1"/>
                  </a:lnTo>
                  <a:lnTo>
                    <a:pt x="4" y="15"/>
                  </a:lnTo>
                  <a:lnTo>
                    <a:pt x="7" y="30"/>
                  </a:lnTo>
                  <a:lnTo>
                    <a:pt x="5" y="44"/>
                  </a:lnTo>
                  <a:lnTo>
                    <a:pt x="0" y="58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8" name="Freeform 55"/>
            <p:cNvSpPr>
              <a:spLocks/>
            </p:cNvSpPr>
            <p:nvPr/>
          </p:nvSpPr>
          <p:spPr bwMode="auto">
            <a:xfrm>
              <a:off x="2000" y="1576"/>
              <a:ext cx="17" cy="17"/>
            </a:xfrm>
            <a:custGeom>
              <a:avLst/>
              <a:gdLst>
                <a:gd name="T0" fmla="*/ 6 w 17"/>
                <a:gd name="T1" fmla="*/ 11 h 17"/>
                <a:gd name="T2" fmla="*/ 4 w 17"/>
                <a:gd name="T3" fmla="*/ 16 h 17"/>
                <a:gd name="T4" fmla="*/ 4 w 17"/>
                <a:gd name="T5" fmla="*/ 16 h 17"/>
                <a:gd name="T6" fmla="*/ 8 w 17"/>
                <a:gd name="T7" fmla="*/ 16 h 17"/>
                <a:gd name="T8" fmla="*/ 11 w 17"/>
                <a:gd name="T9" fmla="*/ 16 h 17"/>
                <a:gd name="T10" fmla="*/ 16 w 17"/>
                <a:gd name="T11" fmla="*/ 11 h 17"/>
                <a:gd name="T12" fmla="*/ 9 w 17"/>
                <a:gd name="T13" fmla="*/ 0 h 17"/>
                <a:gd name="T14" fmla="*/ 11 w 17"/>
                <a:gd name="T15" fmla="*/ 0 h 17"/>
                <a:gd name="T16" fmla="*/ 8 w 17"/>
                <a:gd name="T17" fmla="*/ 0 h 17"/>
                <a:gd name="T18" fmla="*/ 4 w 17"/>
                <a:gd name="T19" fmla="*/ 0 h 17"/>
                <a:gd name="T20" fmla="*/ 2 w 17"/>
                <a:gd name="T21" fmla="*/ 0 h 17"/>
                <a:gd name="T22" fmla="*/ 0 w 17"/>
                <a:gd name="T23" fmla="*/ 4 h 17"/>
                <a:gd name="T24" fmla="*/ 2 w 17"/>
                <a:gd name="T25" fmla="*/ 0 h 17"/>
                <a:gd name="T26" fmla="*/ 0 w 17"/>
                <a:gd name="T27" fmla="*/ 2 h 17"/>
                <a:gd name="T28" fmla="*/ 0 w 17"/>
                <a:gd name="T29" fmla="*/ 4 h 17"/>
                <a:gd name="T30" fmla="*/ 6 w 17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11"/>
                  </a:move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59" name="Freeform 56"/>
            <p:cNvSpPr>
              <a:spLocks/>
            </p:cNvSpPr>
            <p:nvPr/>
          </p:nvSpPr>
          <p:spPr bwMode="auto">
            <a:xfrm>
              <a:off x="1999" y="1578"/>
              <a:ext cx="17" cy="27"/>
            </a:xfrm>
            <a:custGeom>
              <a:avLst/>
              <a:gdLst>
                <a:gd name="T0" fmla="*/ 12 w 17"/>
                <a:gd name="T1" fmla="*/ 26 h 27"/>
                <a:gd name="T2" fmla="*/ 14 w 17"/>
                <a:gd name="T3" fmla="*/ 24 h 27"/>
                <a:gd name="T4" fmla="*/ 16 w 17"/>
                <a:gd name="T5" fmla="*/ 17 h 27"/>
                <a:gd name="T6" fmla="*/ 12 w 17"/>
                <a:gd name="T7" fmla="*/ 11 h 27"/>
                <a:gd name="T8" fmla="*/ 9 w 17"/>
                <a:gd name="T9" fmla="*/ 6 h 27"/>
                <a:gd name="T10" fmla="*/ 9 w 17"/>
                <a:gd name="T11" fmla="*/ 2 h 27"/>
                <a:gd name="T12" fmla="*/ 1 w 17"/>
                <a:gd name="T13" fmla="*/ 0 h 27"/>
                <a:gd name="T14" fmla="*/ 0 w 17"/>
                <a:gd name="T15" fmla="*/ 7 h 27"/>
                <a:gd name="T16" fmla="*/ 4 w 17"/>
                <a:gd name="T17" fmla="*/ 13 h 27"/>
                <a:gd name="T18" fmla="*/ 6 w 17"/>
                <a:gd name="T19" fmla="*/ 17 h 27"/>
                <a:gd name="T20" fmla="*/ 4 w 17"/>
                <a:gd name="T21" fmla="*/ 22 h 27"/>
                <a:gd name="T22" fmla="*/ 6 w 17"/>
                <a:gd name="T23" fmla="*/ 21 h 27"/>
                <a:gd name="T24" fmla="*/ 12 w 17"/>
                <a:gd name="T25" fmla="*/ 26 h 27"/>
                <a:gd name="T26" fmla="*/ 12 w 17"/>
                <a:gd name="T27" fmla="*/ 26 h 27"/>
                <a:gd name="T28" fmla="*/ 14 w 17"/>
                <a:gd name="T29" fmla="*/ 24 h 27"/>
                <a:gd name="T30" fmla="*/ 12 w 17"/>
                <a:gd name="T31" fmla="*/ 26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7"/>
                <a:gd name="T50" fmla="*/ 17 w 17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7">
                  <a:moveTo>
                    <a:pt x="12" y="26"/>
                  </a:moveTo>
                  <a:lnTo>
                    <a:pt x="14" y="24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9" y="6"/>
                  </a:lnTo>
                  <a:lnTo>
                    <a:pt x="9" y="2"/>
                  </a:lnTo>
                  <a:lnTo>
                    <a:pt x="1" y="0"/>
                  </a:lnTo>
                  <a:lnTo>
                    <a:pt x="0" y="7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2" y="2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0" name="Freeform 57"/>
            <p:cNvSpPr>
              <a:spLocks/>
            </p:cNvSpPr>
            <p:nvPr/>
          </p:nvSpPr>
          <p:spPr bwMode="auto">
            <a:xfrm>
              <a:off x="1992" y="1589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1 w 17"/>
                <a:gd name="T5" fmla="*/ 7 h 17"/>
                <a:gd name="T6" fmla="*/ 4 w 17"/>
                <a:gd name="T7" fmla="*/ 11 h 17"/>
                <a:gd name="T8" fmla="*/ 8 w 17"/>
                <a:gd name="T9" fmla="*/ 16 h 17"/>
                <a:gd name="T10" fmla="*/ 16 w 17"/>
                <a:gd name="T11" fmla="*/ 15 h 17"/>
                <a:gd name="T12" fmla="*/ 11 w 17"/>
                <a:gd name="T13" fmla="*/ 10 h 17"/>
                <a:gd name="T14" fmla="*/ 10 w 17"/>
                <a:gd name="T15" fmla="*/ 10 h 17"/>
                <a:gd name="T16" fmla="*/ 8 w 17"/>
                <a:gd name="T17" fmla="*/ 7 h 17"/>
                <a:gd name="T18" fmla="*/ 5 w 17"/>
                <a:gd name="T19" fmla="*/ 1 h 17"/>
                <a:gd name="T20" fmla="*/ 0 w 17"/>
                <a:gd name="T21" fmla="*/ 0 h 17"/>
                <a:gd name="T22" fmla="*/ 0 w 17"/>
                <a:gd name="T23" fmla="*/ 0 h 17"/>
                <a:gd name="T24" fmla="*/ 0 w 17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4" y="11"/>
                  </a:lnTo>
                  <a:lnTo>
                    <a:pt x="8" y="16"/>
                  </a:lnTo>
                  <a:lnTo>
                    <a:pt x="16" y="15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1" name="Freeform 58"/>
            <p:cNvSpPr>
              <a:spLocks/>
            </p:cNvSpPr>
            <p:nvPr/>
          </p:nvSpPr>
          <p:spPr bwMode="auto">
            <a:xfrm>
              <a:off x="1964" y="1589"/>
              <a:ext cx="29" cy="17"/>
            </a:xfrm>
            <a:custGeom>
              <a:avLst/>
              <a:gdLst>
                <a:gd name="T0" fmla="*/ 0 w 29"/>
                <a:gd name="T1" fmla="*/ 6 h 17"/>
                <a:gd name="T2" fmla="*/ 2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2 w 29"/>
                <a:gd name="T9" fmla="*/ 0 h 17"/>
                <a:gd name="T10" fmla="*/ 5 w 29"/>
                <a:gd name="T11" fmla="*/ 6 h 17"/>
                <a:gd name="T12" fmla="*/ 0 w 29"/>
                <a:gd name="T13" fmla="*/ 6 h 17"/>
                <a:gd name="T14" fmla="*/ 0 w 29"/>
                <a:gd name="T15" fmla="*/ 16 h 17"/>
                <a:gd name="T16" fmla="*/ 2 w 29"/>
                <a:gd name="T17" fmla="*/ 16 h 17"/>
                <a:gd name="T18" fmla="*/ 0 w 29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6"/>
                  </a:moveTo>
                  <a:lnTo>
                    <a:pt x="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2" name="Freeform 59"/>
            <p:cNvSpPr>
              <a:spLocks/>
            </p:cNvSpPr>
            <p:nvPr/>
          </p:nvSpPr>
          <p:spPr bwMode="auto">
            <a:xfrm>
              <a:off x="1960" y="1511"/>
              <a:ext cx="17" cy="82"/>
            </a:xfrm>
            <a:custGeom>
              <a:avLst/>
              <a:gdLst>
                <a:gd name="T0" fmla="*/ 11 w 17"/>
                <a:gd name="T1" fmla="*/ 0 h 82"/>
                <a:gd name="T2" fmla="*/ 11 w 17"/>
                <a:gd name="T3" fmla="*/ 0 h 82"/>
                <a:gd name="T4" fmla="*/ 3 w 17"/>
                <a:gd name="T5" fmla="*/ 20 h 82"/>
                <a:gd name="T6" fmla="*/ 0 w 17"/>
                <a:gd name="T7" fmla="*/ 40 h 82"/>
                <a:gd name="T8" fmla="*/ 2 w 17"/>
                <a:gd name="T9" fmla="*/ 60 h 82"/>
                <a:gd name="T10" fmla="*/ 4 w 17"/>
                <a:gd name="T11" fmla="*/ 81 h 82"/>
                <a:gd name="T12" fmla="*/ 10 w 17"/>
                <a:gd name="T13" fmla="*/ 81 h 82"/>
                <a:gd name="T14" fmla="*/ 7 w 17"/>
                <a:gd name="T15" fmla="*/ 60 h 82"/>
                <a:gd name="T16" fmla="*/ 6 w 17"/>
                <a:gd name="T17" fmla="*/ 40 h 82"/>
                <a:gd name="T18" fmla="*/ 9 w 17"/>
                <a:gd name="T19" fmla="*/ 20 h 82"/>
                <a:gd name="T20" fmla="*/ 16 w 17"/>
                <a:gd name="T21" fmla="*/ 4 h 82"/>
                <a:gd name="T22" fmla="*/ 14 w 17"/>
                <a:gd name="T23" fmla="*/ 5 h 82"/>
                <a:gd name="T24" fmla="*/ 11 w 17"/>
                <a:gd name="T25" fmla="*/ 0 h 82"/>
                <a:gd name="T26" fmla="*/ 11 w 17"/>
                <a:gd name="T27" fmla="*/ 0 h 82"/>
                <a:gd name="T28" fmla="*/ 11 w 17"/>
                <a:gd name="T29" fmla="*/ 0 h 82"/>
                <a:gd name="T30" fmla="*/ 11 w 17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82"/>
                <a:gd name="T50" fmla="*/ 17 w 1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82">
                  <a:moveTo>
                    <a:pt x="11" y="0"/>
                  </a:moveTo>
                  <a:lnTo>
                    <a:pt x="11" y="0"/>
                  </a:lnTo>
                  <a:lnTo>
                    <a:pt x="3" y="20"/>
                  </a:lnTo>
                  <a:lnTo>
                    <a:pt x="0" y="40"/>
                  </a:lnTo>
                  <a:lnTo>
                    <a:pt x="2" y="60"/>
                  </a:lnTo>
                  <a:lnTo>
                    <a:pt x="4" y="81"/>
                  </a:lnTo>
                  <a:lnTo>
                    <a:pt x="10" y="81"/>
                  </a:lnTo>
                  <a:lnTo>
                    <a:pt x="7" y="60"/>
                  </a:lnTo>
                  <a:lnTo>
                    <a:pt x="6" y="40"/>
                  </a:lnTo>
                  <a:lnTo>
                    <a:pt x="9" y="20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3" name="Freeform 60"/>
            <p:cNvSpPr>
              <a:spLocks/>
            </p:cNvSpPr>
            <p:nvPr/>
          </p:nvSpPr>
          <p:spPr bwMode="auto">
            <a:xfrm>
              <a:off x="1971" y="1501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6 w 17"/>
                <a:gd name="T3" fmla="*/ 0 h 17"/>
                <a:gd name="T4" fmla="*/ 11 w 17"/>
                <a:gd name="T5" fmla="*/ 2 h 17"/>
                <a:gd name="T6" fmla="*/ 7 w 17"/>
                <a:gd name="T7" fmla="*/ 5 h 17"/>
                <a:gd name="T8" fmla="*/ 3 w 17"/>
                <a:gd name="T9" fmla="*/ 7 h 17"/>
                <a:gd name="T10" fmla="*/ 0 w 17"/>
                <a:gd name="T11" fmla="*/ 10 h 17"/>
                <a:gd name="T12" fmla="*/ 3 w 17"/>
                <a:gd name="T13" fmla="*/ 16 h 17"/>
                <a:gd name="T14" fmla="*/ 8 w 17"/>
                <a:gd name="T15" fmla="*/ 13 h 17"/>
                <a:gd name="T16" fmla="*/ 12 w 17"/>
                <a:gd name="T17" fmla="*/ 10 h 17"/>
                <a:gd name="T18" fmla="*/ 14 w 17"/>
                <a:gd name="T19" fmla="*/ 8 h 17"/>
                <a:gd name="T20" fmla="*/ 16 w 17"/>
                <a:gd name="T21" fmla="*/ 7 h 17"/>
                <a:gd name="T22" fmla="*/ 16 w 17"/>
                <a:gd name="T23" fmla="*/ 7 h 17"/>
                <a:gd name="T24" fmla="*/ 14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0"/>
                  </a:moveTo>
                  <a:lnTo>
                    <a:pt x="16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6" y="7"/>
                  </a:lnTo>
                  <a:lnTo>
                    <a:pt x="1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4" name="Freeform 61"/>
            <p:cNvSpPr>
              <a:spLocks/>
            </p:cNvSpPr>
            <p:nvPr/>
          </p:nvSpPr>
          <p:spPr bwMode="auto">
            <a:xfrm>
              <a:off x="2082" y="1516"/>
              <a:ext cx="78" cy="107"/>
            </a:xfrm>
            <a:custGeom>
              <a:avLst/>
              <a:gdLst>
                <a:gd name="T0" fmla="*/ 45 w 78"/>
                <a:gd name="T1" fmla="*/ 1 h 107"/>
                <a:gd name="T2" fmla="*/ 46 w 78"/>
                <a:gd name="T3" fmla="*/ 2 h 107"/>
                <a:gd name="T4" fmla="*/ 47 w 78"/>
                <a:gd name="T5" fmla="*/ 3 h 107"/>
                <a:gd name="T6" fmla="*/ 48 w 78"/>
                <a:gd name="T7" fmla="*/ 6 h 107"/>
                <a:gd name="T8" fmla="*/ 49 w 78"/>
                <a:gd name="T9" fmla="*/ 8 h 107"/>
                <a:gd name="T10" fmla="*/ 50 w 78"/>
                <a:gd name="T11" fmla="*/ 10 h 107"/>
                <a:gd name="T12" fmla="*/ 51 w 78"/>
                <a:gd name="T13" fmla="*/ 15 h 107"/>
                <a:gd name="T14" fmla="*/ 51 w 78"/>
                <a:gd name="T15" fmla="*/ 19 h 107"/>
                <a:gd name="T16" fmla="*/ 52 w 78"/>
                <a:gd name="T17" fmla="*/ 22 h 107"/>
                <a:gd name="T18" fmla="*/ 73 w 78"/>
                <a:gd name="T19" fmla="*/ 35 h 107"/>
                <a:gd name="T20" fmla="*/ 74 w 78"/>
                <a:gd name="T21" fmla="*/ 38 h 107"/>
                <a:gd name="T22" fmla="*/ 75 w 78"/>
                <a:gd name="T23" fmla="*/ 40 h 107"/>
                <a:gd name="T24" fmla="*/ 77 w 78"/>
                <a:gd name="T25" fmla="*/ 42 h 107"/>
                <a:gd name="T26" fmla="*/ 76 w 78"/>
                <a:gd name="T27" fmla="*/ 46 h 107"/>
                <a:gd name="T28" fmla="*/ 64 w 78"/>
                <a:gd name="T29" fmla="*/ 46 h 107"/>
                <a:gd name="T30" fmla="*/ 63 w 78"/>
                <a:gd name="T31" fmla="*/ 43 h 107"/>
                <a:gd name="T32" fmla="*/ 61 w 78"/>
                <a:gd name="T33" fmla="*/ 42 h 107"/>
                <a:gd name="T34" fmla="*/ 59 w 78"/>
                <a:gd name="T35" fmla="*/ 40 h 107"/>
                <a:gd name="T36" fmla="*/ 56 w 78"/>
                <a:gd name="T37" fmla="*/ 40 h 107"/>
                <a:gd name="T38" fmla="*/ 53 w 78"/>
                <a:gd name="T39" fmla="*/ 42 h 107"/>
                <a:gd name="T40" fmla="*/ 53 w 78"/>
                <a:gd name="T41" fmla="*/ 46 h 107"/>
                <a:gd name="T42" fmla="*/ 53 w 78"/>
                <a:gd name="T43" fmla="*/ 51 h 107"/>
                <a:gd name="T44" fmla="*/ 52 w 78"/>
                <a:gd name="T45" fmla="*/ 56 h 107"/>
                <a:gd name="T46" fmla="*/ 3 w 78"/>
                <a:gd name="T47" fmla="*/ 106 h 107"/>
                <a:gd name="T48" fmla="*/ 0 w 78"/>
                <a:gd name="T49" fmla="*/ 98 h 107"/>
                <a:gd name="T50" fmla="*/ 0 w 78"/>
                <a:gd name="T51" fmla="*/ 88 h 107"/>
                <a:gd name="T52" fmla="*/ 2 w 78"/>
                <a:gd name="T53" fmla="*/ 78 h 107"/>
                <a:gd name="T54" fmla="*/ 3 w 78"/>
                <a:gd name="T55" fmla="*/ 68 h 107"/>
                <a:gd name="T56" fmla="*/ 14 w 78"/>
                <a:gd name="T57" fmla="*/ 64 h 107"/>
                <a:gd name="T58" fmla="*/ 14 w 78"/>
                <a:gd name="T59" fmla="*/ 63 h 107"/>
                <a:gd name="T60" fmla="*/ 14 w 78"/>
                <a:gd name="T61" fmla="*/ 62 h 107"/>
                <a:gd name="T62" fmla="*/ 14 w 78"/>
                <a:gd name="T63" fmla="*/ 61 h 107"/>
                <a:gd name="T64" fmla="*/ 14 w 78"/>
                <a:gd name="T65" fmla="*/ 59 h 107"/>
                <a:gd name="T66" fmla="*/ 12 w 78"/>
                <a:gd name="T67" fmla="*/ 58 h 107"/>
                <a:gd name="T68" fmla="*/ 10 w 78"/>
                <a:gd name="T69" fmla="*/ 58 h 107"/>
                <a:gd name="T70" fmla="*/ 8 w 78"/>
                <a:gd name="T71" fmla="*/ 58 h 107"/>
                <a:gd name="T72" fmla="*/ 5 w 78"/>
                <a:gd name="T73" fmla="*/ 56 h 107"/>
                <a:gd name="T74" fmla="*/ 4 w 78"/>
                <a:gd name="T75" fmla="*/ 55 h 107"/>
                <a:gd name="T76" fmla="*/ 3 w 78"/>
                <a:gd name="T77" fmla="*/ 55 h 107"/>
                <a:gd name="T78" fmla="*/ 3 w 78"/>
                <a:gd name="T79" fmla="*/ 53 h 107"/>
                <a:gd name="T80" fmla="*/ 2 w 78"/>
                <a:gd name="T81" fmla="*/ 52 h 107"/>
                <a:gd name="T82" fmla="*/ 1 w 78"/>
                <a:gd name="T83" fmla="*/ 48 h 107"/>
                <a:gd name="T84" fmla="*/ 0 w 78"/>
                <a:gd name="T85" fmla="*/ 43 h 107"/>
                <a:gd name="T86" fmla="*/ 0 w 78"/>
                <a:gd name="T87" fmla="*/ 39 h 107"/>
                <a:gd name="T88" fmla="*/ 0 w 78"/>
                <a:gd name="T89" fmla="*/ 33 h 107"/>
                <a:gd name="T90" fmla="*/ 42 w 78"/>
                <a:gd name="T91" fmla="*/ 0 h 107"/>
                <a:gd name="T92" fmla="*/ 42 w 78"/>
                <a:gd name="T93" fmla="*/ 0 h 107"/>
                <a:gd name="T94" fmla="*/ 43 w 78"/>
                <a:gd name="T95" fmla="*/ 1 h 107"/>
                <a:gd name="T96" fmla="*/ 44 w 78"/>
                <a:gd name="T97" fmla="*/ 1 h 107"/>
                <a:gd name="T98" fmla="*/ 45 w 78"/>
                <a:gd name="T99" fmla="*/ 1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107"/>
                <a:gd name="T152" fmla="*/ 78 w 7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107">
                  <a:moveTo>
                    <a:pt x="45" y="1"/>
                  </a:moveTo>
                  <a:lnTo>
                    <a:pt x="46" y="2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50" y="10"/>
                  </a:lnTo>
                  <a:lnTo>
                    <a:pt x="51" y="15"/>
                  </a:lnTo>
                  <a:lnTo>
                    <a:pt x="51" y="19"/>
                  </a:lnTo>
                  <a:lnTo>
                    <a:pt x="52" y="22"/>
                  </a:lnTo>
                  <a:lnTo>
                    <a:pt x="73" y="35"/>
                  </a:lnTo>
                  <a:lnTo>
                    <a:pt x="74" y="38"/>
                  </a:lnTo>
                  <a:lnTo>
                    <a:pt x="75" y="40"/>
                  </a:lnTo>
                  <a:lnTo>
                    <a:pt x="77" y="42"/>
                  </a:lnTo>
                  <a:lnTo>
                    <a:pt x="76" y="46"/>
                  </a:lnTo>
                  <a:lnTo>
                    <a:pt x="64" y="46"/>
                  </a:lnTo>
                  <a:lnTo>
                    <a:pt x="63" y="43"/>
                  </a:lnTo>
                  <a:lnTo>
                    <a:pt x="61" y="42"/>
                  </a:lnTo>
                  <a:lnTo>
                    <a:pt x="59" y="40"/>
                  </a:lnTo>
                  <a:lnTo>
                    <a:pt x="56" y="40"/>
                  </a:lnTo>
                  <a:lnTo>
                    <a:pt x="53" y="42"/>
                  </a:lnTo>
                  <a:lnTo>
                    <a:pt x="53" y="46"/>
                  </a:lnTo>
                  <a:lnTo>
                    <a:pt x="53" y="51"/>
                  </a:lnTo>
                  <a:lnTo>
                    <a:pt x="52" y="56"/>
                  </a:lnTo>
                  <a:lnTo>
                    <a:pt x="3" y="106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3" y="68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5" name="Freeform 62"/>
            <p:cNvSpPr>
              <a:spLocks/>
            </p:cNvSpPr>
            <p:nvPr/>
          </p:nvSpPr>
          <p:spPr bwMode="auto">
            <a:xfrm>
              <a:off x="2125" y="1515"/>
              <a:ext cx="17" cy="17"/>
            </a:xfrm>
            <a:custGeom>
              <a:avLst/>
              <a:gdLst>
                <a:gd name="T0" fmla="*/ 14 w 17"/>
                <a:gd name="T1" fmla="*/ 10 h 17"/>
                <a:gd name="T2" fmla="*/ 16 w 17"/>
                <a:gd name="T3" fmla="*/ 10 h 17"/>
                <a:gd name="T4" fmla="*/ 12 w 17"/>
                <a:gd name="T5" fmla="*/ 6 h 17"/>
                <a:gd name="T6" fmla="*/ 8 w 17"/>
                <a:gd name="T7" fmla="*/ 4 h 17"/>
                <a:gd name="T8" fmla="*/ 8 w 17"/>
                <a:gd name="T9" fmla="*/ 2 h 17"/>
                <a:gd name="T10" fmla="*/ 3 w 17"/>
                <a:gd name="T11" fmla="*/ 0 h 17"/>
                <a:gd name="T12" fmla="*/ 3 w 17"/>
                <a:gd name="T13" fmla="*/ 10 h 17"/>
                <a:gd name="T14" fmla="*/ 0 w 17"/>
                <a:gd name="T15" fmla="*/ 8 h 17"/>
                <a:gd name="T16" fmla="*/ 1 w 17"/>
                <a:gd name="T17" fmla="*/ 10 h 17"/>
                <a:gd name="T18" fmla="*/ 5 w 17"/>
                <a:gd name="T19" fmla="*/ 12 h 17"/>
                <a:gd name="T20" fmla="*/ 7 w 17"/>
                <a:gd name="T21" fmla="*/ 16 h 17"/>
                <a:gd name="T22" fmla="*/ 8 w 17"/>
                <a:gd name="T23" fmla="*/ 16 h 17"/>
                <a:gd name="T24" fmla="*/ 7 w 17"/>
                <a:gd name="T25" fmla="*/ 16 h 17"/>
                <a:gd name="T26" fmla="*/ 7 w 17"/>
                <a:gd name="T27" fmla="*/ 16 h 17"/>
                <a:gd name="T28" fmla="*/ 8 w 17"/>
                <a:gd name="T29" fmla="*/ 16 h 17"/>
                <a:gd name="T30" fmla="*/ 14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4" y="10"/>
                  </a:moveTo>
                  <a:lnTo>
                    <a:pt x="16" y="10"/>
                  </a:lnTo>
                  <a:lnTo>
                    <a:pt x="12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4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6" name="Freeform 63"/>
            <p:cNvSpPr>
              <a:spLocks/>
            </p:cNvSpPr>
            <p:nvPr/>
          </p:nvSpPr>
          <p:spPr bwMode="auto">
            <a:xfrm>
              <a:off x="2130" y="1522"/>
              <a:ext cx="17" cy="21"/>
            </a:xfrm>
            <a:custGeom>
              <a:avLst/>
              <a:gdLst>
                <a:gd name="T0" fmla="*/ 13 w 17"/>
                <a:gd name="T1" fmla="*/ 13 h 21"/>
                <a:gd name="T2" fmla="*/ 16 w 17"/>
                <a:gd name="T3" fmla="*/ 15 h 21"/>
                <a:gd name="T4" fmla="*/ 13 w 17"/>
                <a:gd name="T5" fmla="*/ 12 h 21"/>
                <a:gd name="T6" fmla="*/ 13 w 17"/>
                <a:gd name="T7" fmla="*/ 8 h 21"/>
                <a:gd name="T8" fmla="*/ 13 w 17"/>
                <a:gd name="T9" fmla="*/ 3 h 21"/>
                <a:gd name="T10" fmla="*/ 8 w 17"/>
                <a:gd name="T11" fmla="*/ 0 h 21"/>
                <a:gd name="T12" fmla="*/ 0 w 17"/>
                <a:gd name="T13" fmla="*/ 3 h 21"/>
                <a:gd name="T14" fmla="*/ 0 w 17"/>
                <a:gd name="T15" fmla="*/ 4 h 21"/>
                <a:gd name="T16" fmla="*/ 0 w 17"/>
                <a:gd name="T17" fmla="*/ 8 h 21"/>
                <a:gd name="T18" fmla="*/ 0 w 17"/>
                <a:gd name="T19" fmla="*/ 12 h 21"/>
                <a:gd name="T20" fmla="*/ 0 w 17"/>
                <a:gd name="T21" fmla="*/ 17 h 21"/>
                <a:gd name="T22" fmla="*/ 5 w 17"/>
                <a:gd name="T23" fmla="*/ 20 h 21"/>
                <a:gd name="T24" fmla="*/ 0 w 17"/>
                <a:gd name="T25" fmla="*/ 17 h 21"/>
                <a:gd name="T26" fmla="*/ 2 w 17"/>
                <a:gd name="T27" fmla="*/ 19 h 21"/>
                <a:gd name="T28" fmla="*/ 5 w 17"/>
                <a:gd name="T29" fmla="*/ 20 h 21"/>
                <a:gd name="T30" fmla="*/ 13 w 17"/>
                <a:gd name="T31" fmla="*/ 13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1"/>
                <a:gd name="T50" fmla="*/ 17 w 17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1">
                  <a:moveTo>
                    <a:pt x="13" y="13"/>
                  </a:moveTo>
                  <a:lnTo>
                    <a:pt x="16" y="15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3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7" name="Freeform 64"/>
            <p:cNvSpPr>
              <a:spLocks/>
            </p:cNvSpPr>
            <p:nvPr/>
          </p:nvSpPr>
          <p:spPr bwMode="auto">
            <a:xfrm>
              <a:off x="2132" y="1536"/>
              <a:ext cx="27" cy="20"/>
            </a:xfrm>
            <a:custGeom>
              <a:avLst/>
              <a:gdLst>
                <a:gd name="T0" fmla="*/ 26 w 27"/>
                <a:gd name="T1" fmla="*/ 15 h 20"/>
                <a:gd name="T2" fmla="*/ 25 w 27"/>
                <a:gd name="T3" fmla="*/ 13 h 20"/>
                <a:gd name="T4" fmla="*/ 3 w 27"/>
                <a:gd name="T5" fmla="*/ 0 h 20"/>
                <a:gd name="T6" fmla="*/ 0 w 27"/>
                <a:gd name="T7" fmla="*/ 6 h 20"/>
                <a:gd name="T8" fmla="*/ 22 w 27"/>
                <a:gd name="T9" fmla="*/ 19 h 20"/>
                <a:gd name="T10" fmla="*/ 20 w 27"/>
                <a:gd name="T11" fmla="*/ 15 h 20"/>
                <a:gd name="T12" fmla="*/ 26 w 27"/>
                <a:gd name="T13" fmla="*/ 15 h 20"/>
                <a:gd name="T14" fmla="*/ 26 w 27"/>
                <a:gd name="T15" fmla="*/ 13 h 20"/>
                <a:gd name="T16" fmla="*/ 25 w 27"/>
                <a:gd name="T17" fmla="*/ 13 h 20"/>
                <a:gd name="T18" fmla="*/ 26 w 27"/>
                <a:gd name="T19" fmla="*/ 15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0"/>
                <a:gd name="T32" fmla="*/ 27 w 2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0">
                  <a:moveTo>
                    <a:pt x="26" y="15"/>
                  </a:moveTo>
                  <a:lnTo>
                    <a:pt x="25" y="13"/>
                  </a:lnTo>
                  <a:lnTo>
                    <a:pt x="3" y="0"/>
                  </a:lnTo>
                  <a:lnTo>
                    <a:pt x="0" y="6"/>
                  </a:lnTo>
                  <a:lnTo>
                    <a:pt x="22" y="19"/>
                  </a:lnTo>
                  <a:lnTo>
                    <a:pt x="20" y="15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6" y="1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8" name="Freeform 65"/>
            <p:cNvSpPr>
              <a:spLocks/>
            </p:cNvSpPr>
            <p:nvPr/>
          </p:nvSpPr>
          <p:spPr bwMode="auto">
            <a:xfrm>
              <a:off x="2152" y="1551"/>
              <a:ext cx="17" cy="17"/>
            </a:xfrm>
            <a:custGeom>
              <a:avLst/>
              <a:gdLst>
                <a:gd name="T0" fmla="*/ 9 w 17"/>
                <a:gd name="T1" fmla="*/ 16 h 17"/>
                <a:gd name="T2" fmla="*/ 14 w 17"/>
                <a:gd name="T3" fmla="*/ 14 h 17"/>
                <a:gd name="T4" fmla="*/ 16 w 17"/>
                <a:gd name="T5" fmla="*/ 8 h 17"/>
                <a:gd name="T6" fmla="*/ 12 w 17"/>
                <a:gd name="T7" fmla="*/ 4 h 17"/>
                <a:gd name="T8" fmla="*/ 11 w 17"/>
                <a:gd name="T9" fmla="*/ 2 h 17"/>
                <a:gd name="T10" fmla="*/ 9 w 17"/>
                <a:gd name="T11" fmla="*/ 0 h 17"/>
                <a:gd name="T12" fmla="*/ 0 w 17"/>
                <a:gd name="T13" fmla="*/ 0 h 17"/>
                <a:gd name="T14" fmla="*/ 1 w 17"/>
                <a:gd name="T15" fmla="*/ 5 h 17"/>
                <a:gd name="T16" fmla="*/ 4 w 17"/>
                <a:gd name="T17" fmla="*/ 7 h 17"/>
                <a:gd name="T18" fmla="*/ 6 w 17"/>
                <a:gd name="T19" fmla="*/ 8 h 17"/>
                <a:gd name="T20" fmla="*/ 4 w 17"/>
                <a:gd name="T21" fmla="*/ 12 h 17"/>
                <a:gd name="T22" fmla="*/ 9 w 17"/>
                <a:gd name="T23" fmla="*/ 9 h 17"/>
                <a:gd name="T24" fmla="*/ 9 w 17"/>
                <a:gd name="T25" fmla="*/ 16 h 17"/>
                <a:gd name="T26" fmla="*/ 12 w 17"/>
                <a:gd name="T27" fmla="*/ 16 h 17"/>
                <a:gd name="T28" fmla="*/ 14 w 17"/>
                <a:gd name="T29" fmla="*/ 14 h 17"/>
                <a:gd name="T30" fmla="*/ 9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16"/>
                  </a:moveTo>
                  <a:lnTo>
                    <a:pt x="14" y="14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7"/>
                  </a:lnTo>
                  <a:lnTo>
                    <a:pt x="6" y="8"/>
                  </a:lnTo>
                  <a:lnTo>
                    <a:pt x="4" y="12"/>
                  </a:lnTo>
                  <a:lnTo>
                    <a:pt x="9" y="9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9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69" name="Freeform 66"/>
            <p:cNvSpPr>
              <a:spLocks/>
            </p:cNvSpPr>
            <p:nvPr/>
          </p:nvSpPr>
          <p:spPr bwMode="auto">
            <a:xfrm>
              <a:off x="2144" y="1560"/>
              <a:ext cx="17" cy="17"/>
            </a:xfrm>
            <a:custGeom>
              <a:avLst/>
              <a:gdLst>
                <a:gd name="T0" fmla="*/ 0 w 17"/>
                <a:gd name="T1" fmla="*/ 11 h 17"/>
                <a:gd name="T2" fmla="*/ 2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2 w 17"/>
                <a:gd name="T9" fmla="*/ 0 h 17"/>
                <a:gd name="T10" fmla="*/ 5 w 17"/>
                <a:gd name="T11" fmla="*/ 2 h 17"/>
                <a:gd name="T12" fmla="*/ 0 w 17"/>
                <a:gd name="T13" fmla="*/ 11 h 17"/>
                <a:gd name="T14" fmla="*/ 1 w 17"/>
                <a:gd name="T15" fmla="*/ 16 h 17"/>
                <a:gd name="T16" fmla="*/ 2 w 17"/>
                <a:gd name="T17" fmla="*/ 16 h 17"/>
                <a:gd name="T18" fmla="*/ 0 w 17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1"/>
                  </a:moveTo>
                  <a:lnTo>
                    <a:pt x="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0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0" name="Freeform 67"/>
            <p:cNvSpPr>
              <a:spLocks/>
            </p:cNvSpPr>
            <p:nvPr/>
          </p:nvSpPr>
          <p:spPr bwMode="auto">
            <a:xfrm>
              <a:off x="2136" y="1552"/>
              <a:ext cx="17" cy="17"/>
            </a:xfrm>
            <a:custGeom>
              <a:avLst/>
              <a:gdLst>
                <a:gd name="T0" fmla="*/ 4 w 17"/>
                <a:gd name="T1" fmla="*/ 7 h 17"/>
                <a:gd name="T2" fmla="*/ 3 w 17"/>
                <a:gd name="T3" fmla="*/ 7 h 17"/>
                <a:gd name="T4" fmla="*/ 4 w 17"/>
                <a:gd name="T5" fmla="*/ 7 h 17"/>
                <a:gd name="T6" fmla="*/ 6 w 17"/>
                <a:gd name="T7" fmla="*/ 9 h 17"/>
                <a:gd name="T8" fmla="*/ 7 w 17"/>
                <a:gd name="T9" fmla="*/ 13 h 17"/>
                <a:gd name="T10" fmla="*/ 9 w 17"/>
                <a:gd name="T11" fmla="*/ 16 h 17"/>
                <a:gd name="T12" fmla="*/ 16 w 17"/>
                <a:gd name="T13" fmla="*/ 11 h 17"/>
                <a:gd name="T14" fmla="*/ 12 w 17"/>
                <a:gd name="T15" fmla="*/ 8 h 17"/>
                <a:gd name="T16" fmla="*/ 12 w 17"/>
                <a:gd name="T17" fmla="*/ 4 h 17"/>
                <a:gd name="T18" fmla="*/ 6 w 17"/>
                <a:gd name="T19" fmla="*/ 0 h 17"/>
                <a:gd name="T20" fmla="*/ 1 w 17"/>
                <a:gd name="T21" fmla="*/ 0 h 17"/>
                <a:gd name="T22" fmla="*/ 0 w 17"/>
                <a:gd name="T23" fmla="*/ 1 h 17"/>
                <a:gd name="T24" fmla="*/ 1 w 17"/>
                <a:gd name="T25" fmla="*/ 0 h 17"/>
                <a:gd name="T26" fmla="*/ 0 w 17"/>
                <a:gd name="T27" fmla="*/ 0 h 17"/>
                <a:gd name="T28" fmla="*/ 0 w 17"/>
                <a:gd name="T29" fmla="*/ 1 h 17"/>
                <a:gd name="T30" fmla="*/ 4 w 1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7"/>
                  </a:moveTo>
                  <a:lnTo>
                    <a:pt x="3" y="7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1" name="Freeform 68"/>
            <p:cNvSpPr>
              <a:spLocks/>
            </p:cNvSpPr>
            <p:nvPr/>
          </p:nvSpPr>
          <p:spPr bwMode="auto">
            <a:xfrm>
              <a:off x="2131" y="1553"/>
              <a:ext cx="17" cy="23"/>
            </a:xfrm>
            <a:custGeom>
              <a:avLst/>
              <a:gdLst>
                <a:gd name="T0" fmla="*/ 7 w 17"/>
                <a:gd name="T1" fmla="*/ 22 h 23"/>
                <a:gd name="T2" fmla="*/ 8 w 17"/>
                <a:gd name="T3" fmla="*/ 21 h 23"/>
                <a:gd name="T4" fmla="*/ 12 w 17"/>
                <a:gd name="T5" fmla="*/ 15 h 23"/>
                <a:gd name="T6" fmla="*/ 12 w 17"/>
                <a:gd name="T7" fmla="*/ 9 h 23"/>
                <a:gd name="T8" fmla="*/ 14 w 17"/>
                <a:gd name="T9" fmla="*/ 6 h 23"/>
                <a:gd name="T10" fmla="*/ 16 w 17"/>
                <a:gd name="T11" fmla="*/ 4 h 23"/>
                <a:gd name="T12" fmla="*/ 8 w 17"/>
                <a:gd name="T13" fmla="*/ 0 h 23"/>
                <a:gd name="T14" fmla="*/ 3 w 17"/>
                <a:gd name="T15" fmla="*/ 4 h 23"/>
                <a:gd name="T16" fmla="*/ 3 w 17"/>
                <a:gd name="T17" fmla="*/ 9 h 23"/>
                <a:gd name="T18" fmla="*/ 1 w 17"/>
                <a:gd name="T19" fmla="*/ 13 h 23"/>
                <a:gd name="T20" fmla="*/ 0 w 17"/>
                <a:gd name="T21" fmla="*/ 18 h 23"/>
                <a:gd name="T22" fmla="*/ 1 w 17"/>
                <a:gd name="T23" fmla="*/ 16 h 23"/>
                <a:gd name="T24" fmla="*/ 7 w 17"/>
                <a:gd name="T25" fmla="*/ 22 h 23"/>
                <a:gd name="T26" fmla="*/ 8 w 17"/>
                <a:gd name="T27" fmla="*/ 21 h 23"/>
                <a:gd name="T28" fmla="*/ 8 w 17"/>
                <a:gd name="T29" fmla="*/ 21 h 23"/>
                <a:gd name="T30" fmla="*/ 7 w 17"/>
                <a:gd name="T31" fmla="*/ 22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3"/>
                <a:gd name="T50" fmla="*/ 17 w 17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3">
                  <a:moveTo>
                    <a:pt x="7" y="22"/>
                  </a:moveTo>
                  <a:lnTo>
                    <a:pt x="8" y="21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8" y="0"/>
                  </a:lnTo>
                  <a:lnTo>
                    <a:pt x="3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7" y="2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2" name="Freeform 69"/>
            <p:cNvSpPr>
              <a:spLocks/>
            </p:cNvSpPr>
            <p:nvPr/>
          </p:nvSpPr>
          <p:spPr bwMode="auto">
            <a:xfrm>
              <a:off x="2082" y="1569"/>
              <a:ext cx="54" cy="59"/>
            </a:xfrm>
            <a:custGeom>
              <a:avLst/>
              <a:gdLst>
                <a:gd name="T0" fmla="*/ 0 w 54"/>
                <a:gd name="T1" fmla="*/ 54 h 59"/>
                <a:gd name="T2" fmla="*/ 4 w 54"/>
                <a:gd name="T3" fmla="*/ 55 h 59"/>
                <a:gd name="T4" fmla="*/ 53 w 54"/>
                <a:gd name="T5" fmla="*/ 5 h 59"/>
                <a:gd name="T6" fmla="*/ 50 w 54"/>
                <a:gd name="T7" fmla="*/ 0 h 59"/>
                <a:gd name="T8" fmla="*/ 1 w 54"/>
                <a:gd name="T9" fmla="*/ 49 h 59"/>
                <a:gd name="T10" fmla="*/ 5 w 54"/>
                <a:gd name="T11" fmla="*/ 50 h 59"/>
                <a:gd name="T12" fmla="*/ 0 w 54"/>
                <a:gd name="T13" fmla="*/ 54 h 59"/>
                <a:gd name="T14" fmla="*/ 3 w 54"/>
                <a:gd name="T15" fmla="*/ 58 h 59"/>
                <a:gd name="T16" fmla="*/ 4 w 54"/>
                <a:gd name="T17" fmla="*/ 55 h 59"/>
                <a:gd name="T18" fmla="*/ 0 w 54"/>
                <a:gd name="T19" fmla="*/ 54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9"/>
                <a:gd name="T32" fmla="*/ 54 w 5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9">
                  <a:moveTo>
                    <a:pt x="0" y="54"/>
                  </a:moveTo>
                  <a:lnTo>
                    <a:pt x="4" y="55"/>
                  </a:lnTo>
                  <a:lnTo>
                    <a:pt x="53" y="5"/>
                  </a:lnTo>
                  <a:lnTo>
                    <a:pt x="50" y="0"/>
                  </a:lnTo>
                  <a:lnTo>
                    <a:pt x="1" y="49"/>
                  </a:lnTo>
                  <a:lnTo>
                    <a:pt x="5" y="50"/>
                  </a:lnTo>
                  <a:lnTo>
                    <a:pt x="0" y="54"/>
                  </a:lnTo>
                  <a:lnTo>
                    <a:pt x="3" y="58"/>
                  </a:lnTo>
                  <a:lnTo>
                    <a:pt x="4" y="55"/>
                  </a:lnTo>
                  <a:lnTo>
                    <a:pt x="0" y="5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3" name="Freeform 70"/>
            <p:cNvSpPr>
              <a:spLocks/>
            </p:cNvSpPr>
            <p:nvPr/>
          </p:nvSpPr>
          <p:spPr bwMode="auto">
            <a:xfrm>
              <a:off x="2079" y="1581"/>
              <a:ext cx="17" cy="44"/>
            </a:xfrm>
            <a:custGeom>
              <a:avLst/>
              <a:gdLst>
                <a:gd name="T0" fmla="*/ 10 w 17"/>
                <a:gd name="T1" fmla="*/ 0 h 44"/>
                <a:gd name="T2" fmla="*/ 7 w 17"/>
                <a:gd name="T3" fmla="*/ 2 h 44"/>
                <a:gd name="T4" fmla="*/ 1 w 17"/>
                <a:gd name="T5" fmla="*/ 13 h 44"/>
                <a:gd name="T6" fmla="*/ 1 w 17"/>
                <a:gd name="T7" fmla="*/ 23 h 44"/>
                <a:gd name="T8" fmla="*/ 0 w 17"/>
                <a:gd name="T9" fmla="*/ 33 h 44"/>
                <a:gd name="T10" fmla="*/ 5 w 17"/>
                <a:gd name="T11" fmla="*/ 43 h 44"/>
                <a:gd name="T12" fmla="*/ 14 w 17"/>
                <a:gd name="T13" fmla="*/ 39 h 44"/>
                <a:gd name="T14" fmla="*/ 10 w 17"/>
                <a:gd name="T15" fmla="*/ 33 h 44"/>
                <a:gd name="T16" fmla="*/ 10 w 17"/>
                <a:gd name="T17" fmla="*/ 23 h 44"/>
                <a:gd name="T18" fmla="*/ 12 w 17"/>
                <a:gd name="T19" fmla="*/ 14 h 44"/>
                <a:gd name="T20" fmla="*/ 16 w 17"/>
                <a:gd name="T21" fmla="*/ 3 h 44"/>
                <a:gd name="T22" fmla="*/ 12 w 17"/>
                <a:gd name="T23" fmla="*/ 6 h 44"/>
                <a:gd name="T24" fmla="*/ 10 w 17"/>
                <a:gd name="T25" fmla="*/ 0 h 44"/>
                <a:gd name="T26" fmla="*/ 7 w 17"/>
                <a:gd name="T27" fmla="*/ 0 h 44"/>
                <a:gd name="T28" fmla="*/ 7 w 17"/>
                <a:gd name="T29" fmla="*/ 2 h 44"/>
                <a:gd name="T30" fmla="*/ 10 w 17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4"/>
                <a:gd name="T50" fmla="*/ 17 w 17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4">
                  <a:moveTo>
                    <a:pt x="10" y="0"/>
                  </a:moveTo>
                  <a:lnTo>
                    <a:pt x="7" y="2"/>
                  </a:lnTo>
                  <a:lnTo>
                    <a:pt x="1" y="13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5" y="43"/>
                  </a:lnTo>
                  <a:lnTo>
                    <a:pt x="14" y="39"/>
                  </a:lnTo>
                  <a:lnTo>
                    <a:pt x="10" y="33"/>
                  </a:lnTo>
                  <a:lnTo>
                    <a:pt x="10" y="23"/>
                  </a:lnTo>
                  <a:lnTo>
                    <a:pt x="12" y="14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4" name="Freeform 71"/>
            <p:cNvSpPr>
              <a:spLocks/>
            </p:cNvSpPr>
            <p:nvPr/>
          </p:nvSpPr>
          <p:spPr bwMode="auto">
            <a:xfrm>
              <a:off x="2085" y="1578"/>
              <a:ext cx="17" cy="17"/>
            </a:xfrm>
            <a:custGeom>
              <a:avLst/>
              <a:gdLst>
                <a:gd name="T0" fmla="*/ 8 w 17"/>
                <a:gd name="T1" fmla="*/ 4 h 17"/>
                <a:gd name="T2" fmla="*/ 11 w 17"/>
                <a:gd name="T3" fmla="*/ 0 h 17"/>
                <a:gd name="T4" fmla="*/ 0 w 17"/>
                <a:gd name="T5" fmla="*/ 4 h 17"/>
                <a:gd name="T6" fmla="*/ 1 w 17"/>
                <a:gd name="T7" fmla="*/ 16 h 17"/>
                <a:gd name="T8" fmla="*/ 13 w 17"/>
                <a:gd name="T9" fmla="*/ 9 h 17"/>
                <a:gd name="T10" fmla="*/ 16 w 17"/>
                <a:gd name="T11" fmla="*/ 4 h 17"/>
                <a:gd name="T12" fmla="*/ 13 w 17"/>
                <a:gd name="T13" fmla="*/ 9 h 17"/>
                <a:gd name="T14" fmla="*/ 16 w 17"/>
                <a:gd name="T15" fmla="*/ 8 h 17"/>
                <a:gd name="T16" fmla="*/ 16 w 17"/>
                <a:gd name="T17" fmla="*/ 4 h 17"/>
                <a:gd name="T18" fmla="*/ 8 w 17"/>
                <a:gd name="T19" fmla="*/ 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4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1" y="16"/>
                  </a:lnTo>
                  <a:lnTo>
                    <a:pt x="13" y="9"/>
                  </a:lnTo>
                  <a:lnTo>
                    <a:pt x="16" y="4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8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5" name="Freeform 72"/>
            <p:cNvSpPr>
              <a:spLocks/>
            </p:cNvSpPr>
            <p:nvPr/>
          </p:nvSpPr>
          <p:spPr bwMode="auto">
            <a:xfrm>
              <a:off x="2092" y="1573"/>
              <a:ext cx="17" cy="17"/>
            </a:xfrm>
            <a:custGeom>
              <a:avLst/>
              <a:gdLst>
                <a:gd name="T0" fmla="*/ 2 w 17"/>
                <a:gd name="T1" fmla="*/ 8 h 17"/>
                <a:gd name="T2" fmla="*/ 0 w 17"/>
                <a:gd name="T3" fmla="*/ 4 h 17"/>
                <a:gd name="T4" fmla="*/ 0 w 17"/>
                <a:gd name="T5" fmla="*/ 8 h 17"/>
                <a:gd name="T6" fmla="*/ 0 w 17"/>
                <a:gd name="T7" fmla="*/ 10 h 17"/>
                <a:gd name="T8" fmla="*/ 0 w 17"/>
                <a:gd name="T9" fmla="*/ 14 h 17"/>
                <a:gd name="T10" fmla="*/ 0 w 17"/>
                <a:gd name="T11" fmla="*/ 16 h 17"/>
                <a:gd name="T12" fmla="*/ 16 w 17"/>
                <a:gd name="T13" fmla="*/ 16 h 17"/>
                <a:gd name="T14" fmla="*/ 16 w 17"/>
                <a:gd name="T15" fmla="*/ 14 h 17"/>
                <a:gd name="T16" fmla="*/ 16 w 17"/>
                <a:gd name="T17" fmla="*/ 10 h 17"/>
                <a:gd name="T18" fmla="*/ 16 w 17"/>
                <a:gd name="T19" fmla="*/ 8 h 17"/>
                <a:gd name="T20" fmla="*/ 16 w 17"/>
                <a:gd name="T21" fmla="*/ 4 h 17"/>
                <a:gd name="T22" fmla="*/ 13 w 17"/>
                <a:gd name="T23" fmla="*/ 0 h 17"/>
                <a:gd name="T24" fmla="*/ 16 w 17"/>
                <a:gd name="T25" fmla="*/ 4 h 17"/>
                <a:gd name="T26" fmla="*/ 16 w 17"/>
                <a:gd name="T27" fmla="*/ 2 h 17"/>
                <a:gd name="T28" fmla="*/ 13 w 17"/>
                <a:gd name="T29" fmla="*/ 0 h 17"/>
                <a:gd name="T30" fmla="*/ 2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8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2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6" name="Freeform 73"/>
            <p:cNvSpPr>
              <a:spLocks/>
            </p:cNvSpPr>
            <p:nvPr/>
          </p:nvSpPr>
          <p:spPr bwMode="auto">
            <a:xfrm>
              <a:off x="2085" y="1569"/>
              <a:ext cx="17" cy="17"/>
            </a:xfrm>
            <a:custGeom>
              <a:avLst/>
              <a:gdLst>
                <a:gd name="T0" fmla="*/ 2 w 17"/>
                <a:gd name="T1" fmla="*/ 14 h 17"/>
                <a:gd name="T2" fmla="*/ 0 w 17"/>
                <a:gd name="T3" fmla="*/ 12 h 17"/>
                <a:gd name="T4" fmla="*/ 4 w 17"/>
                <a:gd name="T5" fmla="*/ 14 h 17"/>
                <a:gd name="T6" fmla="*/ 8 w 17"/>
                <a:gd name="T7" fmla="*/ 14 h 17"/>
                <a:gd name="T8" fmla="*/ 9 w 17"/>
                <a:gd name="T9" fmla="*/ 16 h 17"/>
                <a:gd name="T10" fmla="*/ 9 w 17"/>
                <a:gd name="T11" fmla="*/ 16 h 17"/>
                <a:gd name="T12" fmla="*/ 16 w 17"/>
                <a:gd name="T13" fmla="*/ 8 h 17"/>
                <a:gd name="T14" fmla="*/ 12 w 17"/>
                <a:gd name="T15" fmla="*/ 4 h 17"/>
                <a:gd name="T16" fmla="*/ 8 w 17"/>
                <a:gd name="T17" fmla="*/ 2 h 17"/>
                <a:gd name="T18" fmla="*/ 6 w 17"/>
                <a:gd name="T19" fmla="*/ 2 h 17"/>
                <a:gd name="T20" fmla="*/ 4 w 17"/>
                <a:gd name="T21" fmla="*/ 0 h 17"/>
                <a:gd name="T22" fmla="*/ 2 w 17"/>
                <a:gd name="T23" fmla="*/ 0 h 17"/>
                <a:gd name="T24" fmla="*/ 4 w 17"/>
                <a:gd name="T25" fmla="*/ 0 h 17"/>
                <a:gd name="T26" fmla="*/ 3 w 17"/>
                <a:gd name="T27" fmla="*/ 0 h 17"/>
                <a:gd name="T28" fmla="*/ 2 w 17"/>
                <a:gd name="T29" fmla="*/ 0 h 17"/>
                <a:gd name="T30" fmla="*/ 2 w 17"/>
                <a:gd name="T31" fmla="*/ 1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14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7" name="Freeform 74"/>
            <p:cNvSpPr>
              <a:spLocks/>
            </p:cNvSpPr>
            <p:nvPr/>
          </p:nvSpPr>
          <p:spPr bwMode="auto">
            <a:xfrm>
              <a:off x="2080" y="1564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5 w 17"/>
                <a:gd name="T3" fmla="*/ 9 h 17"/>
                <a:gd name="T4" fmla="*/ 5 w 17"/>
                <a:gd name="T5" fmla="*/ 9 h 17"/>
                <a:gd name="T6" fmla="*/ 5 w 17"/>
                <a:gd name="T7" fmla="*/ 10 h 17"/>
                <a:gd name="T8" fmla="*/ 8 w 17"/>
                <a:gd name="T9" fmla="*/ 13 h 17"/>
                <a:gd name="T10" fmla="*/ 12 w 17"/>
                <a:gd name="T11" fmla="*/ 16 h 17"/>
                <a:gd name="T12" fmla="*/ 12 w 17"/>
                <a:gd name="T13" fmla="*/ 6 h 17"/>
                <a:gd name="T14" fmla="*/ 14 w 17"/>
                <a:gd name="T15" fmla="*/ 6 h 17"/>
                <a:gd name="T16" fmla="*/ 16 w 17"/>
                <a:gd name="T17" fmla="*/ 6 h 17"/>
                <a:gd name="T18" fmla="*/ 12 w 17"/>
                <a:gd name="T19" fmla="*/ 2 h 17"/>
                <a:gd name="T20" fmla="*/ 8 w 17"/>
                <a:gd name="T21" fmla="*/ 0 h 17"/>
                <a:gd name="T22" fmla="*/ 12 w 17"/>
                <a:gd name="T23" fmla="*/ 5 h 17"/>
                <a:gd name="T24" fmla="*/ 0 w 17"/>
                <a:gd name="T25" fmla="*/ 5 h 17"/>
                <a:gd name="T26" fmla="*/ 0 w 17"/>
                <a:gd name="T27" fmla="*/ 9 h 17"/>
                <a:gd name="T28" fmla="*/ 5 w 17"/>
                <a:gd name="T29" fmla="*/ 9 h 17"/>
                <a:gd name="T30" fmla="*/ 0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0" y="5"/>
                  </a:moveTo>
                  <a:lnTo>
                    <a:pt x="5" y="9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2" y="1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8" name="Freeform 75"/>
            <p:cNvSpPr>
              <a:spLocks/>
            </p:cNvSpPr>
            <p:nvPr/>
          </p:nvSpPr>
          <p:spPr bwMode="auto">
            <a:xfrm>
              <a:off x="2079" y="1546"/>
              <a:ext cx="17" cy="23"/>
            </a:xfrm>
            <a:custGeom>
              <a:avLst/>
              <a:gdLst>
                <a:gd name="T0" fmla="*/ 2 w 17"/>
                <a:gd name="T1" fmla="*/ 0 h 23"/>
                <a:gd name="T2" fmla="*/ 2 w 17"/>
                <a:gd name="T3" fmla="*/ 2 h 23"/>
                <a:gd name="T4" fmla="*/ 0 w 17"/>
                <a:gd name="T5" fmla="*/ 8 h 23"/>
                <a:gd name="T6" fmla="*/ 2 w 17"/>
                <a:gd name="T7" fmla="*/ 13 h 23"/>
                <a:gd name="T8" fmla="*/ 2 w 17"/>
                <a:gd name="T9" fmla="*/ 18 h 23"/>
                <a:gd name="T10" fmla="*/ 2 w 17"/>
                <a:gd name="T11" fmla="*/ 22 h 23"/>
                <a:gd name="T12" fmla="*/ 16 w 17"/>
                <a:gd name="T13" fmla="*/ 22 h 23"/>
                <a:gd name="T14" fmla="*/ 12 w 17"/>
                <a:gd name="T15" fmla="*/ 17 h 23"/>
                <a:gd name="T16" fmla="*/ 12 w 17"/>
                <a:gd name="T17" fmla="*/ 12 h 23"/>
                <a:gd name="T18" fmla="*/ 12 w 17"/>
                <a:gd name="T19" fmla="*/ 8 h 23"/>
                <a:gd name="T20" fmla="*/ 12 w 17"/>
                <a:gd name="T21" fmla="*/ 4 h 23"/>
                <a:gd name="T22" fmla="*/ 10 w 17"/>
                <a:gd name="T23" fmla="*/ 5 h 23"/>
                <a:gd name="T24" fmla="*/ 2 w 17"/>
                <a:gd name="T25" fmla="*/ 0 h 23"/>
                <a:gd name="T26" fmla="*/ 2 w 17"/>
                <a:gd name="T27" fmla="*/ 0 h 23"/>
                <a:gd name="T28" fmla="*/ 2 w 17"/>
                <a:gd name="T29" fmla="*/ 2 h 23"/>
                <a:gd name="T30" fmla="*/ 2 w 17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3"/>
                <a:gd name="T50" fmla="*/ 17 w 17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3">
                  <a:moveTo>
                    <a:pt x="2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16" y="22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79" name="Freeform 76"/>
            <p:cNvSpPr>
              <a:spLocks/>
            </p:cNvSpPr>
            <p:nvPr/>
          </p:nvSpPr>
          <p:spPr bwMode="auto">
            <a:xfrm>
              <a:off x="2080" y="1512"/>
              <a:ext cx="46" cy="41"/>
            </a:xfrm>
            <a:custGeom>
              <a:avLst/>
              <a:gdLst>
                <a:gd name="T0" fmla="*/ 44 w 46"/>
                <a:gd name="T1" fmla="*/ 0 h 41"/>
                <a:gd name="T2" fmla="*/ 41 w 46"/>
                <a:gd name="T3" fmla="*/ 0 h 41"/>
                <a:gd name="T4" fmla="*/ 0 w 46"/>
                <a:gd name="T5" fmla="*/ 34 h 41"/>
                <a:gd name="T6" fmla="*/ 4 w 46"/>
                <a:gd name="T7" fmla="*/ 40 h 41"/>
                <a:gd name="T8" fmla="*/ 45 w 46"/>
                <a:gd name="T9" fmla="*/ 6 h 41"/>
                <a:gd name="T10" fmla="*/ 42 w 46"/>
                <a:gd name="T11" fmla="*/ 7 h 41"/>
                <a:gd name="T12" fmla="*/ 44 w 46"/>
                <a:gd name="T13" fmla="*/ 0 h 41"/>
                <a:gd name="T14" fmla="*/ 44 w 46"/>
                <a:gd name="T15" fmla="*/ 0 h 41"/>
                <a:gd name="T16" fmla="*/ 41 w 46"/>
                <a:gd name="T17" fmla="*/ 0 h 41"/>
                <a:gd name="T18" fmla="*/ 44 w 4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1"/>
                <a:gd name="T32" fmla="*/ 46 w 46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1">
                  <a:moveTo>
                    <a:pt x="44" y="0"/>
                  </a:moveTo>
                  <a:lnTo>
                    <a:pt x="41" y="0"/>
                  </a:lnTo>
                  <a:lnTo>
                    <a:pt x="0" y="34"/>
                  </a:lnTo>
                  <a:lnTo>
                    <a:pt x="4" y="40"/>
                  </a:lnTo>
                  <a:lnTo>
                    <a:pt x="45" y="6"/>
                  </a:lnTo>
                  <a:lnTo>
                    <a:pt x="42" y="7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0" name="Freeform 77"/>
            <p:cNvSpPr>
              <a:spLocks/>
            </p:cNvSpPr>
            <p:nvPr/>
          </p:nvSpPr>
          <p:spPr bwMode="auto">
            <a:xfrm>
              <a:off x="2122" y="1513"/>
              <a:ext cx="17" cy="17"/>
            </a:xfrm>
            <a:custGeom>
              <a:avLst/>
              <a:gdLst>
                <a:gd name="T0" fmla="*/ 11 w 17"/>
                <a:gd name="T1" fmla="*/ 3 h 17"/>
                <a:gd name="T2" fmla="*/ 16 w 17"/>
                <a:gd name="T3" fmla="*/ 4 h 17"/>
                <a:gd name="T4" fmla="*/ 13 w 17"/>
                <a:gd name="T5" fmla="*/ 3 h 17"/>
                <a:gd name="T6" fmla="*/ 9 w 17"/>
                <a:gd name="T7" fmla="*/ 1 h 17"/>
                <a:gd name="T8" fmla="*/ 6 w 17"/>
                <a:gd name="T9" fmla="*/ 0 h 17"/>
                <a:gd name="T10" fmla="*/ 4 w 17"/>
                <a:gd name="T11" fmla="*/ 0 h 17"/>
                <a:gd name="T12" fmla="*/ 0 w 17"/>
                <a:gd name="T13" fmla="*/ 11 h 17"/>
                <a:gd name="T14" fmla="*/ 2 w 17"/>
                <a:gd name="T15" fmla="*/ 11 h 17"/>
                <a:gd name="T16" fmla="*/ 4 w 17"/>
                <a:gd name="T17" fmla="*/ 11 h 17"/>
                <a:gd name="T18" fmla="*/ 6 w 17"/>
                <a:gd name="T19" fmla="*/ 12 h 17"/>
                <a:gd name="T20" fmla="*/ 6 w 17"/>
                <a:gd name="T21" fmla="*/ 14 h 17"/>
                <a:gd name="T22" fmla="*/ 11 w 17"/>
                <a:gd name="T23" fmla="*/ 16 h 17"/>
                <a:gd name="T24" fmla="*/ 6 w 17"/>
                <a:gd name="T25" fmla="*/ 14 h 17"/>
                <a:gd name="T26" fmla="*/ 9 w 17"/>
                <a:gd name="T27" fmla="*/ 16 h 17"/>
                <a:gd name="T28" fmla="*/ 11 w 17"/>
                <a:gd name="T29" fmla="*/ 16 h 17"/>
                <a:gd name="T30" fmla="*/ 11 w 17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1" y="3"/>
                  </a:moveTo>
                  <a:lnTo>
                    <a:pt x="16" y="4"/>
                  </a:lnTo>
                  <a:lnTo>
                    <a:pt x="13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1" y="16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1" name="Freeform 78"/>
            <p:cNvSpPr>
              <a:spLocks/>
            </p:cNvSpPr>
            <p:nvPr/>
          </p:nvSpPr>
          <p:spPr bwMode="auto">
            <a:xfrm>
              <a:off x="1983" y="1524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5 w 17"/>
                <a:gd name="T3" fmla="*/ 0 h 17"/>
                <a:gd name="T4" fmla="*/ 9 w 17"/>
                <a:gd name="T5" fmla="*/ 0 h 17"/>
                <a:gd name="T6" fmla="*/ 12 w 17"/>
                <a:gd name="T7" fmla="*/ 0 h 17"/>
                <a:gd name="T8" fmla="*/ 14 w 17"/>
                <a:gd name="T9" fmla="*/ 0 h 17"/>
                <a:gd name="T10" fmla="*/ 16 w 17"/>
                <a:gd name="T11" fmla="*/ 6 h 17"/>
                <a:gd name="T12" fmla="*/ 16 w 17"/>
                <a:gd name="T13" fmla="*/ 12 h 17"/>
                <a:gd name="T14" fmla="*/ 13 w 17"/>
                <a:gd name="T15" fmla="*/ 16 h 17"/>
                <a:gd name="T16" fmla="*/ 12 w 17"/>
                <a:gd name="T17" fmla="*/ 16 h 17"/>
                <a:gd name="T18" fmla="*/ 8 w 17"/>
                <a:gd name="T19" fmla="*/ 16 h 17"/>
                <a:gd name="T20" fmla="*/ 5 w 17"/>
                <a:gd name="T21" fmla="*/ 9 h 17"/>
                <a:gd name="T22" fmla="*/ 2 w 17"/>
                <a:gd name="T23" fmla="*/ 6 h 17"/>
                <a:gd name="T24" fmla="*/ 0 w 17"/>
                <a:gd name="T25" fmla="*/ 3 h 17"/>
                <a:gd name="T26" fmla="*/ 1 w 17"/>
                <a:gd name="T27" fmla="*/ 3 h 17"/>
                <a:gd name="T28" fmla="*/ 2 w 17"/>
                <a:gd name="T29" fmla="*/ 0 h 17"/>
                <a:gd name="T30" fmla="*/ 2 w 17"/>
                <a:gd name="T31" fmla="*/ 0 h 17"/>
                <a:gd name="T32" fmla="*/ 4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4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2" name="Freeform 79"/>
            <p:cNvSpPr>
              <a:spLocks/>
            </p:cNvSpPr>
            <p:nvPr/>
          </p:nvSpPr>
          <p:spPr bwMode="auto">
            <a:xfrm>
              <a:off x="1986" y="1522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2 w 17"/>
                <a:gd name="T3" fmla="*/ 0 h 17"/>
                <a:gd name="T4" fmla="*/ 9 w 17"/>
                <a:gd name="T5" fmla="*/ 0 h 17"/>
                <a:gd name="T6" fmla="*/ 6 w 17"/>
                <a:gd name="T7" fmla="*/ 0 h 17"/>
                <a:gd name="T8" fmla="*/ 1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1 w 17"/>
                <a:gd name="T15" fmla="*/ 16 h 17"/>
                <a:gd name="T16" fmla="*/ 6 w 17"/>
                <a:gd name="T17" fmla="*/ 16 h 17"/>
                <a:gd name="T18" fmla="*/ 9 w 17"/>
                <a:gd name="T19" fmla="*/ 16 h 17"/>
                <a:gd name="T20" fmla="*/ 12 w 17"/>
                <a:gd name="T21" fmla="*/ 16 h 17"/>
                <a:gd name="T22" fmla="*/ 9 w 17"/>
                <a:gd name="T23" fmla="*/ 10 h 17"/>
                <a:gd name="T24" fmla="*/ 16 w 17"/>
                <a:gd name="T25" fmla="*/ 2 h 17"/>
                <a:gd name="T26" fmla="*/ 14 w 17"/>
                <a:gd name="T27" fmla="*/ 2 h 17"/>
                <a:gd name="T28" fmla="*/ 12 w 17"/>
                <a:gd name="T29" fmla="*/ 0 h 17"/>
                <a:gd name="T30" fmla="*/ 16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2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9" y="1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3" name="Freeform 80"/>
            <p:cNvSpPr>
              <a:spLocks/>
            </p:cNvSpPr>
            <p:nvPr/>
          </p:nvSpPr>
          <p:spPr bwMode="auto">
            <a:xfrm>
              <a:off x="1978" y="1522"/>
              <a:ext cx="21" cy="17"/>
            </a:xfrm>
            <a:custGeom>
              <a:avLst/>
              <a:gdLst>
                <a:gd name="T0" fmla="*/ 5 w 21"/>
                <a:gd name="T1" fmla="*/ 0 h 17"/>
                <a:gd name="T2" fmla="*/ 3 w 21"/>
                <a:gd name="T3" fmla="*/ 8 h 17"/>
                <a:gd name="T4" fmla="*/ 5 w 21"/>
                <a:gd name="T5" fmla="*/ 11 h 17"/>
                <a:gd name="T6" fmla="*/ 8 w 21"/>
                <a:gd name="T7" fmla="*/ 14 h 17"/>
                <a:gd name="T8" fmla="*/ 10 w 21"/>
                <a:gd name="T9" fmla="*/ 14 h 17"/>
                <a:gd name="T10" fmla="*/ 14 w 21"/>
                <a:gd name="T11" fmla="*/ 16 h 17"/>
                <a:gd name="T12" fmla="*/ 15 w 21"/>
                <a:gd name="T13" fmla="*/ 14 h 17"/>
                <a:gd name="T14" fmla="*/ 20 w 21"/>
                <a:gd name="T15" fmla="*/ 12 h 17"/>
                <a:gd name="T16" fmla="*/ 20 w 21"/>
                <a:gd name="T17" fmla="*/ 4 h 17"/>
                <a:gd name="T18" fmla="*/ 18 w 21"/>
                <a:gd name="T19" fmla="*/ 0 h 17"/>
                <a:gd name="T20" fmla="*/ 14 w 21"/>
                <a:gd name="T21" fmla="*/ 6 h 17"/>
                <a:gd name="T22" fmla="*/ 14 w 21"/>
                <a:gd name="T23" fmla="*/ 8 h 17"/>
                <a:gd name="T24" fmla="*/ 14 w 21"/>
                <a:gd name="T25" fmla="*/ 6 h 17"/>
                <a:gd name="T26" fmla="*/ 15 w 21"/>
                <a:gd name="T27" fmla="*/ 4 h 17"/>
                <a:gd name="T28" fmla="*/ 14 w 21"/>
                <a:gd name="T29" fmla="*/ 3 h 17"/>
                <a:gd name="T30" fmla="*/ 11 w 21"/>
                <a:gd name="T31" fmla="*/ 4 h 17"/>
                <a:gd name="T32" fmla="*/ 9 w 21"/>
                <a:gd name="T33" fmla="*/ 3 h 17"/>
                <a:gd name="T34" fmla="*/ 9 w 21"/>
                <a:gd name="T35" fmla="*/ 1 h 17"/>
                <a:gd name="T36" fmla="*/ 8 w 21"/>
                <a:gd name="T37" fmla="*/ 1 h 17"/>
                <a:gd name="T38" fmla="*/ 6 w 21"/>
                <a:gd name="T39" fmla="*/ 11 h 17"/>
                <a:gd name="T40" fmla="*/ 5 w 21"/>
                <a:gd name="T41" fmla="*/ 0 h 17"/>
                <a:gd name="T42" fmla="*/ 0 w 21"/>
                <a:gd name="T43" fmla="*/ 1 h 17"/>
                <a:gd name="T44" fmla="*/ 3 w 21"/>
                <a:gd name="T45" fmla="*/ 8 h 17"/>
                <a:gd name="T46" fmla="*/ 5 w 21"/>
                <a:gd name="T47" fmla="*/ 0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17"/>
                <a:gd name="T74" fmla="*/ 21 w 21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17">
                  <a:moveTo>
                    <a:pt x="5" y="0"/>
                  </a:moveTo>
                  <a:lnTo>
                    <a:pt x="3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1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8"/>
                  </a:lnTo>
                  <a:lnTo>
                    <a:pt x="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4" name="Freeform 81"/>
            <p:cNvSpPr>
              <a:spLocks/>
            </p:cNvSpPr>
            <p:nvPr/>
          </p:nvSpPr>
          <p:spPr bwMode="auto">
            <a:xfrm>
              <a:off x="1983" y="1522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2 h 17"/>
                <a:gd name="T4" fmla="*/ 8 w 17"/>
                <a:gd name="T5" fmla="*/ 0 h 17"/>
                <a:gd name="T6" fmla="*/ 4 w 17"/>
                <a:gd name="T7" fmla="*/ 2 h 17"/>
                <a:gd name="T8" fmla="*/ 0 w 17"/>
                <a:gd name="T9" fmla="*/ 2 h 17"/>
                <a:gd name="T10" fmla="*/ 0 w 17"/>
                <a:gd name="T11" fmla="*/ 2 h 17"/>
                <a:gd name="T12" fmla="*/ 4 w 17"/>
                <a:gd name="T13" fmla="*/ 16 h 17"/>
                <a:gd name="T14" fmla="*/ 8 w 17"/>
                <a:gd name="T15" fmla="*/ 16 h 17"/>
                <a:gd name="T16" fmla="*/ 12 w 17"/>
                <a:gd name="T17" fmla="*/ 14 h 17"/>
                <a:gd name="T18" fmla="*/ 8 w 17"/>
                <a:gd name="T19" fmla="*/ 16 h 17"/>
                <a:gd name="T20" fmla="*/ 16 w 17"/>
                <a:gd name="T21" fmla="*/ 14 h 17"/>
                <a:gd name="T22" fmla="*/ 12 w 17"/>
                <a:gd name="T23" fmla="*/ 16 h 17"/>
                <a:gd name="T24" fmla="*/ 12 w 17"/>
                <a:gd name="T25" fmla="*/ 0 h 17"/>
                <a:gd name="T26" fmla="*/ 12 w 17"/>
                <a:gd name="T27" fmla="*/ 0 h 17"/>
                <a:gd name="T28" fmla="*/ 8 w 17"/>
                <a:gd name="T29" fmla="*/ 2 h 17"/>
                <a:gd name="T30" fmla="*/ 12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0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5" name="Freeform 82"/>
            <p:cNvSpPr>
              <a:spLocks/>
            </p:cNvSpPr>
            <p:nvPr/>
          </p:nvSpPr>
          <p:spPr bwMode="auto">
            <a:xfrm>
              <a:off x="2262" y="1591"/>
              <a:ext cx="71" cy="69"/>
            </a:xfrm>
            <a:custGeom>
              <a:avLst/>
              <a:gdLst>
                <a:gd name="T0" fmla="*/ 42 w 71"/>
                <a:gd name="T1" fmla="*/ 0 h 69"/>
                <a:gd name="T2" fmla="*/ 70 w 71"/>
                <a:gd name="T3" fmla="*/ 20 h 69"/>
                <a:gd name="T4" fmla="*/ 66 w 71"/>
                <a:gd name="T5" fmla="*/ 68 h 69"/>
                <a:gd name="T6" fmla="*/ 16 w 71"/>
                <a:gd name="T7" fmla="*/ 52 h 69"/>
                <a:gd name="T8" fmla="*/ 15 w 71"/>
                <a:gd name="T9" fmla="*/ 54 h 69"/>
                <a:gd name="T10" fmla="*/ 14 w 71"/>
                <a:gd name="T11" fmla="*/ 56 h 69"/>
                <a:gd name="T12" fmla="*/ 12 w 71"/>
                <a:gd name="T13" fmla="*/ 58 h 69"/>
                <a:gd name="T14" fmla="*/ 10 w 71"/>
                <a:gd name="T15" fmla="*/ 61 h 69"/>
                <a:gd name="T16" fmla="*/ 0 w 71"/>
                <a:gd name="T17" fmla="*/ 61 h 69"/>
                <a:gd name="T18" fmla="*/ 0 w 71"/>
                <a:gd name="T19" fmla="*/ 58 h 69"/>
                <a:gd name="T20" fmla="*/ 0 w 71"/>
                <a:gd name="T21" fmla="*/ 56 h 69"/>
                <a:gd name="T22" fmla="*/ 0 w 71"/>
                <a:gd name="T23" fmla="*/ 53 h 69"/>
                <a:gd name="T24" fmla="*/ 0 w 71"/>
                <a:gd name="T25" fmla="*/ 50 h 69"/>
                <a:gd name="T26" fmla="*/ 5 w 71"/>
                <a:gd name="T27" fmla="*/ 47 h 69"/>
                <a:gd name="T28" fmla="*/ 10 w 71"/>
                <a:gd name="T29" fmla="*/ 43 h 69"/>
                <a:gd name="T30" fmla="*/ 15 w 71"/>
                <a:gd name="T31" fmla="*/ 38 h 69"/>
                <a:gd name="T32" fmla="*/ 21 w 71"/>
                <a:gd name="T33" fmla="*/ 30 h 69"/>
                <a:gd name="T34" fmla="*/ 25 w 71"/>
                <a:gd name="T35" fmla="*/ 22 h 69"/>
                <a:gd name="T36" fmla="*/ 29 w 71"/>
                <a:gd name="T37" fmla="*/ 16 h 69"/>
                <a:gd name="T38" fmla="*/ 33 w 71"/>
                <a:gd name="T39" fmla="*/ 6 h 69"/>
                <a:gd name="T40" fmla="*/ 37 w 71"/>
                <a:gd name="T41" fmla="*/ 0 h 69"/>
                <a:gd name="T42" fmla="*/ 38 w 71"/>
                <a:gd name="T43" fmla="*/ 0 h 69"/>
                <a:gd name="T44" fmla="*/ 39 w 71"/>
                <a:gd name="T45" fmla="*/ 0 h 69"/>
                <a:gd name="T46" fmla="*/ 41 w 71"/>
                <a:gd name="T47" fmla="*/ 0 h 69"/>
                <a:gd name="T48" fmla="*/ 42 w 7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69"/>
                <a:gd name="T77" fmla="*/ 71 w 7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69">
                  <a:moveTo>
                    <a:pt x="42" y="0"/>
                  </a:moveTo>
                  <a:lnTo>
                    <a:pt x="70" y="20"/>
                  </a:lnTo>
                  <a:lnTo>
                    <a:pt x="66" y="68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0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5" y="47"/>
                  </a:lnTo>
                  <a:lnTo>
                    <a:pt x="10" y="43"/>
                  </a:lnTo>
                  <a:lnTo>
                    <a:pt x="15" y="38"/>
                  </a:lnTo>
                  <a:lnTo>
                    <a:pt x="21" y="30"/>
                  </a:lnTo>
                  <a:lnTo>
                    <a:pt x="25" y="22"/>
                  </a:lnTo>
                  <a:lnTo>
                    <a:pt x="29" y="16"/>
                  </a:lnTo>
                  <a:lnTo>
                    <a:pt x="33" y="6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6" name="Freeform 83"/>
            <p:cNvSpPr>
              <a:spLocks/>
            </p:cNvSpPr>
            <p:nvPr/>
          </p:nvSpPr>
          <p:spPr bwMode="auto">
            <a:xfrm>
              <a:off x="2302" y="1589"/>
              <a:ext cx="34" cy="26"/>
            </a:xfrm>
            <a:custGeom>
              <a:avLst/>
              <a:gdLst>
                <a:gd name="T0" fmla="*/ 32 w 34"/>
                <a:gd name="T1" fmla="*/ 22 h 26"/>
                <a:gd name="T2" fmla="*/ 31 w 34"/>
                <a:gd name="T3" fmla="*/ 19 h 26"/>
                <a:gd name="T4" fmla="*/ 3 w 34"/>
                <a:gd name="T5" fmla="*/ 0 h 26"/>
                <a:gd name="T6" fmla="*/ 0 w 34"/>
                <a:gd name="T7" fmla="*/ 4 h 26"/>
                <a:gd name="T8" fmla="*/ 28 w 34"/>
                <a:gd name="T9" fmla="*/ 25 h 26"/>
                <a:gd name="T10" fmla="*/ 27 w 34"/>
                <a:gd name="T11" fmla="*/ 22 h 26"/>
                <a:gd name="T12" fmla="*/ 32 w 34"/>
                <a:gd name="T13" fmla="*/ 22 h 26"/>
                <a:gd name="T14" fmla="*/ 33 w 34"/>
                <a:gd name="T15" fmla="*/ 20 h 26"/>
                <a:gd name="T16" fmla="*/ 31 w 34"/>
                <a:gd name="T17" fmla="*/ 19 h 26"/>
                <a:gd name="T18" fmla="*/ 32 w 34"/>
                <a:gd name="T19" fmla="*/ 22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6"/>
                <a:gd name="T32" fmla="*/ 34 w 34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6">
                  <a:moveTo>
                    <a:pt x="32" y="22"/>
                  </a:moveTo>
                  <a:lnTo>
                    <a:pt x="31" y="19"/>
                  </a:lnTo>
                  <a:lnTo>
                    <a:pt x="3" y="0"/>
                  </a:lnTo>
                  <a:lnTo>
                    <a:pt x="0" y="4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1" y="19"/>
                  </a:lnTo>
                  <a:lnTo>
                    <a:pt x="32" y="2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7" name="Freeform 84"/>
            <p:cNvSpPr>
              <a:spLocks/>
            </p:cNvSpPr>
            <p:nvPr/>
          </p:nvSpPr>
          <p:spPr bwMode="auto">
            <a:xfrm>
              <a:off x="2325" y="1611"/>
              <a:ext cx="17" cy="53"/>
            </a:xfrm>
            <a:custGeom>
              <a:avLst/>
              <a:gdLst>
                <a:gd name="T0" fmla="*/ 3 w 17"/>
                <a:gd name="T1" fmla="*/ 52 h 53"/>
                <a:gd name="T2" fmla="*/ 10 w 17"/>
                <a:gd name="T3" fmla="*/ 48 h 53"/>
                <a:gd name="T4" fmla="*/ 16 w 17"/>
                <a:gd name="T5" fmla="*/ 0 h 53"/>
                <a:gd name="T6" fmla="*/ 7 w 17"/>
                <a:gd name="T7" fmla="*/ 0 h 53"/>
                <a:gd name="T8" fmla="*/ 0 w 17"/>
                <a:gd name="T9" fmla="*/ 48 h 53"/>
                <a:gd name="T10" fmla="*/ 5 w 17"/>
                <a:gd name="T11" fmla="*/ 45 h 53"/>
                <a:gd name="T12" fmla="*/ 3 w 17"/>
                <a:gd name="T13" fmla="*/ 52 h 53"/>
                <a:gd name="T14" fmla="*/ 10 w 17"/>
                <a:gd name="T15" fmla="*/ 52 h 53"/>
                <a:gd name="T16" fmla="*/ 10 w 17"/>
                <a:gd name="T17" fmla="*/ 48 h 53"/>
                <a:gd name="T18" fmla="*/ 3 w 17"/>
                <a:gd name="T19" fmla="*/ 5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3"/>
                <a:gd name="T32" fmla="*/ 17 w 17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3">
                  <a:moveTo>
                    <a:pt x="3" y="52"/>
                  </a:moveTo>
                  <a:lnTo>
                    <a:pt x="10" y="48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48"/>
                  </a:lnTo>
                  <a:lnTo>
                    <a:pt x="5" y="45"/>
                  </a:lnTo>
                  <a:lnTo>
                    <a:pt x="3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3" y="5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8" name="Freeform 85"/>
            <p:cNvSpPr>
              <a:spLocks/>
            </p:cNvSpPr>
            <p:nvPr/>
          </p:nvSpPr>
          <p:spPr bwMode="auto">
            <a:xfrm>
              <a:off x="2276" y="1641"/>
              <a:ext cx="53" cy="23"/>
            </a:xfrm>
            <a:custGeom>
              <a:avLst/>
              <a:gdLst>
                <a:gd name="T0" fmla="*/ 4 w 53"/>
                <a:gd name="T1" fmla="*/ 5 h 23"/>
                <a:gd name="T2" fmla="*/ 1 w 53"/>
                <a:gd name="T3" fmla="*/ 6 h 23"/>
                <a:gd name="T4" fmla="*/ 51 w 53"/>
                <a:gd name="T5" fmla="*/ 22 h 23"/>
                <a:gd name="T6" fmla="*/ 52 w 53"/>
                <a:gd name="T7" fmla="*/ 15 h 23"/>
                <a:gd name="T8" fmla="*/ 2 w 53"/>
                <a:gd name="T9" fmla="*/ 0 h 23"/>
                <a:gd name="T10" fmla="*/ 0 w 53"/>
                <a:gd name="T11" fmla="*/ 0 h 23"/>
                <a:gd name="T12" fmla="*/ 2 w 53"/>
                <a:gd name="T13" fmla="*/ 0 h 23"/>
                <a:gd name="T14" fmla="*/ 1 w 53"/>
                <a:gd name="T15" fmla="*/ 0 h 23"/>
                <a:gd name="T16" fmla="*/ 0 w 53"/>
                <a:gd name="T17" fmla="*/ 0 h 23"/>
                <a:gd name="T18" fmla="*/ 4 w 53"/>
                <a:gd name="T19" fmla="*/ 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23"/>
                <a:gd name="T32" fmla="*/ 53 w 5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23">
                  <a:moveTo>
                    <a:pt x="4" y="5"/>
                  </a:moveTo>
                  <a:lnTo>
                    <a:pt x="1" y="6"/>
                  </a:lnTo>
                  <a:lnTo>
                    <a:pt x="51" y="22"/>
                  </a:lnTo>
                  <a:lnTo>
                    <a:pt x="52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89" name="Freeform 86"/>
            <p:cNvSpPr>
              <a:spLocks/>
            </p:cNvSpPr>
            <p:nvPr/>
          </p:nvSpPr>
          <p:spPr bwMode="auto">
            <a:xfrm>
              <a:off x="2270" y="1641"/>
              <a:ext cx="17" cy="17"/>
            </a:xfrm>
            <a:custGeom>
              <a:avLst/>
              <a:gdLst>
                <a:gd name="T0" fmla="*/ 3 w 17"/>
                <a:gd name="T1" fmla="*/ 16 h 17"/>
                <a:gd name="T2" fmla="*/ 6 w 17"/>
                <a:gd name="T3" fmla="*/ 14 h 17"/>
                <a:gd name="T4" fmla="*/ 11 w 17"/>
                <a:gd name="T5" fmla="*/ 12 h 17"/>
                <a:gd name="T6" fmla="*/ 12 w 17"/>
                <a:gd name="T7" fmla="*/ 9 h 17"/>
                <a:gd name="T8" fmla="*/ 14 w 17"/>
                <a:gd name="T9" fmla="*/ 7 h 17"/>
                <a:gd name="T10" fmla="*/ 16 w 17"/>
                <a:gd name="T11" fmla="*/ 6 h 17"/>
                <a:gd name="T12" fmla="*/ 9 w 17"/>
                <a:gd name="T13" fmla="*/ 0 h 17"/>
                <a:gd name="T14" fmla="*/ 8 w 17"/>
                <a:gd name="T15" fmla="*/ 2 h 17"/>
                <a:gd name="T16" fmla="*/ 4 w 17"/>
                <a:gd name="T17" fmla="*/ 5 h 17"/>
                <a:gd name="T18" fmla="*/ 3 w 17"/>
                <a:gd name="T19" fmla="*/ 7 h 17"/>
                <a:gd name="T20" fmla="*/ 0 w 17"/>
                <a:gd name="T21" fmla="*/ 9 h 17"/>
                <a:gd name="T22" fmla="*/ 3 w 17"/>
                <a:gd name="T23" fmla="*/ 8 h 17"/>
                <a:gd name="T24" fmla="*/ 3 w 17"/>
                <a:gd name="T25" fmla="*/ 16 h 17"/>
                <a:gd name="T26" fmla="*/ 4 w 17"/>
                <a:gd name="T27" fmla="*/ 16 h 17"/>
                <a:gd name="T28" fmla="*/ 6 w 17"/>
                <a:gd name="T29" fmla="*/ 14 h 17"/>
                <a:gd name="T30" fmla="*/ 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3" y="16"/>
                  </a:moveTo>
                  <a:lnTo>
                    <a:pt x="6" y="14"/>
                  </a:lnTo>
                  <a:lnTo>
                    <a:pt x="11" y="12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9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8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0" name="Freeform 87"/>
            <p:cNvSpPr>
              <a:spLocks/>
            </p:cNvSpPr>
            <p:nvPr/>
          </p:nvSpPr>
          <p:spPr bwMode="auto">
            <a:xfrm>
              <a:off x="2259" y="1648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3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3 w 17"/>
                <a:gd name="T9" fmla="*/ 0 h 17"/>
                <a:gd name="T10" fmla="*/ 6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3 w 17"/>
                <a:gd name="T17" fmla="*/ 16 h 17"/>
                <a:gd name="T18" fmla="*/ 0 w 1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8"/>
                  </a:moveTo>
                  <a:lnTo>
                    <a:pt x="3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" y="0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0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1" name="Freeform 88"/>
            <p:cNvSpPr>
              <a:spLocks/>
            </p:cNvSpPr>
            <p:nvPr/>
          </p:nvSpPr>
          <p:spPr bwMode="auto">
            <a:xfrm>
              <a:off x="2259" y="163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3 h 17"/>
                <a:gd name="T4" fmla="*/ 0 w 17"/>
                <a:gd name="T5" fmla="*/ 6 h 17"/>
                <a:gd name="T6" fmla="*/ 0 w 17"/>
                <a:gd name="T7" fmla="*/ 10 h 17"/>
                <a:gd name="T8" fmla="*/ 0 w 17"/>
                <a:gd name="T9" fmla="*/ 12 h 17"/>
                <a:gd name="T10" fmla="*/ 0 w 17"/>
                <a:gd name="T11" fmla="*/ 16 h 17"/>
                <a:gd name="T12" fmla="*/ 16 w 17"/>
                <a:gd name="T13" fmla="*/ 16 h 17"/>
                <a:gd name="T14" fmla="*/ 16 w 17"/>
                <a:gd name="T15" fmla="*/ 12 h 17"/>
                <a:gd name="T16" fmla="*/ 16 w 17"/>
                <a:gd name="T17" fmla="*/ 10 h 17"/>
                <a:gd name="T18" fmla="*/ 16 w 17"/>
                <a:gd name="T19" fmla="*/ 6 h 17"/>
                <a:gd name="T20" fmla="*/ 16 w 17"/>
                <a:gd name="T21" fmla="*/ 3 h 17"/>
                <a:gd name="T22" fmla="*/ 8 w 17"/>
                <a:gd name="T23" fmla="*/ 8 h 17"/>
                <a:gd name="T24" fmla="*/ 8 w 17"/>
                <a:gd name="T25" fmla="*/ 0 h 17"/>
                <a:gd name="T26" fmla="*/ 0 w 17"/>
                <a:gd name="T27" fmla="*/ 0 h 17"/>
                <a:gd name="T28" fmla="*/ 0 w 17"/>
                <a:gd name="T29" fmla="*/ 3 h 17"/>
                <a:gd name="T30" fmla="*/ 8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2" name="Freeform 89"/>
            <p:cNvSpPr>
              <a:spLocks/>
            </p:cNvSpPr>
            <p:nvPr/>
          </p:nvSpPr>
          <p:spPr bwMode="auto">
            <a:xfrm>
              <a:off x="2262" y="1587"/>
              <a:ext cx="41" cy="59"/>
            </a:xfrm>
            <a:custGeom>
              <a:avLst/>
              <a:gdLst>
                <a:gd name="T0" fmla="*/ 38 w 41"/>
                <a:gd name="T1" fmla="*/ 0 h 59"/>
                <a:gd name="T2" fmla="*/ 36 w 41"/>
                <a:gd name="T3" fmla="*/ 1 h 59"/>
                <a:gd name="T4" fmla="*/ 31 w 41"/>
                <a:gd name="T5" fmla="*/ 9 h 59"/>
                <a:gd name="T6" fmla="*/ 27 w 41"/>
                <a:gd name="T7" fmla="*/ 17 h 59"/>
                <a:gd name="T8" fmla="*/ 22 w 41"/>
                <a:gd name="T9" fmla="*/ 25 h 59"/>
                <a:gd name="T10" fmla="*/ 18 w 41"/>
                <a:gd name="T11" fmla="*/ 32 h 59"/>
                <a:gd name="T12" fmla="*/ 13 w 41"/>
                <a:gd name="T13" fmla="*/ 39 h 59"/>
                <a:gd name="T14" fmla="*/ 9 w 41"/>
                <a:gd name="T15" fmla="*/ 44 h 59"/>
                <a:gd name="T16" fmla="*/ 4 w 41"/>
                <a:gd name="T17" fmla="*/ 48 h 59"/>
                <a:gd name="T18" fmla="*/ 0 w 41"/>
                <a:gd name="T19" fmla="*/ 51 h 59"/>
                <a:gd name="T20" fmla="*/ 0 w 41"/>
                <a:gd name="T21" fmla="*/ 58 h 59"/>
                <a:gd name="T22" fmla="*/ 6 w 41"/>
                <a:gd name="T23" fmla="*/ 54 h 59"/>
                <a:gd name="T24" fmla="*/ 12 w 41"/>
                <a:gd name="T25" fmla="*/ 49 h 59"/>
                <a:gd name="T26" fmla="*/ 18 w 41"/>
                <a:gd name="T27" fmla="*/ 43 h 59"/>
                <a:gd name="T28" fmla="*/ 23 w 41"/>
                <a:gd name="T29" fmla="*/ 36 h 59"/>
                <a:gd name="T30" fmla="*/ 27 w 41"/>
                <a:gd name="T31" fmla="*/ 28 h 59"/>
                <a:gd name="T32" fmla="*/ 32 w 41"/>
                <a:gd name="T33" fmla="*/ 20 h 59"/>
                <a:gd name="T34" fmla="*/ 37 w 41"/>
                <a:gd name="T35" fmla="*/ 13 h 59"/>
                <a:gd name="T36" fmla="*/ 40 w 41"/>
                <a:gd name="T37" fmla="*/ 4 h 59"/>
                <a:gd name="T38" fmla="*/ 37 w 41"/>
                <a:gd name="T39" fmla="*/ 6 h 59"/>
                <a:gd name="T40" fmla="*/ 38 w 41"/>
                <a:gd name="T41" fmla="*/ 0 h 59"/>
                <a:gd name="T42" fmla="*/ 37 w 41"/>
                <a:gd name="T43" fmla="*/ 0 h 59"/>
                <a:gd name="T44" fmla="*/ 36 w 41"/>
                <a:gd name="T45" fmla="*/ 1 h 59"/>
                <a:gd name="T46" fmla="*/ 38 w 41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59"/>
                <a:gd name="T74" fmla="*/ 41 w 41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59">
                  <a:moveTo>
                    <a:pt x="38" y="0"/>
                  </a:moveTo>
                  <a:lnTo>
                    <a:pt x="36" y="1"/>
                  </a:lnTo>
                  <a:lnTo>
                    <a:pt x="31" y="9"/>
                  </a:lnTo>
                  <a:lnTo>
                    <a:pt x="27" y="17"/>
                  </a:lnTo>
                  <a:lnTo>
                    <a:pt x="22" y="25"/>
                  </a:lnTo>
                  <a:lnTo>
                    <a:pt x="18" y="32"/>
                  </a:lnTo>
                  <a:lnTo>
                    <a:pt x="13" y="39"/>
                  </a:lnTo>
                  <a:lnTo>
                    <a:pt x="9" y="44"/>
                  </a:lnTo>
                  <a:lnTo>
                    <a:pt x="4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6" y="54"/>
                  </a:lnTo>
                  <a:lnTo>
                    <a:pt x="12" y="49"/>
                  </a:lnTo>
                  <a:lnTo>
                    <a:pt x="18" y="43"/>
                  </a:lnTo>
                  <a:lnTo>
                    <a:pt x="23" y="36"/>
                  </a:lnTo>
                  <a:lnTo>
                    <a:pt x="27" y="28"/>
                  </a:lnTo>
                  <a:lnTo>
                    <a:pt x="32" y="20"/>
                  </a:lnTo>
                  <a:lnTo>
                    <a:pt x="37" y="13"/>
                  </a:lnTo>
                  <a:lnTo>
                    <a:pt x="40" y="4"/>
                  </a:lnTo>
                  <a:lnTo>
                    <a:pt x="37" y="6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3" name="Freeform 90"/>
            <p:cNvSpPr>
              <a:spLocks/>
            </p:cNvSpPr>
            <p:nvPr/>
          </p:nvSpPr>
          <p:spPr bwMode="auto">
            <a:xfrm>
              <a:off x="2299" y="1587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3 w 17"/>
                <a:gd name="T3" fmla="*/ 4 h 17"/>
                <a:gd name="T4" fmla="*/ 13 w 17"/>
                <a:gd name="T5" fmla="*/ 4 h 17"/>
                <a:gd name="T6" fmla="*/ 10 w 17"/>
                <a:gd name="T7" fmla="*/ 2 h 17"/>
                <a:gd name="T8" fmla="*/ 2 w 17"/>
                <a:gd name="T9" fmla="*/ 0 h 17"/>
                <a:gd name="T10" fmla="*/ 2 w 17"/>
                <a:gd name="T11" fmla="*/ 0 h 17"/>
                <a:gd name="T12" fmla="*/ 0 w 17"/>
                <a:gd name="T13" fmla="*/ 14 h 17"/>
                <a:gd name="T14" fmla="*/ 0 w 17"/>
                <a:gd name="T15" fmla="*/ 14 h 17"/>
                <a:gd name="T16" fmla="*/ 2 w 17"/>
                <a:gd name="T17" fmla="*/ 14 h 17"/>
                <a:gd name="T18" fmla="*/ 10 w 17"/>
                <a:gd name="T19" fmla="*/ 16 h 17"/>
                <a:gd name="T20" fmla="*/ 10 w 17"/>
                <a:gd name="T21" fmla="*/ 16 h 17"/>
                <a:gd name="T22" fmla="*/ 8 w 17"/>
                <a:gd name="T23" fmla="*/ 14 h 17"/>
                <a:gd name="T24" fmla="*/ 16 w 17"/>
                <a:gd name="T25" fmla="*/ 4 h 17"/>
                <a:gd name="T26" fmla="*/ 16 w 17"/>
                <a:gd name="T27" fmla="*/ 4 h 17"/>
                <a:gd name="T28" fmla="*/ 13 w 17"/>
                <a:gd name="T29" fmla="*/ 4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3" y="4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4" name="Freeform 91"/>
            <p:cNvSpPr>
              <a:spLocks/>
            </p:cNvSpPr>
            <p:nvPr/>
          </p:nvSpPr>
          <p:spPr bwMode="auto">
            <a:xfrm>
              <a:off x="2169" y="1598"/>
              <a:ext cx="33" cy="68"/>
            </a:xfrm>
            <a:custGeom>
              <a:avLst/>
              <a:gdLst>
                <a:gd name="T0" fmla="*/ 2 w 33"/>
                <a:gd name="T1" fmla="*/ 0 h 68"/>
                <a:gd name="T2" fmla="*/ 4 w 33"/>
                <a:gd name="T3" fmla="*/ 0 h 68"/>
                <a:gd name="T4" fmla="*/ 6 w 33"/>
                <a:gd name="T5" fmla="*/ 0 h 68"/>
                <a:gd name="T6" fmla="*/ 9 w 33"/>
                <a:gd name="T7" fmla="*/ 0 h 68"/>
                <a:gd name="T8" fmla="*/ 10 w 33"/>
                <a:gd name="T9" fmla="*/ 0 h 68"/>
                <a:gd name="T10" fmla="*/ 32 w 33"/>
                <a:gd name="T11" fmla="*/ 57 h 68"/>
                <a:gd name="T12" fmla="*/ 32 w 33"/>
                <a:gd name="T13" fmla="*/ 60 h 68"/>
                <a:gd name="T14" fmla="*/ 31 w 33"/>
                <a:gd name="T15" fmla="*/ 60 h 68"/>
                <a:gd name="T16" fmla="*/ 29 w 33"/>
                <a:gd name="T17" fmla="*/ 62 h 68"/>
                <a:gd name="T18" fmla="*/ 26 w 33"/>
                <a:gd name="T19" fmla="*/ 62 h 68"/>
                <a:gd name="T20" fmla="*/ 25 w 33"/>
                <a:gd name="T21" fmla="*/ 62 h 68"/>
                <a:gd name="T22" fmla="*/ 22 w 33"/>
                <a:gd name="T23" fmla="*/ 64 h 68"/>
                <a:gd name="T24" fmla="*/ 21 w 33"/>
                <a:gd name="T25" fmla="*/ 64 h 68"/>
                <a:gd name="T26" fmla="*/ 19 w 33"/>
                <a:gd name="T27" fmla="*/ 67 h 68"/>
                <a:gd name="T28" fmla="*/ 0 w 33"/>
                <a:gd name="T29" fmla="*/ 8 h 68"/>
                <a:gd name="T30" fmla="*/ 0 w 33"/>
                <a:gd name="T31" fmla="*/ 4 h 68"/>
                <a:gd name="T32" fmla="*/ 0 w 33"/>
                <a:gd name="T33" fmla="*/ 2 h 68"/>
                <a:gd name="T34" fmla="*/ 0 w 33"/>
                <a:gd name="T35" fmla="*/ 0 h 68"/>
                <a:gd name="T36" fmla="*/ 2 w 33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68"/>
                <a:gd name="T59" fmla="*/ 33 w 33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68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32" y="57"/>
                  </a:lnTo>
                  <a:lnTo>
                    <a:pt x="32" y="60"/>
                  </a:lnTo>
                  <a:lnTo>
                    <a:pt x="31" y="60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7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5" name="Freeform 92"/>
            <p:cNvSpPr>
              <a:spLocks/>
            </p:cNvSpPr>
            <p:nvPr/>
          </p:nvSpPr>
          <p:spPr bwMode="auto">
            <a:xfrm>
              <a:off x="2171" y="1594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0 w 17"/>
                <a:gd name="T3" fmla="*/ 0 h 17"/>
                <a:gd name="T4" fmla="*/ 9 w 17"/>
                <a:gd name="T5" fmla="*/ 0 h 17"/>
                <a:gd name="T6" fmla="*/ 5 w 17"/>
                <a:gd name="T7" fmla="*/ 0 h 17"/>
                <a:gd name="T8" fmla="*/ 2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2 w 17"/>
                <a:gd name="T15" fmla="*/ 16 h 17"/>
                <a:gd name="T16" fmla="*/ 5 w 17"/>
                <a:gd name="T17" fmla="*/ 16 h 17"/>
                <a:gd name="T18" fmla="*/ 9 w 17"/>
                <a:gd name="T19" fmla="*/ 16 h 17"/>
                <a:gd name="T20" fmla="*/ 10 w 17"/>
                <a:gd name="T21" fmla="*/ 16 h 17"/>
                <a:gd name="T22" fmla="*/ 8 w 17"/>
                <a:gd name="T23" fmla="*/ 9 h 17"/>
                <a:gd name="T24" fmla="*/ 16 w 17"/>
                <a:gd name="T25" fmla="*/ 4 h 17"/>
                <a:gd name="T26" fmla="*/ 13 w 17"/>
                <a:gd name="T27" fmla="*/ 0 h 17"/>
                <a:gd name="T28" fmla="*/ 10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8" y="9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6" name="Freeform 93"/>
            <p:cNvSpPr>
              <a:spLocks/>
            </p:cNvSpPr>
            <p:nvPr/>
          </p:nvSpPr>
          <p:spPr bwMode="auto">
            <a:xfrm>
              <a:off x="2177" y="1596"/>
              <a:ext cx="29" cy="61"/>
            </a:xfrm>
            <a:custGeom>
              <a:avLst/>
              <a:gdLst>
                <a:gd name="T0" fmla="*/ 28 w 29"/>
                <a:gd name="T1" fmla="*/ 60 h 61"/>
                <a:gd name="T2" fmla="*/ 28 w 29"/>
                <a:gd name="T3" fmla="*/ 58 h 61"/>
                <a:gd name="T4" fmla="*/ 6 w 29"/>
                <a:gd name="T5" fmla="*/ 0 h 61"/>
                <a:gd name="T6" fmla="*/ 0 w 29"/>
                <a:gd name="T7" fmla="*/ 1 h 61"/>
                <a:gd name="T8" fmla="*/ 22 w 29"/>
                <a:gd name="T9" fmla="*/ 60 h 61"/>
                <a:gd name="T10" fmla="*/ 22 w 29"/>
                <a:gd name="T11" fmla="*/ 59 h 61"/>
                <a:gd name="T12" fmla="*/ 28 w 29"/>
                <a:gd name="T13" fmla="*/ 60 h 61"/>
                <a:gd name="T14" fmla="*/ 28 w 29"/>
                <a:gd name="T15" fmla="*/ 60 h 61"/>
                <a:gd name="T16" fmla="*/ 28 w 29"/>
                <a:gd name="T17" fmla="*/ 58 h 61"/>
                <a:gd name="T18" fmla="*/ 28 w 29"/>
                <a:gd name="T19" fmla="*/ 6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1"/>
                <a:gd name="T32" fmla="*/ 29 w 29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1">
                  <a:moveTo>
                    <a:pt x="28" y="60"/>
                  </a:moveTo>
                  <a:lnTo>
                    <a:pt x="28" y="58"/>
                  </a:lnTo>
                  <a:lnTo>
                    <a:pt x="6" y="0"/>
                  </a:lnTo>
                  <a:lnTo>
                    <a:pt x="0" y="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8" y="6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7" name="Freeform 94"/>
            <p:cNvSpPr>
              <a:spLocks/>
            </p:cNvSpPr>
            <p:nvPr/>
          </p:nvSpPr>
          <p:spPr bwMode="auto">
            <a:xfrm>
              <a:off x="2185" y="1655"/>
              <a:ext cx="21" cy="18"/>
            </a:xfrm>
            <a:custGeom>
              <a:avLst/>
              <a:gdLst>
                <a:gd name="T0" fmla="*/ 0 w 21"/>
                <a:gd name="T1" fmla="*/ 11 h 18"/>
                <a:gd name="T2" fmla="*/ 5 w 21"/>
                <a:gd name="T3" fmla="*/ 12 h 18"/>
                <a:gd name="T4" fmla="*/ 6 w 21"/>
                <a:gd name="T5" fmla="*/ 10 h 18"/>
                <a:gd name="T6" fmla="*/ 8 w 21"/>
                <a:gd name="T7" fmla="*/ 10 h 18"/>
                <a:gd name="T8" fmla="*/ 10 w 21"/>
                <a:gd name="T9" fmla="*/ 9 h 18"/>
                <a:gd name="T10" fmla="*/ 11 w 21"/>
                <a:gd name="T11" fmla="*/ 8 h 18"/>
                <a:gd name="T12" fmla="*/ 14 w 21"/>
                <a:gd name="T13" fmla="*/ 7 h 18"/>
                <a:gd name="T14" fmla="*/ 16 w 21"/>
                <a:gd name="T15" fmla="*/ 7 h 18"/>
                <a:gd name="T16" fmla="*/ 18 w 21"/>
                <a:gd name="T17" fmla="*/ 5 h 18"/>
                <a:gd name="T18" fmla="*/ 20 w 21"/>
                <a:gd name="T19" fmla="*/ 0 h 18"/>
                <a:gd name="T20" fmla="*/ 14 w 21"/>
                <a:gd name="T21" fmla="*/ 0 h 18"/>
                <a:gd name="T22" fmla="*/ 14 w 21"/>
                <a:gd name="T23" fmla="*/ 0 h 18"/>
                <a:gd name="T24" fmla="*/ 13 w 21"/>
                <a:gd name="T25" fmla="*/ 0 h 18"/>
                <a:gd name="T26" fmla="*/ 11 w 21"/>
                <a:gd name="T27" fmla="*/ 1 h 18"/>
                <a:gd name="T28" fmla="*/ 10 w 21"/>
                <a:gd name="T29" fmla="*/ 2 h 18"/>
                <a:gd name="T30" fmla="*/ 8 w 21"/>
                <a:gd name="T31" fmla="*/ 3 h 18"/>
                <a:gd name="T32" fmla="*/ 5 w 21"/>
                <a:gd name="T33" fmla="*/ 3 h 18"/>
                <a:gd name="T34" fmla="*/ 3 w 21"/>
                <a:gd name="T35" fmla="*/ 5 h 18"/>
                <a:gd name="T36" fmla="*/ 0 w 21"/>
                <a:gd name="T37" fmla="*/ 8 h 18"/>
                <a:gd name="T38" fmla="*/ 5 w 21"/>
                <a:gd name="T39" fmla="*/ 9 h 18"/>
                <a:gd name="T40" fmla="*/ 0 w 21"/>
                <a:gd name="T41" fmla="*/ 11 h 18"/>
                <a:gd name="T42" fmla="*/ 3 w 21"/>
                <a:gd name="T43" fmla="*/ 17 h 18"/>
                <a:gd name="T44" fmla="*/ 5 w 21"/>
                <a:gd name="T45" fmla="*/ 12 h 18"/>
                <a:gd name="T46" fmla="*/ 0 w 21"/>
                <a:gd name="T47" fmla="*/ 11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18"/>
                <a:gd name="T74" fmla="*/ 21 w 21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18">
                  <a:moveTo>
                    <a:pt x="0" y="11"/>
                  </a:moveTo>
                  <a:lnTo>
                    <a:pt x="5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9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0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8" name="Freeform 95"/>
            <p:cNvSpPr>
              <a:spLocks/>
            </p:cNvSpPr>
            <p:nvPr/>
          </p:nvSpPr>
          <p:spPr bwMode="auto">
            <a:xfrm>
              <a:off x="2166" y="1604"/>
              <a:ext cx="25" cy="63"/>
            </a:xfrm>
            <a:custGeom>
              <a:avLst/>
              <a:gdLst>
                <a:gd name="T0" fmla="*/ 0 w 25"/>
                <a:gd name="T1" fmla="*/ 1 h 63"/>
                <a:gd name="T2" fmla="*/ 0 w 25"/>
                <a:gd name="T3" fmla="*/ 2 h 63"/>
                <a:gd name="T4" fmla="*/ 19 w 25"/>
                <a:gd name="T5" fmla="*/ 62 h 63"/>
                <a:gd name="T6" fmla="*/ 24 w 25"/>
                <a:gd name="T7" fmla="*/ 60 h 63"/>
                <a:gd name="T8" fmla="*/ 5 w 25"/>
                <a:gd name="T9" fmla="*/ 0 h 63"/>
                <a:gd name="T10" fmla="*/ 5 w 25"/>
                <a:gd name="T11" fmla="*/ 1 h 63"/>
                <a:gd name="T12" fmla="*/ 0 w 25"/>
                <a:gd name="T13" fmla="*/ 1 h 63"/>
                <a:gd name="T14" fmla="*/ 0 w 25"/>
                <a:gd name="T15" fmla="*/ 2 h 63"/>
                <a:gd name="T16" fmla="*/ 0 w 25"/>
                <a:gd name="T17" fmla="*/ 2 h 63"/>
                <a:gd name="T18" fmla="*/ 0 w 25"/>
                <a:gd name="T19" fmla="*/ 1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3"/>
                <a:gd name="T32" fmla="*/ 25 w 25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3">
                  <a:moveTo>
                    <a:pt x="0" y="1"/>
                  </a:moveTo>
                  <a:lnTo>
                    <a:pt x="0" y="2"/>
                  </a:lnTo>
                  <a:lnTo>
                    <a:pt x="19" y="62"/>
                  </a:lnTo>
                  <a:lnTo>
                    <a:pt x="24" y="6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099" name="Freeform 96"/>
            <p:cNvSpPr>
              <a:spLocks/>
            </p:cNvSpPr>
            <p:nvPr/>
          </p:nvSpPr>
          <p:spPr bwMode="auto">
            <a:xfrm>
              <a:off x="2166" y="1594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6 w 17"/>
                <a:gd name="T3" fmla="*/ 0 h 17"/>
                <a:gd name="T4" fmla="*/ 4 w 17"/>
                <a:gd name="T5" fmla="*/ 2 h 17"/>
                <a:gd name="T6" fmla="*/ 2 w 17"/>
                <a:gd name="T7" fmla="*/ 7 h 17"/>
                <a:gd name="T8" fmla="*/ 0 w 17"/>
                <a:gd name="T9" fmla="*/ 11 h 17"/>
                <a:gd name="T10" fmla="*/ 0 w 17"/>
                <a:gd name="T11" fmla="*/ 16 h 17"/>
                <a:gd name="T12" fmla="*/ 12 w 17"/>
                <a:gd name="T13" fmla="*/ 16 h 17"/>
                <a:gd name="T14" fmla="*/ 12 w 17"/>
                <a:gd name="T15" fmla="*/ 11 h 17"/>
                <a:gd name="T16" fmla="*/ 12 w 17"/>
                <a:gd name="T17" fmla="*/ 8 h 17"/>
                <a:gd name="T18" fmla="*/ 12 w 17"/>
                <a:gd name="T19" fmla="*/ 8 h 17"/>
                <a:gd name="T20" fmla="*/ 10 w 17"/>
                <a:gd name="T21" fmla="*/ 8 h 17"/>
                <a:gd name="T22" fmla="*/ 12 w 17"/>
                <a:gd name="T23" fmla="*/ 8 h 17"/>
                <a:gd name="T24" fmla="*/ 10 w 17"/>
                <a:gd name="T25" fmla="*/ 8 h 17"/>
                <a:gd name="T26" fmla="*/ 12 w 17"/>
                <a:gd name="T27" fmla="*/ 8 h 17"/>
                <a:gd name="T28" fmla="*/ 12 w 17"/>
                <a:gd name="T29" fmla="*/ 8 h 17"/>
                <a:gd name="T30" fmla="*/ 12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0"/>
                  </a:moveTo>
                  <a:lnTo>
                    <a:pt x="16" y="0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0" name="Freeform 97"/>
            <p:cNvSpPr>
              <a:spLocks/>
            </p:cNvSpPr>
            <p:nvPr/>
          </p:nvSpPr>
          <p:spPr bwMode="auto">
            <a:xfrm>
              <a:off x="2085" y="1607"/>
              <a:ext cx="90" cy="138"/>
            </a:xfrm>
            <a:custGeom>
              <a:avLst/>
              <a:gdLst>
                <a:gd name="T0" fmla="*/ 69 w 90"/>
                <a:gd name="T1" fmla="*/ 1 h 138"/>
                <a:gd name="T2" fmla="*/ 89 w 90"/>
                <a:gd name="T3" fmla="*/ 58 h 138"/>
                <a:gd name="T4" fmla="*/ 49 w 90"/>
                <a:gd name="T5" fmla="*/ 91 h 138"/>
                <a:gd name="T6" fmla="*/ 38 w 90"/>
                <a:gd name="T7" fmla="*/ 110 h 138"/>
                <a:gd name="T8" fmla="*/ 29 w 90"/>
                <a:gd name="T9" fmla="*/ 121 h 138"/>
                <a:gd name="T10" fmla="*/ 25 w 90"/>
                <a:gd name="T11" fmla="*/ 127 h 138"/>
                <a:gd name="T12" fmla="*/ 23 w 90"/>
                <a:gd name="T13" fmla="*/ 129 h 138"/>
                <a:gd name="T14" fmla="*/ 22 w 90"/>
                <a:gd name="T15" fmla="*/ 130 h 138"/>
                <a:gd name="T16" fmla="*/ 22 w 90"/>
                <a:gd name="T17" fmla="*/ 130 h 138"/>
                <a:gd name="T18" fmla="*/ 19 w 90"/>
                <a:gd name="T19" fmla="*/ 132 h 138"/>
                <a:gd name="T20" fmla="*/ 16 w 90"/>
                <a:gd name="T21" fmla="*/ 137 h 138"/>
                <a:gd name="T22" fmla="*/ 0 w 90"/>
                <a:gd name="T23" fmla="*/ 73 h 138"/>
                <a:gd name="T24" fmla="*/ 2 w 90"/>
                <a:gd name="T25" fmla="*/ 64 h 138"/>
                <a:gd name="T26" fmla="*/ 7 w 90"/>
                <a:gd name="T27" fmla="*/ 55 h 138"/>
                <a:gd name="T28" fmla="*/ 12 w 90"/>
                <a:gd name="T29" fmla="*/ 48 h 138"/>
                <a:gd name="T30" fmla="*/ 18 w 90"/>
                <a:gd name="T31" fmla="*/ 42 h 138"/>
                <a:gd name="T32" fmla="*/ 24 w 90"/>
                <a:gd name="T33" fmla="*/ 36 h 138"/>
                <a:gd name="T34" fmla="*/ 30 w 90"/>
                <a:gd name="T35" fmla="*/ 30 h 138"/>
                <a:gd name="T36" fmla="*/ 37 w 90"/>
                <a:gd name="T37" fmla="*/ 24 h 138"/>
                <a:gd name="T38" fmla="*/ 44 w 90"/>
                <a:gd name="T39" fmla="*/ 18 h 138"/>
                <a:gd name="T40" fmla="*/ 48 w 90"/>
                <a:gd name="T41" fmla="*/ 15 h 138"/>
                <a:gd name="T42" fmla="*/ 50 w 90"/>
                <a:gd name="T43" fmla="*/ 14 h 138"/>
                <a:gd name="T44" fmla="*/ 53 w 90"/>
                <a:gd name="T45" fmla="*/ 12 h 138"/>
                <a:gd name="T46" fmla="*/ 55 w 90"/>
                <a:gd name="T47" fmla="*/ 9 h 138"/>
                <a:gd name="T48" fmla="*/ 58 w 90"/>
                <a:gd name="T49" fmla="*/ 7 h 138"/>
                <a:gd name="T50" fmla="*/ 60 w 90"/>
                <a:gd name="T51" fmla="*/ 4 h 138"/>
                <a:gd name="T52" fmla="*/ 62 w 90"/>
                <a:gd name="T53" fmla="*/ 1 h 138"/>
                <a:gd name="T54" fmla="*/ 65 w 90"/>
                <a:gd name="T55" fmla="*/ 0 h 138"/>
                <a:gd name="T56" fmla="*/ 66 w 90"/>
                <a:gd name="T57" fmla="*/ 1 h 138"/>
                <a:gd name="T58" fmla="*/ 66 w 90"/>
                <a:gd name="T59" fmla="*/ 1 h 138"/>
                <a:gd name="T60" fmla="*/ 67 w 90"/>
                <a:gd name="T61" fmla="*/ 1 h 138"/>
                <a:gd name="T62" fmla="*/ 69 w 90"/>
                <a:gd name="T63" fmla="*/ 1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"/>
                <a:gd name="T97" fmla="*/ 0 h 138"/>
                <a:gd name="T98" fmla="*/ 90 w 90"/>
                <a:gd name="T99" fmla="*/ 138 h 1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" h="138">
                  <a:moveTo>
                    <a:pt x="69" y="1"/>
                  </a:moveTo>
                  <a:lnTo>
                    <a:pt x="89" y="58"/>
                  </a:lnTo>
                  <a:lnTo>
                    <a:pt x="49" y="91"/>
                  </a:lnTo>
                  <a:lnTo>
                    <a:pt x="38" y="110"/>
                  </a:lnTo>
                  <a:lnTo>
                    <a:pt x="29" y="121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2" y="130"/>
                  </a:lnTo>
                  <a:lnTo>
                    <a:pt x="19" y="132"/>
                  </a:lnTo>
                  <a:lnTo>
                    <a:pt x="16" y="137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7" y="55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18"/>
                  </a:lnTo>
                  <a:lnTo>
                    <a:pt x="48" y="15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5" y="9"/>
                  </a:lnTo>
                  <a:lnTo>
                    <a:pt x="58" y="7"/>
                  </a:lnTo>
                  <a:lnTo>
                    <a:pt x="60" y="4"/>
                  </a:lnTo>
                  <a:lnTo>
                    <a:pt x="62" y="1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9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1" name="Freeform 98"/>
            <p:cNvSpPr>
              <a:spLocks/>
            </p:cNvSpPr>
            <p:nvPr/>
          </p:nvSpPr>
          <p:spPr bwMode="auto">
            <a:xfrm>
              <a:off x="2152" y="1609"/>
              <a:ext cx="27" cy="60"/>
            </a:xfrm>
            <a:custGeom>
              <a:avLst/>
              <a:gdLst>
                <a:gd name="T0" fmla="*/ 24 w 27"/>
                <a:gd name="T1" fmla="*/ 59 h 60"/>
                <a:gd name="T2" fmla="*/ 25 w 27"/>
                <a:gd name="T3" fmla="*/ 56 h 60"/>
                <a:gd name="T4" fmla="*/ 5 w 27"/>
                <a:gd name="T5" fmla="*/ 0 h 60"/>
                <a:gd name="T6" fmla="*/ 0 w 27"/>
                <a:gd name="T7" fmla="*/ 1 h 60"/>
                <a:gd name="T8" fmla="*/ 19 w 27"/>
                <a:gd name="T9" fmla="*/ 58 h 60"/>
                <a:gd name="T10" fmla="*/ 21 w 27"/>
                <a:gd name="T11" fmla="*/ 53 h 60"/>
                <a:gd name="T12" fmla="*/ 24 w 27"/>
                <a:gd name="T13" fmla="*/ 59 h 60"/>
                <a:gd name="T14" fmla="*/ 26 w 27"/>
                <a:gd name="T15" fmla="*/ 58 h 60"/>
                <a:gd name="T16" fmla="*/ 25 w 27"/>
                <a:gd name="T17" fmla="*/ 56 h 60"/>
                <a:gd name="T18" fmla="*/ 24 w 27"/>
                <a:gd name="T19" fmla="*/ 59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0"/>
                <a:gd name="T32" fmla="*/ 27 w 27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0">
                  <a:moveTo>
                    <a:pt x="24" y="59"/>
                  </a:moveTo>
                  <a:lnTo>
                    <a:pt x="25" y="56"/>
                  </a:lnTo>
                  <a:lnTo>
                    <a:pt x="5" y="0"/>
                  </a:lnTo>
                  <a:lnTo>
                    <a:pt x="0" y="1"/>
                  </a:lnTo>
                  <a:lnTo>
                    <a:pt x="19" y="58"/>
                  </a:lnTo>
                  <a:lnTo>
                    <a:pt x="21" y="53"/>
                  </a:lnTo>
                  <a:lnTo>
                    <a:pt x="24" y="59"/>
                  </a:lnTo>
                  <a:lnTo>
                    <a:pt x="26" y="58"/>
                  </a:lnTo>
                  <a:lnTo>
                    <a:pt x="25" y="56"/>
                  </a:lnTo>
                  <a:lnTo>
                    <a:pt x="24" y="5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2" name="Freeform 99"/>
            <p:cNvSpPr>
              <a:spLocks/>
            </p:cNvSpPr>
            <p:nvPr/>
          </p:nvSpPr>
          <p:spPr bwMode="auto">
            <a:xfrm>
              <a:off x="2134" y="1663"/>
              <a:ext cx="43" cy="40"/>
            </a:xfrm>
            <a:custGeom>
              <a:avLst/>
              <a:gdLst>
                <a:gd name="T0" fmla="*/ 3 w 43"/>
                <a:gd name="T1" fmla="*/ 38 h 40"/>
                <a:gd name="T2" fmla="*/ 3 w 43"/>
                <a:gd name="T3" fmla="*/ 39 h 40"/>
                <a:gd name="T4" fmla="*/ 42 w 43"/>
                <a:gd name="T5" fmla="*/ 5 h 40"/>
                <a:gd name="T6" fmla="*/ 39 w 43"/>
                <a:gd name="T7" fmla="*/ 0 h 40"/>
                <a:gd name="T8" fmla="*/ 0 w 43"/>
                <a:gd name="T9" fmla="*/ 34 h 40"/>
                <a:gd name="T10" fmla="*/ 0 w 43"/>
                <a:gd name="T11" fmla="*/ 34 h 40"/>
                <a:gd name="T12" fmla="*/ 0 w 43"/>
                <a:gd name="T13" fmla="*/ 34 h 40"/>
                <a:gd name="T14" fmla="*/ 0 w 43"/>
                <a:gd name="T15" fmla="*/ 34 h 40"/>
                <a:gd name="T16" fmla="*/ 0 w 43"/>
                <a:gd name="T17" fmla="*/ 34 h 40"/>
                <a:gd name="T18" fmla="*/ 3 w 43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0"/>
                <a:gd name="T32" fmla="*/ 43 w 43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0">
                  <a:moveTo>
                    <a:pt x="3" y="38"/>
                  </a:moveTo>
                  <a:lnTo>
                    <a:pt x="3" y="39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3" y="3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3" name="Freeform 100"/>
            <p:cNvSpPr>
              <a:spLocks/>
            </p:cNvSpPr>
            <p:nvPr/>
          </p:nvSpPr>
          <p:spPr bwMode="auto">
            <a:xfrm>
              <a:off x="2099" y="1697"/>
              <a:ext cx="40" cy="54"/>
            </a:xfrm>
            <a:custGeom>
              <a:avLst/>
              <a:gdLst>
                <a:gd name="T0" fmla="*/ 0 w 40"/>
                <a:gd name="T1" fmla="*/ 46 h 54"/>
                <a:gd name="T2" fmla="*/ 5 w 40"/>
                <a:gd name="T3" fmla="*/ 48 h 54"/>
                <a:gd name="T4" fmla="*/ 9 w 40"/>
                <a:gd name="T5" fmla="*/ 43 h 54"/>
                <a:gd name="T6" fmla="*/ 9 w 40"/>
                <a:gd name="T7" fmla="*/ 41 h 54"/>
                <a:gd name="T8" fmla="*/ 9 w 40"/>
                <a:gd name="T9" fmla="*/ 41 h 54"/>
                <a:gd name="T10" fmla="*/ 12 w 40"/>
                <a:gd name="T11" fmla="*/ 41 h 54"/>
                <a:gd name="T12" fmla="*/ 14 w 40"/>
                <a:gd name="T13" fmla="*/ 38 h 54"/>
                <a:gd name="T14" fmla="*/ 19 w 40"/>
                <a:gd name="T15" fmla="*/ 33 h 54"/>
                <a:gd name="T16" fmla="*/ 26 w 40"/>
                <a:gd name="T17" fmla="*/ 21 h 54"/>
                <a:gd name="T18" fmla="*/ 39 w 40"/>
                <a:gd name="T19" fmla="*/ 3 h 54"/>
                <a:gd name="T20" fmla="*/ 35 w 40"/>
                <a:gd name="T21" fmla="*/ 0 h 54"/>
                <a:gd name="T22" fmla="*/ 22 w 40"/>
                <a:gd name="T23" fmla="*/ 17 h 54"/>
                <a:gd name="T24" fmla="*/ 14 w 40"/>
                <a:gd name="T25" fmla="*/ 28 h 54"/>
                <a:gd name="T26" fmla="*/ 9 w 40"/>
                <a:gd name="T27" fmla="*/ 35 h 54"/>
                <a:gd name="T28" fmla="*/ 9 w 40"/>
                <a:gd name="T29" fmla="*/ 35 h 54"/>
                <a:gd name="T30" fmla="*/ 9 w 40"/>
                <a:gd name="T31" fmla="*/ 35 h 54"/>
                <a:gd name="T32" fmla="*/ 7 w 40"/>
                <a:gd name="T33" fmla="*/ 36 h 54"/>
                <a:gd name="T34" fmla="*/ 4 w 40"/>
                <a:gd name="T35" fmla="*/ 39 h 54"/>
                <a:gd name="T36" fmla="*/ 0 w 40"/>
                <a:gd name="T37" fmla="*/ 44 h 54"/>
                <a:gd name="T38" fmla="*/ 5 w 40"/>
                <a:gd name="T39" fmla="*/ 46 h 54"/>
                <a:gd name="T40" fmla="*/ 0 w 40"/>
                <a:gd name="T41" fmla="*/ 46 h 54"/>
                <a:gd name="T42" fmla="*/ 2 w 40"/>
                <a:gd name="T43" fmla="*/ 53 h 54"/>
                <a:gd name="T44" fmla="*/ 5 w 40"/>
                <a:gd name="T45" fmla="*/ 48 h 54"/>
                <a:gd name="T46" fmla="*/ 0 w 40"/>
                <a:gd name="T47" fmla="*/ 46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4"/>
                <a:gd name="T74" fmla="*/ 40 w 40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4">
                  <a:moveTo>
                    <a:pt x="0" y="46"/>
                  </a:moveTo>
                  <a:lnTo>
                    <a:pt x="5" y="48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6" y="21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2" y="17"/>
                  </a:lnTo>
                  <a:lnTo>
                    <a:pt x="14" y="28"/>
                  </a:lnTo>
                  <a:lnTo>
                    <a:pt x="9" y="35"/>
                  </a:lnTo>
                  <a:lnTo>
                    <a:pt x="7" y="36"/>
                  </a:lnTo>
                  <a:lnTo>
                    <a:pt x="4" y="39"/>
                  </a:lnTo>
                  <a:lnTo>
                    <a:pt x="0" y="44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5" y="48"/>
                  </a:lnTo>
                  <a:lnTo>
                    <a:pt x="0" y="4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4" name="Freeform 101"/>
            <p:cNvSpPr>
              <a:spLocks/>
            </p:cNvSpPr>
            <p:nvPr/>
          </p:nvSpPr>
          <p:spPr bwMode="auto">
            <a:xfrm>
              <a:off x="2081" y="1679"/>
              <a:ext cx="24" cy="66"/>
            </a:xfrm>
            <a:custGeom>
              <a:avLst/>
              <a:gdLst>
                <a:gd name="T0" fmla="*/ 1 w 24"/>
                <a:gd name="T1" fmla="*/ 0 h 66"/>
                <a:gd name="T2" fmla="*/ 1 w 24"/>
                <a:gd name="T3" fmla="*/ 1 h 66"/>
                <a:gd name="T4" fmla="*/ 18 w 24"/>
                <a:gd name="T5" fmla="*/ 65 h 66"/>
                <a:gd name="T6" fmla="*/ 23 w 24"/>
                <a:gd name="T7" fmla="*/ 65 h 66"/>
                <a:gd name="T8" fmla="*/ 6 w 24"/>
                <a:gd name="T9" fmla="*/ 0 h 66"/>
                <a:gd name="T10" fmla="*/ 6 w 24"/>
                <a:gd name="T11" fmla="*/ 1 h 66"/>
                <a:gd name="T12" fmla="*/ 1 w 24"/>
                <a:gd name="T13" fmla="*/ 0 h 66"/>
                <a:gd name="T14" fmla="*/ 0 w 24"/>
                <a:gd name="T15" fmla="*/ 1 h 66"/>
                <a:gd name="T16" fmla="*/ 1 w 24"/>
                <a:gd name="T17" fmla="*/ 1 h 66"/>
                <a:gd name="T18" fmla="*/ 1 w 24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6"/>
                <a:gd name="T32" fmla="*/ 24 w 24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6">
                  <a:moveTo>
                    <a:pt x="1" y="0"/>
                  </a:moveTo>
                  <a:lnTo>
                    <a:pt x="1" y="1"/>
                  </a:lnTo>
                  <a:lnTo>
                    <a:pt x="18" y="65"/>
                  </a:lnTo>
                  <a:lnTo>
                    <a:pt x="23" y="65"/>
                  </a:lnTo>
                  <a:lnTo>
                    <a:pt x="6" y="0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5" name="Freeform 102"/>
            <p:cNvSpPr>
              <a:spLocks/>
            </p:cNvSpPr>
            <p:nvPr/>
          </p:nvSpPr>
          <p:spPr bwMode="auto">
            <a:xfrm>
              <a:off x="2082" y="1622"/>
              <a:ext cx="50" cy="60"/>
            </a:xfrm>
            <a:custGeom>
              <a:avLst/>
              <a:gdLst>
                <a:gd name="T0" fmla="*/ 48 w 50"/>
                <a:gd name="T1" fmla="*/ 0 h 60"/>
                <a:gd name="T2" fmla="*/ 46 w 50"/>
                <a:gd name="T3" fmla="*/ 0 h 60"/>
                <a:gd name="T4" fmla="*/ 39 w 50"/>
                <a:gd name="T5" fmla="*/ 7 h 60"/>
                <a:gd name="T6" fmla="*/ 32 w 50"/>
                <a:gd name="T7" fmla="*/ 13 h 60"/>
                <a:gd name="T8" fmla="*/ 26 w 50"/>
                <a:gd name="T9" fmla="*/ 19 h 60"/>
                <a:gd name="T10" fmla="*/ 20 w 50"/>
                <a:gd name="T11" fmla="*/ 25 h 60"/>
                <a:gd name="T12" fmla="*/ 14 w 50"/>
                <a:gd name="T13" fmla="*/ 32 h 60"/>
                <a:gd name="T14" fmla="*/ 9 w 50"/>
                <a:gd name="T15" fmla="*/ 39 h 60"/>
                <a:gd name="T16" fmla="*/ 3 w 50"/>
                <a:gd name="T17" fmla="*/ 47 h 60"/>
                <a:gd name="T18" fmla="*/ 0 w 50"/>
                <a:gd name="T19" fmla="*/ 57 h 60"/>
                <a:gd name="T20" fmla="*/ 5 w 50"/>
                <a:gd name="T21" fmla="*/ 59 h 60"/>
                <a:gd name="T22" fmla="*/ 9 w 50"/>
                <a:gd name="T23" fmla="*/ 50 h 60"/>
                <a:gd name="T24" fmla="*/ 13 w 50"/>
                <a:gd name="T25" fmla="*/ 43 h 60"/>
                <a:gd name="T26" fmla="*/ 19 w 50"/>
                <a:gd name="T27" fmla="*/ 37 h 60"/>
                <a:gd name="T28" fmla="*/ 24 w 50"/>
                <a:gd name="T29" fmla="*/ 30 h 60"/>
                <a:gd name="T30" fmla="*/ 30 w 50"/>
                <a:gd name="T31" fmla="*/ 24 h 60"/>
                <a:gd name="T32" fmla="*/ 37 w 50"/>
                <a:gd name="T33" fmla="*/ 19 h 60"/>
                <a:gd name="T34" fmla="*/ 42 w 50"/>
                <a:gd name="T35" fmla="*/ 12 h 60"/>
                <a:gd name="T36" fmla="*/ 49 w 50"/>
                <a:gd name="T37" fmla="*/ 5 h 60"/>
                <a:gd name="T38" fmla="*/ 48 w 50"/>
                <a:gd name="T39" fmla="*/ 5 h 60"/>
                <a:gd name="T40" fmla="*/ 48 w 50"/>
                <a:gd name="T41" fmla="*/ 0 h 60"/>
                <a:gd name="T42" fmla="*/ 47 w 50"/>
                <a:gd name="T43" fmla="*/ 0 h 60"/>
                <a:gd name="T44" fmla="*/ 46 w 50"/>
                <a:gd name="T45" fmla="*/ 0 h 60"/>
                <a:gd name="T46" fmla="*/ 48 w 50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"/>
                <a:gd name="T73" fmla="*/ 0 h 60"/>
                <a:gd name="T74" fmla="*/ 50 w 50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" h="60">
                  <a:moveTo>
                    <a:pt x="48" y="0"/>
                  </a:moveTo>
                  <a:lnTo>
                    <a:pt x="46" y="0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19"/>
                  </a:lnTo>
                  <a:lnTo>
                    <a:pt x="20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3" y="47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9" y="37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7" y="19"/>
                  </a:lnTo>
                  <a:lnTo>
                    <a:pt x="42" y="12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6" name="Freeform 103"/>
            <p:cNvSpPr>
              <a:spLocks/>
            </p:cNvSpPr>
            <p:nvPr/>
          </p:nvSpPr>
          <p:spPr bwMode="auto">
            <a:xfrm>
              <a:off x="2130" y="1603"/>
              <a:ext cx="24" cy="25"/>
            </a:xfrm>
            <a:custGeom>
              <a:avLst/>
              <a:gdLst>
                <a:gd name="T0" fmla="*/ 23 w 24"/>
                <a:gd name="T1" fmla="*/ 1 h 25"/>
                <a:gd name="T2" fmla="*/ 20 w 24"/>
                <a:gd name="T3" fmla="*/ 0 h 25"/>
                <a:gd name="T4" fmla="*/ 16 w 24"/>
                <a:gd name="T5" fmla="*/ 3 h 25"/>
                <a:gd name="T6" fmla="*/ 14 w 24"/>
                <a:gd name="T7" fmla="*/ 6 h 25"/>
                <a:gd name="T8" fmla="*/ 11 w 24"/>
                <a:gd name="T9" fmla="*/ 8 h 25"/>
                <a:gd name="T10" fmla="*/ 10 w 24"/>
                <a:gd name="T11" fmla="*/ 10 h 25"/>
                <a:gd name="T12" fmla="*/ 7 w 24"/>
                <a:gd name="T13" fmla="*/ 13 h 25"/>
                <a:gd name="T14" fmla="*/ 5 w 24"/>
                <a:gd name="T15" fmla="*/ 14 h 25"/>
                <a:gd name="T16" fmla="*/ 3 w 24"/>
                <a:gd name="T17" fmla="*/ 17 h 25"/>
                <a:gd name="T18" fmla="*/ 0 w 24"/>
                <a:gd name="T19" fmla="*/ 18 h 25"/>
                <a:gd name="T20" fmla="*/ 0 w 24"/>
                <a:gd name="T21" fmla="*/ 24 h 25"/>
                <a:gd name="T22" fmla="*/ 5 w 24"/>
                <a:gd name="T23" fmla="*/ 23 h 25"/>
                <a:gd name="T24" fmla="*/ 8 w 24"/>
                <a:gd name="T25" fmla="*/ 22 h 25"/>
                <a:gd name="T26" fmla="*/ 11 w 24"/>
                <a:gd name="T27" fmla="*/ 19 h 25"/>
                <a:gd name="T28" fmla="*/ 13 w 24"/>
                <a:gd name="T29" fmla="*/ 16 h 25"/>
                <a:gd name="T30" fmla="*/ 16 w 24"/>
                <a:gd name="T31" fmla="*/ 14 h 25"/>
                <a:gd name="T32" fmla="*/ 18 w 24"/>
                <a:gd name="T33" fmla="*/ 10 h 25"/>
                <a:gd name="T34" fmla="*/ 20 w 24"/>
                <a:gd name="T35" fmla="*/ 8 h 25"/>
                <a:gd name="T36" fmla="*/ 22 w 24"/>
                <a:gd name="T37" fmla="*/ 6 h 25"/>
                <a:gd name="T38" fmla="*/ 19 w 24"/>
                <a:gd name="T39" fmla="*/ 5 h 25"/>
                <a:gd name="T40" fmla="*/ 23 w 24"/>
                <a:gd name="T41" fmla="*/ 1 h 25"/>
                <a:gd name="T42" fmla="*/ 21 w 24"/>
                <a:gd name="T43" fmla="*/ 0 h 25"/>
                <a:gd name="T44" fmla="*/ 20 w 24"/>
                <a:gd name="T45" fmla="*/ 0 h 25"/>
                <a:gd name="T46" fmla="*/ 23 w 24"/>
                <a:gd name="T47" fmla="*/ 1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25"/>
                <a:gd name="T74" fmla="*/ 24 w 24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25">
                  <a:moveTo>
                    <a:pt x="23" y="1"/>
                  </a:moveTo>
                  <a:lnTo>
                    <a:pt x="20" y="0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19" y="5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3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7" name="Freeform 104"/>
            <p:cNvSpPr>
              <a:spLocks/>
            </p:cNvSpPr>
            <p:nvPr/>
          </p:nvSpPr>
          <p:spPr bwMode="auto">
            <a:xfrm>
              <a:off x="2149" y="160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0 w 17"/>
                <a:gd name="T3" fmla="*/ 4 h 17"/>
                <a:gd name="T4" fmla="*/ 8 w 17"/>
                <a:gd name="T5" fmla="*/ 4 h 17"/>
                <a:gd name="T6" fmla="*/ 8 w 17"/>
                <a:gd name="T7" fmla="*/ 4 h 17"/>
                <a:gd name="T8" fmla="*/ 8 w 17"/>
                <a:gd name="T9" fmla="*/ 4 h 17"/>
                <a:gd name="T10" fmla="*/ 7 w 17"/>
                <a:gd name="T11" fmla="*/ 0 h 17"/>
                <a:gd name="T12" fmla="*/ 0 w 17"/>
                <a:gd name="T13" fmla="*/ 8 h 17"/>
                <a:gd name="T14" fmla="*/ 1 w 17"/>
                <a:gd name="T15" fmla="*/ 12 h 17"/>
                <a:gd name="T16" fmla="*/ 3 w 17"/>
                <a:gd name="T17" fmla="*/ 12 h 17"/>
                <a:gd name="T18" fmla="*/ 7 w 17"/>
                <a:gd name="T19" fmla="*/ 16 h 17"/>
                <a:gd name="T20" fmla="*/ 10 w 17"/>
                <a:gd name="T21" fmla="*/ 16 h 17"/>
                <a:gd name="T22" fmla="*/ 5 w 17"/>
                <a:gd name="T23" fmla="*/ 12 h 17"/>
                <a:gd name="T24" fmla="*/ 16 w 17"/>
                <a:gd name="T25" fmla="*/ 8 h 17"/>
                <a:gd name="T26" fmla="*/ 14 w 17"/>
                <a:gd name="T27" fmla="*/ 4 h 17"/>
                <a:gd name="T28" fmla="*/ 10 w 17"/>
                <a:gd name="T29" fmla="*/ 4 h 17"/>
                <a:gd name="T30" fmla="*/ 16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8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6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8" name="Freeform 105"/>
            <p:cNvSpPr>
              <a:spLocks/>
            </p:cNvSpPr>
            <p:nvPr/>
          </p:nvSpPr>
          <p:spPr bwMode="auto">
            <a:xfrm>
              <a:off x="2468" y="1606"/>
              <a:ext cx="86" cy="139"/>
            </a:xfrm>
            <a:custGeom>
              <a:avLst/>
              <a:gdLst>
                <a:gd name="T0" fmla="*/ 30 w 86"/>
                <a:gd name="T1" fmla="*/ 0 h 139"/>
                <a:gd name="T2" fmla="*/ 37 w 86"/>
                <a:gd name="T3" fmla="*/ 0 h 139"/>
                <a:gd name="T4" fmla="*/ 44 w 86"/>
                <a:gd name="T5" fmla="*/ 0 h 139"/>
                <a:gd name="T6" fmla="*/ 50 w 86"/>
                <a:gd name="T7" fmla="*/ 0 h 139"/>
                <a:gd name="T8" fmla="*/ 56 w 86"/>
                <a:gd name="T9" fmla="*/ 0 h 139"/>
                <a:gd name="T10" fmla="*/ 62 w 86"/>
                <a:gd name="T11" fmla="*/ 2 h 139"/>
                <a:gd name="T12" fmla="*/ 68 w 86"/>
                <a:gd name="T13" fmla="*/ 7 h 139"/>
                <a:gd name="T14" fmla="*/ 74 w 86"/>
                <a:gd name="T15" fmla="*/ 14 h 139"/>
                <a:gd name="T16" fmla="*/ 79 w 86"/>
                <a:gd name="T17" fmla="*/ 25 h 139"/>
                <a:gd name="T18" fmla="*/ 83 w 86"/>
                <a:gd name="T19" fmla="*/ 35 h 139"/>
                <a:gd name="T20" fmla="*/ 84 w 86"/>
                <a:gd name="T21" fmla="*/ 46 h 139"/>
                <a:gd name="T22" fmla="*/ 85 w 86"/>
                <a:gd name="T23" fmla="*/ 56 h 139"/>
                <a:gd name="T24" fmla="*/ 84 w 86"/>
                <a:gd name="T25" fmla="*/ 68 h 139"/>
                <a:gd name="T26" fmla="*/ 83 w 86"/>
                <a:gd name="T27" fmla="*/ 80 h 139"/>
                <a:gd name="T28" fmla="*/ 79 w 86"/>
                <a:gd name="T29" fmla="*/ 91 h 139"/>
                <a:gd name="T30" fmla="*/ 75 w 86"/>
                <a:gd name="T31" fmla="*/ 101 h 139"/>
                <a:gd name="T32" fmla="*/ 69 w 86"/>
                <a:gd name="T33" fmla="*/ 111 h 139"/>
                <a:gd name="T34" fmla="*/ 67 w 86"/>
                <a:gd name="T35" fmla="*/ 113 h 139"/>
                <a:gd name="T36" fmla="*/ 64 w 86"/>
                <a:gd name="T37" fmla="*/ 115 h 139"/>
                <a:gd name="T38" fmla="*/ 62 w 86"/>
                <a:gd name="T39" fmla="*/ 117 h 139"/>
                <a:gd name="T40" fmla="*/ 60 w 86"/>
                <a:gd name="T41" fmla="*/ 120 h 139"/>
                <a:gd name="T42" fmla="*/ 59 w 86"/>
                <a:gd name="T43" fmla="*/ 124 h 139"/>
                <a:gd name="T44" fmla="*/ 57 w 86"/>
                <a:gd name="T45" fmla="*/ 126 h 139"/>
                <a:gd name="T46" fmla="*/ 55 w 86"/>
                <a:gd name="T47" fmla="*/ 130 h 139"/>
                <a:gd name="T48" fmla="*/ 52 w 86"/>
                <a:gd name="T49" fmla="*/ 133 h 139"/>
                <a:gd name="T50" fmla="*/ 41 w 86"/>
                <a:gd name="T51" fmla="*/ 138 h 139"/>
                <a:gd name="T52" fmla="*/ 0 w 86"/>
                <a:gd name="T53" fmla="*/ 54 h 139"/>
                <a:gd name="T54" fmla="*/ 1 w 86"/>
                <a:gd name="T55" fmla="*/ 46 h 139"/>
                <a:gd name="T56" fmla="*/ 3 w 86"/>
                <a:gd name="T57" fmla="*/ 36 h 139"/>
                <a:gd name="T58" fmla="*/ 6 w 86"/>
                <a:gd name="T59" fmla="*/ 28 h 139"/>
                <a:gd name="T60" fmla="*/ 11 w 86"/>
                <a:gd name="T61" fmla="*/ 21 h 139"/>
                <a:gd name="T62" fmla="*/ 14 w 86"/>
                <a:gd name="T63" fmla="*/ 15 h 139"/>
                <a:gd name="T64" fmla="*/ 19 w 86"/>
                <a:gd name="T65" fmla="*/ 9 h 139"/>
                <a:gd name="T66" fmla="*/ 24 w 86"/>
                <a:gd name="T67" fmla="*/ 4 h 139"/>
                <a:gd name="T68" fmla="*/ 30 w 86"/>
                <a:gd name="T69" fmla="*/ 0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39"/>
                <a:gd name="T107" fmla="*/ 86 w 86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39">
                  <a:moveTo>
                    <a:pt x="30" y="0"/>
                  </a:moveTo>
                  <a:lnTo>
                    <a:pt x="37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7"/>
                  </a:lnTo>
                  <a:lnTo>
                    <a:pt x="74" y="14"/>
                  </a:lnTo>
                  <a:lnTo>
                    <a:pt x="79" y="25"/>
                  </a:lnTo>
                  <a:lnTo>
                    <a:pt x="83" y="35"/>
                  </a:lnTo>
                  <a:lnTo>
                    <a:pt x="84" y="46"/>
                  </a:lnTo>
                  <a:lnTo>
                    <a:pt x="85" y="56"/>
                  </a:lnTo>
                  <a:lnTo>
                    <a:pt x="84" y="68"/>
                  </a:lnTo>
                  <a:lnTo>
                    <a:pt x="83" y="80"/>
                  </a:lnTo>
                  <a:lnTo>
                    <a:pt x="79" y="91"/>
                  </a:lnTo>
                  <a:lnTo>
                    <a:pt x="75" y="101"/>
                  </a:lnTo>
                  <a:lnTo>
                    <a:pt x="69" y="111"/>
                  </a:lnTo>
                  <a:lnTo>
                    <a:pt x="67" y="113"/>
                  </a:lnTo>
                  <a:lnTo>
                    <a:pt x="64" y="115"/>
                  </a:lnTo>
                  <a:lnTo>
                    <a:pt x="62" y="117"/>
                  </a:lnTo>
                  <a:lnTo>
                    <a:pt x="60" y="120"/>
                  </a:lnTo>
                  <a:lnTo>
                    <a:pt x="59" y="124"/>
                  </a:lnTo>
                  <a:lnTo>
                    <a:pt x="57" y="126"/>
                  </a:lnTo>
                  <a:lnTo>
                    <a:pt x="55" y="130"/>
                  </a:lnTo>
                  <a:lnTo>
                    <a:pt x="52" y="133"/>
                  </a:lnTo>
                  <a:lnTo>
                    <a:pt x="41" y="138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6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4" y="15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3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09" name="Freeform 106"/>
            <p:cNvSpPr>
              <a:spLocks/>
            </p:cNvSpPr>
            <p:nvPr/>
          </p:nvSpPr>
          <p:spPr bwMode="auto">
            <a:xfrm>
              <a:off x="2498" y="1603"/>
              <a:ext cx="54" cy="31"/>
            </a:xfrm>
            <a:custGeom>
              <a:avLst/>
              <a:gdLst>
                <a:gd name="T0" fmla="*/ 53 w 54"/>
                <a:gd name="T1" fmla="*/ 28 h 31"/>
                <a:gd name="T2" fmla="*/ 53 w 54"/>
                <a:gd name="T3" fmla="*/ 28 h 31"/>
                <a:gd name="T4" fmla="*/ 47 w 54"/>
                <a:gd name="T5" fmla="*/ 15 h 31"/>
                <a:gd name="T6" fmla="*/ 41 w 54"/>
                <a:gd name="T7" fmla="*/ 8 h 31"/>
                <a:gd name="T8" fmla="*/ 34 w 54"/>
                <a:gd name="T9" fmla="*/ 2 h 31"/>
                <a:gd name="T10" fmla="*/ 27 w 54"/>
                <a:gd name="T11" fmla="*/ 0 h 31"/>
                <a:gd name="T12" fmla="*/ 20 w 54"/>
                <a:gd name="T13" fmla="*/ 0 h 31"/>
                <a:gd name="T14" fmla="*/ 14 w 54"/>
                <a:gd name="T15" fmla="*/ 0 h 31"/>
                <a:gd name="T16" fmla="*/ 7 w 54"/>
                <a:gd name="T17" fmla="*/ 1 h 31"/>
                <a:gd name="T18" fmla="*/ 0 w 54"/>
                <a:gd name="T19" fmla="*/ 1 h 31"/>
                <a:gd name="T20" fmla="*/ 0 w 54"/>
                <a:gd name="T21" fmla="*/ 8 h 31"/>
                <a:gd name="T22" fmla="*/ 7 w 54"/>
                <a:gd name="T23" fmla="*/ 7 h 31"/>
                <a:gd name="T24" fmla="*/ 14 w 54"/>
                <a:gd name="T25" fmla="*/ 6 h 31"/>
                <a:gd name="T26" fmla="*/ 20 w 54"/>
                <a:gd name="T27" fmla="*/ 6 h 31"/>
                <a:gd name="T28" fmla="*/ 26 w 54"/>
                <a:gd name="T29" fmla="*/ 6 h 31"/>
                <a:gd name="T30" fmla="*/ 32 w 54"/>
                <a:gd name="T31" fmla="*/ 8 h 31"/>
                <a:gd name="T32" fmla="*/ 37 w 54"/>
                <a:gd name="T33" fmla="*/ 13 h 31"/>
                <a:gd name="T34" fmla="*/ 42 w 54"/>
                <a:gd name="T35" fmla="*/ 19 h 31"/>
                <a:gd name="T36" fmla="*/ 47 w 54"/>
                <a:gd name="T37" fmla="*/ 30 h 31"/>
                <a:gd name="T38" fmla="*/ 47 w 54"/>
                <a:gd name="T39" fmla="*/ 30 h 31"/>
                <a:gd name="T40" fmla="*/ 53 w 54"/>
                <a:gd name="T41" fmla="*/ 2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31"/>
                <a:gd name="T65" fmla="*/ 54 w 54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31">
                  <a:moveTo>
                    <a:pt x="53" y="28"/>
                  </a:moveTo>
                  <a:lnTo>
                    <a:pt x="53" y="28"/>
                  </a:lnTo>
                  <a:lnTo>
                    <a:pt x="47" y="15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8"/>
                  </a:lnTo>
                  <a:lnTo>
                    <a:pt x="7" y="7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7" y="13"/>
                  </a:lnTo>
                  <a:lnTo>
                    <a:pt x="42" y="19"/>
                  </a:lnTo>
                  <a:lnTo>
                    <a:pt x="47" y="30"/>
                  </a:lnTo>
                  <a:lnTo>
                    <a:pt x="53" y="2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0" name="Freeform 107"/>
            <p:cNvSpPr>
              <a:spLocks/>
            </p:cNvSpPr>
            <p:nvPr/>
          </p:nvSpPr>
          <p:spPr bwMode="auto">
            <a:xfrm>
              <a:off x="2535" y="1631"/>
              <a:ext cx="23" cy="89"/>
            </a:xfrm>
            <a:custGeom>
              <a:avLst/>
              <a:gdLst>
                <a:gd name="T0" fmla="*/ 4 w 23"/>
                <a:gd name="T1" fmla="*/ 88 h 89"/>
                <a:gd name="T2" fmla="*/ 5 w 23"/>
                <a:gd name="T3" fmla="*/ 88 h 89"/>
                <a:gd name="T4" fmla="*/ 11 w 23"/>
                <a:gd name="T5" fmla="*/ 78 h 89"/>
                <a:gd name="T6" fmla="*/ 15 w 23"/>
                <a:gd name="T7" fmla="*/ 67 h 89"/>
                <a:gd name="T8" fmla="*/ 18 w 23"/>
                <a:gd name="T9" fmla="*/ 56 h 89"/>
                <a:gd name="T10" fmla="*/ 20 w 23"/>
                <a:gd name="T11" fmla="*/ 43 h 89"/>
                <a:gd name="T12" fmla="*/ 22 w 23"/>
                <a:gd name="T13" fmla="*/ 31 h 89"/>
                <a:gd name="T14" fmla="*/ 21 w 23"/>
                <a:gd name="T15" fmla="*/ 21 h 89"/>
                <a:gd name="T16" fmla="*/ 19 w 23"/>
                <a:gd name="T17" fmla="*/ 9 h 89"/>
                <a:gd name="T18" fmla="*/ 16 w 23"/>
                <a:gd name="T19" fmla="*/ 0 h 89"/>
                <a:gd name="T20" fmla="*/ 10 w 23"/>
                <a:gd name="T21" fmla="*/ 1 h 89"/>
                <a:gd name="T22" fmla="*/ 13 w 23"/>
                <a:gd name="T23" fmla="*/ 11 h 89"/>
                <a:gd name="T24" fmla="*/ 15 w 23"/>
                <a:gd name="T25" fmla="*/ 21 h 89"/>
                <a:gd name="T26" fmla="*/ 15 w 23"/>
                <a:gd name="T27" fmla="*/ 31 h 89"/>
                <a:gd name="T28" fmla="*/ 15 w 23"/>
                <a:gd name="T29" fmla="*/ 43 h 89"/>
                <a:gd name="T30" fmla="*/ 12 w 23"/>
                <a:gd name="T31" fmla="*/ 54 h 89"/>
                <a:gd name="T32" fmla="*/ 10 w 23"/>
                <a:gd name="T33" fmla="*/ 66 h 89"/>
                <a:gd name="T34" fmla="*/ 6 w 23"/>
                <a:gd name="T35" fmla="*/ 74 h 89"/>
                <a:gd name="T36" fmla="*/ 0 w 23"/>
                <a:gd name="T37" fmla="*/ 83 h 89"/>
                <a:gd name="T38" fmla="*/ 1 w 23"/>
                <a:gd name="T39" fmla="*/ 83 h 89"/>
                <a:gd name="T40" fmla="*/ 4 w 23"/>
                <a:gd name="T41" fmla="*/ 88 h 89"/>
                <a:gd name="T42" fmla="*/ 5 w 23"/>
                <a:gd name="T43" fmla="*/ 88 h 89"/>
                <a:gd name="T44" fmla="*/ 5 w 23"/>
                <a:gd name="T45" fmla="*/ 88 h 89"/>
                <a:gd name="T46" fmla="*/ 4 w 23"/>
                <a:gd name="T47" fmla="*/ 88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89"/>
                <a:gd name="T74" fmla="*/ 23 w 23"/>
                <a:gd name="T75" fmla="*/ 89 h 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89">
                  <a:moveTo>
                    <a:pt x="4" y="88"/>
                  </a:moveTo>
                  <a:lnTo>
                    <a:pt x="5" y="88"/>
                  </a:lnTo>
                  <a:lnTo>
                    <a:pt x="11" y="78"/>
                  </a:lnTo>
                  <a:lnTo>
                    <a:pt x="15" y="67"/>
                  </a:lnTo>
                  <a:lnTo>
                    <a:pt x="18" y="56"/>
                  </a:lnTo>
                  <a:lnTo>
                    <a:pt x="20" y="43"/>
                  </a:lnTo>
                  <a:lnTo>
                    <a:pt x="22" y="31"/>
                  </a:lnTo>
                  <a:lnTo>
                    <a:pt x="21" y="21"/>
                  </a:lnTo>
                  <a:lnTo>
                    <a:pt x="19" y="9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13" y="1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2" y="54"/>
                  </a:lnTo>
                  <a:lnTo>
                    <a:pt x="10" y="66"/>
                  </a:lnTo>
                  <a:lnTo>
                    <a:pt x="6" y="74"/>
                  </a:lnTo>
                  <a:lnTo>
                    <a:pt x="0" y="83"/>
                  </a:lnTo>
                  <a:lnTo>
                    <a:pt x="1" y="83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4" y="8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1" name="Freeform 108"/>
            <p:cNvSpPr>
              <a:spLocks/>
            </p:cNvSpPr>
            <p:nvPr/>
          </p:nvSpPr>
          <p:spPr bwMode="auto">
            <a:xfrm>
              <a:off x="2518" y="1714"/>
              <a:ext cx="22" cy="29"/>
            </a:xfrm>
            <a:custGeom>
              <a:avLst/>
              <a:gdLst>
                <a:gd name="T0" fmla="*/ 3 w 22"/>
                <a:gd name="T1" fmla="*/ 28 h 29"/>
                <a:gd name="T2" fmla="*/ 5 w 22"/>
                <a:gd name="T3" fmla="*/ 28 h 29"/>
                <a:gd name="T4" fmla="*/ 7 w 22"/>
                <a:gd name="T5" fmla="*/ 24 h 29"/>
                <a:gd name="T6" fmla="*/ 9 w 22"/>
                <a:gd name="T7" fmla="*/ 21 h 29"/>
                <a:gd name="T8" fmla="*/ 12 w 22"/>
                <a:gd name="T9" fmla="*/ 17 h 29"/>
                <a:gd name="T10" fmla="*/ 12 w 22"/>
                <a:gd name="T11" fmla="*/ 14 h 29"/>
                <a:gd name="T12" fmla="*/ 14 w 22"/>
                <a:gd name="T13" fmla="*/ 11 h 29"/>
                <a:gd name="T14" fmla="*/ 17 w 22"/>
                <a:gd name="T15" fmla="*/ 9 h 29"/>
                <a:gd name="T16" fmla="*/ 18 w 22"/>
                <a:gd name="T17" fmla="*/ 6 h 29"/>
                <a:gd name="T18" fmla="*/ 21 w 22"/>
                <a:gd name="T19" fmla="*/ 4 h 29"/>
                <a:gd name="T20" fmla="*/ 18 w 22"/>
                <a:gd name="T21" fmla="*/ 0 h 29"/>
                <a:gd name="T22" fmla="*/ 15 w 22"/>
                <a:gd name="T23" fmla="*/ 1 h 29"/>
                <a:gd name="T24" fmla="*/ 12 w 22"/>
                <a:gd name="T25" fmla="*/ 4 h 29"/>
                <a:gd name="T26" fmla="*/ 10 w 22"/>
                <a:gd name="T27" fmla="*/ 7 h 29"/>
                <a:gd name="T28" fmla="*/ 8 w 22"/>
                <a:gd name="T29" fmla="*/ 11 h 29"/>
                <a:gd name="T30" fmla="*/ 6 w 22"/>
                <a:gd name="T31" fmla="*/ 14 h 29"/>
                <a:gd name="T32" fmla="*/ 5 w 22"/>
                <a:gd name="T33" fmla="*/ 16 h 29"/>
                <a:gd name="T34" fmla="*/ 2 w 22"/>
                <a:gd name="T35" fmla="*/ 20 h 29"/>
                <a:gd name="T36" fmla="*/ 0 w 22"/>
                <a:gd name="T37" fmla="*/ 23 h 29"/>
                <a:gd name="T38" fmla="*/ 1 w 22"/>
                <a:gd name="T39" fmla="*/ 22 h 29"/>
                <a:gd name="T40" fmla="*/ 3 w 22"/>
                <a:gd name="T41" fmla="*/ 28 h 29"/>
                <a:gd name="T42" fmla="*/ 4 w 22"/>
                <a:gd name="T43" fmla="*/ 28 h 29"/>
                <a:gd name="T44" fmla="*/ 5 w 22"/>
                <a:gd name="T45" fmla="*/ 28 h 29"/>
                <a:gd name="T46" fmla="*/ 3 w 22"/>
                <a:gd name="T47" fmla="*/ 28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29"/>
                <a:gd name="T74" fmla="*/ 22 w 2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29">
                  <a:moveTo>
                    <a:pt x="3" y="28"/>
                  </a:move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3" y="2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2" name="Freeform 109"/>
            <p:cNvSpPr>
              <a:spLocks/>
            </p:cNvSpPr>
            <p:nvPr/>
          </p:nvSpPr>
          <p:spPr bwMode="auto">
            <a:xfrm>
              <a:off x="2507" y="1736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3 w 17"/>
                <a:gd name="T3" fmla="*/ 14 h 17"/>
                <a:gd name="T4" fmla="*/ 16 w 17"/>
                <a:gd name="T5" fmla="*/ 7 h 17"/>
                <a:gd name="T6" fmla="*/ 13 w 17"/>
                <a:gd name="T7" fmla="*/ 0 h 17"/>
                <a:gd name="T8" fmla="*/ 1 w 17"/>
                <a:gd name="T9" fmla="*/ 7 h 17"/>
                <a:gd name="T10" fmla="*/ 5 w 17"/>
                <a:gd name="T11" fmla="*/ 8 h 17"/>
                <a:gd name="T12" fmla="*/ 0 w 17"/>
                <a:gd name="T13" fmla="*/ 12 h 17"/>
                <a:gd name="T14" fmla="*/ 1 w 17"/>
                <a:gd name="T15" fmla="*/ 16 h 17"/>
                <a:gd name="T16" fmla="*/ 3 w 17"/>
                <a:gd name="T17" fmla="*/ 14 h 17"/>
                <a:gd name="T18" fmla="*/ 0 w 17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2"/>
                  </a:moveTo>
                  <a:lnTo>
                    <a:pt x="3" y="14"/>
                  </a:lnTo>
                  <a:lnTo>
                    <a:pt x="16" y="7"/>
                  </a:lnTo>
                  <a:lnTo>
                    <a:pt x="13" y="0"/>
                  </a:lnTo>
                  <a:lnTo>
                    <a:pt x="1" y="7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3" name="Freeform 110"/>
            <p:cNvSpPr>
              <a:spLocks/>
            </p:cNvSpPr>
            <p:nvPr/>
          </p:nvSpPr>
          <p:spPr bwMode="auto">
            <a:xfrm>
              <a:off x="2464" y="1660"/>
              <a:ext cx="49" cy="87"/>
            </a:xfrm>
            <a:custGeom>
              <a:avLst/>
              <a:gdLst>
                <a:gd name="T0" fmla="*/ 1 w 49"/>
                <a:gd name="T1" fmla="*/ 0 h 87"/>
                <a:gd name="T2" fmla="*/ 1 w 49"/>
                <a:gd name="T3" fmla="*/ 2 h 87"/>
                <a:gd name="T4" fmla="*/ 43 w 49"/>
                <a:gd name="T5" fmla="*/ 86 h 87"/>
                <a:gd name="T6" fmla="*/ 48 w 49"/>
                <a:gd name="T7" fmla="*/ 83 h 87"/>
                <a:gd name="T8" fmla="*/ 6 w 49"/>
                <a:gd name="T9" fmla="*/ 0 h 87"/>
                <a:gd name="T10" fmla="*/ 6 w 49"/>
                <a:gd name="T11" fmla="*/ 0 h 87"/>
                <a:gd name="T12" fmla="*/ 1 w 49"/>
                <a:gd name="T13" fmla="*/ 0 h 87"/>
                <a:gd name="T14" fmla="*/ 0 w 49"/>
                <a:gd name="T15" fmla="*/ 1 h 87"/>
                <a:gd name="T16" fmla="*/ 1 w 49"/>
                <a:gd name="T17" fmla="*/ 2 h 87"/>
                <a:gd name="T18" fmla="*/ 1 w 49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87"/>
                <a:gd name="T32" fmla="*/ 49 w 49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87">
                  <a:moveTo>
                    <a:pt x="1" y="0"/>
                  </a:moveTo>
                  <a:lnTo>
                    <a:pt x="1" y="2"/>
                  </a:lnTo>
                  <a:lnTo>
                    <a:pt x="43" y="86"/>
                  </a:lnTo>
                  <a:lnTo>
                    <a:pt x="48" y="83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4" name="Freeform 111"/>
            <p:cNvSpPr>
              <a:spLocks/>
            </p:cNvSpPr>
            <p:nvPr/>
          </p:nvSpPr>
          <p:spPr bwMode="auto">
            <a:xfrm>
              <a:off x="2465" y="1604"/>
              <a:ext cx="36" cy="58"/>
            </a:xfrm>
            <a:custGeom>
              <a:avLst/>
              <a:gdLst>
                <a:gd name="T0" fmla="*/ 33 w 36"/>
                <a:gd name="T1" fmla="*/ 0 h 58"/>
                <a:gd name="T2" fmla="*/ 32 w 36"/>
                <a:gd name="T3" fmla="*/ 0 h 58"/>
                <a:gd name="T4" fmla="*/ 26 w 36"/>
                <a:gd name="T5" fmla="*/ 4 h 58"/>
                <a:gd name="T6" fmla="*/ 20 w 36"/>
                <a:gd name="T7" fmla="*/ 9 h 58"/>
                <a:gd name="T8" fmla="*/ 15 w 36"/>
                <a:gd name="T9" fmla="*/ 15 h 58"/>
                <a:gd name="T10" fmla="*/ 11 w 36"/>
                <a:gd name="T11" fmla="*/ 22 h 58"/>
                <a:gd name="T12" fmla="*/ 7 w 36"/>
                <a:gd name="T13" fmla="*/ 29 h 58"/>
                <a:gd name="T14" fmla="*/ 4 w 36"/>
                <a:gd name="T15" fmla="*/ 37 h 58"/>
                <a:gd name="T16" fmla="*/ 1 w 36"/>
                <a:gd name="T17" fmla="*/ 47 h 58"/>
                <a:gd name="T18" fmla="*/ 0 w 36"/>
                <a:gd name="T19" fmla="*/ 57 h 58"/>
                <a:gd name="T20" fmla="*/ 5 w 36"/>
                <a:gd name="T21" fmla="*/ 57 h 58"/>
                <a:gd name="T22" fmla="*/ 7 w 36"/>
                <a:gd name="T23" fmla="*/ 48 h 58"/>
                <a:gd name="T24" fmla="*/ 9 w 36"/>
                <a:gd name="T25" fmla="*/ 39 h 58"/>
                <a:gd name="T26" fmla="*/ 12 w 36"/>
                <a:gd name="T27" fmla="*/ 31 h 58"/>
                <a:gd name="T28" fmla="*/ 15 w 36"/>
                <a:gd name="T29" fmla="*/ 25 h 58"/>
                <a:gd name="T30" fmla="*/ 20 w 36"/>
                <a:gd name="T31" fmla="*/ 19 h 58"/>
                <a:gd name="T32" fmla="*/ 25 w 36"/>
                <a:gd name="T33" fmla="*/ 14 h 58"/>
                <a:gd name="T34" fmla="*/ 30 w 36"/>
                <a:gd name="T35" fmla="*/ 9 h 58"/>
                <a:gd name="T36" fmla="*/ 35 w 36"/>
                <a:gd name="T37" fmla="*/ 6 h 58"/>
                <a:gd name="T38" fmla="*/ 33 w 36"/>
                <a:gd name="T39" fmla="*/ 6 h 58"/>
                <a:gd name="T40" fmla="*/ 33 w 36"/>
                <a:gd name="T41" fmla="*/ 0 h 58"/>
                <a:gd name="T42" fmla="*/ 32 w 36"/>
                <a:gd name="T43" fmla="*/ 0 h 58"/>
                <a:gd name="T44" fmla="*/ 32 w 36"/>
                <a:gd name="T45" fmla="*/ 0 h 58"/>
                <a:gd name="T46" fmla="*/ 33 w 36"/>
                <a:gd name="T47" fmla="*/ 0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58"/>
                <a:gd name="T74" fmla="*/ 36 w 36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58">
                  <a:moveTo>
                    <a:pt x="33" y="0"/>
                  </a:moveTo>
                  <a:lnTo>
                    <a:pt x="32" y="0"/>
                  </a:lnTo>
                  <a:lnTo>
                    <a:pt x="26" y="4"/>
                  </a:lnTo>
                  <a:lnTo>
                    <a:pt x="20" y="9"/>
                  </a:lnTo>
                  <a:lnTo>
                    <a:pt x="15" y="15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7" y="48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5"/>
                  </a:lnTo>
                  <a:lnTo>
                    <a:pt x="20" y="19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3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5" name="Freeform 112"/>
            <p:cNvSpPr>
              <a:spLocks/>
            </p:cNvSpPr>
            <p:nvPr/>
          </p:nvSpPr>
          <p:spPr bwMode="auto">
            <a:xfrm>
              <a:off x="1657" y="1612"/>
              <a:ext cx="105" cy="139"/>
            </a:xfrm>
            <a:custGeom>
              <a:avLst/>
              <a:gdLst>
                <a:gd name="T0" fmla="*/ 88 w 105"/>
                <a:gd name="T1" fmla="*/ 62 h 139"/>
                <a:gd name="T2" fmla="*/ 100 w 105"/>
                <a:gd name="T3" fmla="*/ 70 h 139"/>
                <a:gd name="T4" fmla="*/ 103 w 105"/>
                <a:gd name="T5" fmla="*/ 77 h 139"/>
                <a:gd name="T6" fmla="*/ 104 w 105"/>
                <a:gd name="T7" fmla="*/ 84 h 139"/>
                <a:gd name="T8" fmla="*/ 103 w 105"/>
                <a:gd name="T9" fmla="*/ 91 h 139"/>
                <a:gd name="T10" fmla="*/ 101 w 105"/>
                <a:gd name="T11" fmla="*/ 99 h 139"/>
                <a:gd name="T12" fmla="*/ 98 w 105"/>
                <a:gd name="T13" fmla="*/ 106 h 139"/>
                <a:gd name="T14" fmla="*/ 95 w 105"/>
                <a:gd name="T15" fmla="*/ 113 h 139"/>
                <a:gd name="T16" fmla="*/ 93 w 105"/>
                <a:gd name="T17" fmla="*/ 119 h 139"/>
                <a:gd name="T18" fmla="*/ 91 w 105"/>
                <a:gd name="T19" fmla="*/ 124 h 139"/>
                <a:gd name="T20" fmla="*/ 87 w 105"/>
                <a:gd name="T21" fmla="*/ 130 h 139"/>
                <a:gd name="T22" fmla="*/ 84 w 105"/>
                <a:gd name="T23" fmla="*/ 134 h 139"/>
                <a:gd name="T24" fmla="*/ 81 w 105"/>
                <a:gd name="T25" fmla="*/ 137 h 139"/>
                <a:gd name="T26" fmla="*/ 78 w 105"/>
                <a:gd name="T27" fmla="*/ 138 h 139"/>
                <a:gd name="T28" fmla="*/ 77 w 105"/>
                <a:gd name="T29" fmla="*/ 137 h 139"/>
                <a:gd name="T30" fmla="*/ 74 w 105"/>
                <a:gd name="T31" fmla="*/ 133 h 139"/>
                <a:gd name="T32" fmla="*/ 72 w 105"/>
                <a:gd name="T33" fmla="*/ 129 h 139"/>
                <a:gd name="T34" fmla="*/ 70 w 105"/>
                <a:gd name="T35" fmla="*/ 122 h 139"/>
                <a:gd name="T36" fmla="*/ 62 w 105"/>
                <a:gd name="T37" fmla="*/ 126 h 139"/>
                <a:gd name="T38" fmla="*/ 54 w 105"/>
                <a:gd name="T39" fmla="*/ 124 h 139"/>
                <a:gd name="T40" fmla="*/ 44 w 105"/>
                <a:gd name="T41" fmla="*/ 121 h 139"/>
                <a:gd name="T42" fmla="*/ 34 w 105"/>
                <a:gd name="T43" fmla="*/ 116 h 139"/>
                <a:gd name="T44" fmla="*/ 24 w 105"/>
                <a:gd name="T45" fmla="*/ 107 h 139"/>
                <a:gd name="T46" fmla="*/ 15 w 105"/>
                <a:gd name="T47" fmla="*/ 98 h 139"/>
                <a:gd name="T48" fmla="*/ 6 w 105"/>
                <a:gd name="T49" fmla="*/ 86 h 139"/>
                <a:gd name="T50" fmla="*/ 1 w 105"/>
                <a:gd name="T51" fmla="*/ 73 h 139"/>
                <a:gd name="T52" fmla="*/ 0 w 105"/>
                <a:gd name="T53" fmla="*/ 58 h 139"/>
                <a:gd name="T54" fmla="*/ 0 w 105"/>
                <a:gd name="T55" fmla="*/ 48 h 139"/>
                <a:gd name="T56" fmla="*/ 1 w 105"/>
                <a:gd name="T57" fmla="*/ 39 h 139"/>
                <a:gd name="T58" fmla="*/ 1 w 105"/>
                <a:gd name="T59" fmla="*/ 33 h 139"/>
                <a:gd name="T60" fmla="*/ 2 w 105"/>
                <a:gd name="T61" fmla="*/ 24 h 139"/>
                <a:gd name="T62" fmla="*/ 17 w 105"/>
                <a:gd name="T63" fmla="*/ 0 h 139"/>
                <a:gd name="T64" fmla="*/ 22 w 105"/>
                <a:gd name="T65" fmla="*/ 0 h 139"/>
                <a:gd name="T66" fmla="*/ 30 w 105"/>
                <a:gd name="T67" fmla="*/ 1 h 139"/>
                <a:gd name="T68" fmla="*/ 41 w 105"/>
                <a:gd name="T69" fmla="*/ 5 h 139"/>
                <a:gd name="T70" fmla="*/ 52 w 105"/>
                <a:gd name="T71" fmla="*/ 10 h 139"/>
                <a:gd name="T72" fmla="*/ 64 w 105"/>
                <a:gd name="T73" fmla="*/ 19 h 139"/>
                <a:gd name="T74" fmla="*/ 74 w 105"/>
                <a:gd name="T75" fmla="*/ 30 h 139"/>
                <a:gd name="T76" fmla="*/ 83 w 105"/>
                <a:gd name="T77" fmla="*/ 45 h 139"/>
                <a:gd name="T78" fmla="*/ 88 w 105"/>
                <a:gd name="T79" fmla="*/ 62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"/>
                <a:gd name="T121" fmla="*/ 0 h 139"/>
                <a:gd name="T122" fmla="*/ 105 w 105"/>
                <a:gd name="T123" fmla="*/ 139 h 1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" h="139">
                  <a:moveTo>
                    <a:pt x="88" y="62"/>
                  </a:moveTo>
                  <a:lnTo>
                    <a:pt x="100" y="70"/>
                  </a:lnTo>
                  <a:lnTo>
                    <a:pt x="103" y="77"/>
                  </a:lnTo>
                  <a:lnTo>
                    <a:pt x="104" y="84"/>
                  </a:lnTo>
                  <a:lnTo>
                    <a:pt x="103" y="91"/>
                  </a:lnTo>
                  <a:lnTo>
                    <a:pt x="101" y="99"/>
                  </a:lnTo>
                  <a:lnTo>
                    <a:pt x="98" y="106"/>
                  </a:lnTo>
                  <a:lnTo>
                    <a:pt x="95" y="113"/>
                  </a:lnTo>
                  <a:lnTo>
                    <a:pt x="93" y="119"/>
                  </a:lnTo>
                  <a:lnTo>
                    <a:pt x="91" y="124"/>
                  </a:lnTo>
                  <a:lnTo>
                    <a:pt x="87" y="130"/>
                  </a:lnTo>
                  <a:lnTo>
                    <a:pt x="84" y="134"/>
                  </a:lnTo>
                  <a:lnTo>
                    <a:pt x="81" y="137"/>
                  </a:lnTo>
                  <a:lnTo>
                    <a:pt x="78" y="138"/>
                  </a:lnTo>
                  <a:lnTo>
                    <a:pt x="77" y="137"/>
                  </a:lnTo>
                  <a:lnTo>
                    <a:pt x="74" y="133"/>
                  </a:lnTo>
                  <a:lnTo>
                    <a:pt x="72" y="129"/>
                  </a:lnTo>
                  <a:lnTo>
                    <a:pt x="70" y="122"/>
                  </a:lnTo>
                  <a:lnTo>
                    <a:pt x="62" y="126"/>
                  </a:lnTo>
                  <a:lnTo>
                    <a:pt x="54" y="124"/>
                  </a:lnTo>
                  <a:lnTo>
                    <a:pt x="44" y="121"/>
                  </a:lnTo>
                  <a:lnTo>
                    <a:pt x="34" y="116"/>
                  </a:lnTo>
                  <a:lnTo>
                    <a:pt x="24" y="107"/>
                  </a:lnTo>
                  <a:lnTo>
                    <a:pt x="15" y="98"/>
                  </a:lnTo>
                  <a:lnTo>
                    <a:pt x="6" y="86"/>
                  </a:lnTo>
                  <a:lnTo>
                    <a:pt x="1" y="73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2" y="2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41" y="5"/>
                  </a:lnTo>
                  <a:lnTo>
                    <a:pt x="52" y="10"/>
                  </a:lnTo>
                  <a:lnTo>
                    <a:pt x="64" y="19"/>
                  </a:lnTo>
                  <a:lnTo>
                    <a:pt x="74" y="30"/>
                  </a:lnTo>
                  <a:lnTo>
                    <a:pt x="83" y="45"/>
                  </a:lnTo>
                  <a:lnTo>
                    <a:pt x="88" y="62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6" name="Freeform 113"/>
            <p:cNvSpPr>
              <a:spLocks/>
            </p:cNvSpPr>
            <p:nvPr/>
          </p:nvSpPr>
          <p:spPr bwMode="auto">
            <a:xfrm>
              <a:off x="1743" y="1672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5 w 17"/>
                <a:gd name="T3" fmla="*/ 8 h 17"/>
                <a:gd name="T4" fmla="*/ 3 w 17"/>
                <a:gd name="T5" fmla="*/ 0 h 17"/>
                <a:gd name="T6" fmla="*/ 0 w 17"/>
                <a:gd name="T7" fmla="*/ 8 h 17"/>
                <a:gd name="T8" fmla="*/ 13 w 17"/>
                <a:gd name="T9" fmla="*/ 16 h 17"/>
                <a:gd name="T10" fmla="*/ 12 w 17"/>
                <a:gd name="T11" fmla="*/ 14 h 17"/>
                <a:gd name="T12" fmla="*/ 16 w 17"/>
                <a:gd name="T13" fmla="*/ 10 h 17"/>
                <a:gd name="T14" fmla="*/ 16 w 17"/>
                <a:gd name="T15" fmla="*/ 9 h 17"/>
                <a:gd name="T16" fmla="*/ 15 w 17"/>
                <a:gd name="T17" fmla="*/ 8 h 17"/>
                <a:gd name="T18" fmla="*/ 16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5" y="8"/>
                  </a:lnTo>
                  <a:lnTo>
                    <a:pt x="3" y="0"/>
                  </a:lnTo>
                  <a:lnTo>
                    <a:pt x="0" y="8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7" name="Freeform 114"/>
            <p:cNvSpPr>
              <a:spLocks/>
            </p:cNvSpPr>
            <p:nvPr/>
          </p:nvSpPr>
          <p:spPr bwMode="auto">
            <a:xfrm>
              <a:off x="1746" y="1681"/>
              <a:ext cx="19" cy="59"/>
            </a:xfrm>
            <a:custGeom>
              <a:avLst/>
              <a:gdLst>
                <a:gd name="T0" fmla="*/ 5 w 19"/>
                <a:gd name="T1" fmla="*/ 58 h 59"/>
                <a:gd name="T2" fmla="*/ 6 w 19"/>
                <a:gd name="T3" fmla="*/ 57 h 59"/>
                <a:gd name="T4" fmla="*/ 6 w 19"/>
                <a:gd name="T5" fmla="*/ 52 h 59"/>
                <a:gd name="T6" fmla="*/ 9 w 19"/>
                <a:gd name="T7" fmla="*/ 47 h 59"/>
                <a:gd name="T8" fmla="*/ 12 w 19"/>
                <a:gd name="T9" fmla="*/ 39 h 59"/>
                <a:gd name="T10" fmla="*/ 15 w 19"/>
                <a:gd name="T11" fmla="*/ 31 h 59"/>
                <a:gd name="T12" fmla="*/ 17 w 19"/>
                <a:gd name="T13" fmla="*/ 23 h 59"/>
                <a:gd name="T14" fmla="*/ 18 w 19"/>
                <a:gd name="T15" fmla="*/ 16 h 59"/>
                <a:gd name="T16" fmla="*/ 17 w 19"/>
                <a:gd name="T17" fmla="*/ 7 h 59"/>
                <a:gd name="T18" fmla="*/ 13 w 19"/>
                <a:gd name="T19" fmla="*/ 0 h 59"/>
                <a:gd name="T20" fmla="*/ 9 w 19"/>
                <a:gd name="T21" fmla="*/ 3 h 59"/>
                <a:gd name="T22" fmla="*/ 11 w 19"/>
                <a:gd name="T23" fmla="*/ 9 h 59"/>
                <a:gd name="T24" fmla="*/ 11 w 19"/>
                <a:gd name="T25" fmla="*/ 16 h 59"/>
                <a:gd name="T26" fmla="*/ 11 w 19"/>
                <a:gd name="T27" fmla="*/ 22 h 59"/>
                <a:gd name="T28" fmla="*/ 9 w 19"/>
                <a:gd name="T29" fmla="*/ 29 h 59"/>
                <a:gd name="T30" fmla="*/ 6 w 19"/>
                <a:gd name="T31" fmla="*/ 38 h 59"/>
                <a:gd name="T32" fmla="*/ 4 w 19"/>
                <a:gd name="T33" fmla="*/ 43 h 59"/>
                <a:gd name="T34" fmla="*/ 1 w 19"/>
                <a:gd name="T35" fmla="*/ 50 h 59"/>
                <a:gd name="T36" fmla="*/ 0 w 19"/>
                <a:gd name="T37" fmla="*/ 56 h 59"/>
                <a:gd name="T38" fmla="*/ 0 w 19"/>
                <a:gd name="T39" fmla="*/ 54 h 59"/>
                <a:gd name="T40" fmla="*/ 5 w 19"/>
                <a:gd name="T41" fmla="*/ 58 h 59"/>
                <a:gd name="T42" fmla="*/ 6 w 19"/>
                <a:gd name="T43" fmla="*/ 58 h 59"/>
                <a:gd name="T44" fmla="*/ 6 w 19"/>
                <a:gd name="T45" fmla="*/ 57 h 59"/>
                <a:gd name="T46" fmla="*/ 5 w 19"/>
                <a:gd name="T47" fmla="*/ 58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59"/>
                <a:gd name="T74" fmla="*/ 19 w 19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59">
                  <a:moveTo>
                    <a:pt x="5" y="58"/>
                  </a:moveTo>
                  <a:lnTo>
                    <a:pt x="6" y="57"/>
                  </a:lnTo>
                  <a:lnTo>
                    <a:pt x="6" y="52"/>
                  </a:lnTo>
                  <a:lnTo>
                    <a:pt x="9" y="47"/>
                  </a:lnTo>
                  <a:lnTo>
                    <a:pt x="12" y="39"/>
                  </a:lnTo>
                  <a:lnTo>
                    <a:pt x="15" y="31"/>
                  </a:lnTo>
                  <a:lnTo>
                    <a:pt x="17" y="23"/>
                  </a:lnTo>
                  <a:lnTo>
                    <a:pt x="18" y="16"/>
                  </a:lnTo>
                  <a:lnTo>
                    <a:pt x="17" y="7"/>
                  </a:lnTo>
                  <a:lnTo>
                    <a:pt x="13" y="0"/>
                  </a:lnTo>
                  <a:lnTo>
                    <a:pt x="9" y="3"/>
                  </a:lnTo>
                  <a:lnTo>
                    <a:pt x="11" y="9"/>
                  </a:lnTo>
                  <a:lnTo>
                    <a:pt x="11" y="16"/>
                  </a:lnTo>
                  <a:lnTo>
                    <a:pt x="11" y="22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5" y="5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8" name="Freeform 115"/>
            <p:cNvSpPr>
              <a:spLocks/>
            </p:cNvSpPr>
            <p:nvPr/>
          </p:nvSpPr>
          <p:spPr bwMode="auto">
            <a:xfrm>
              <a:off x="1724" y="1730"/>
              <a:ext cx="28" cy="24"/>
            </a:xfrm>
            <a:custGeom>
              <a:avLst/>
              <a:gdLst>
                <a:gd name="T0" fmla="*/ 4 w 28"/>
                <a:gd name="T1" fmla="*/ 7 h 24"/>
                <a:gd name="T2" fmla="*/ 0 w 28"/>
                <a:gd name="T3" fmla="*/ 5 h 24"/>
                <a:gd name="T4" fmla="*/ 2 w 28"/>
                <a:gd name="T5" fmla="*/ 12 h 24"/>
                <a:gd name="T6" fmla="*/ 5 w 28"/>
                <a:gd name="T7" fmla="*/ 18 h 24"/>
                <a:gd name="T8" fmla="*/ 8 w 28"/>
                <a:gd name="T9" fmla="*/ 22 h 24"/>
                <a:gd name="T10" fmla="*/ 11 w 28"/>
                <a:gd name="T11" fmla="*/ 23 h 24"/>
                <a:gd name="T12" fmla="*/ 15 w 28"/>
                <a:gd name="T13" fmla="*/ 22 h 24"/>
                <a:gd name="T14" fmla="*/ 18 w 28"/>
                <a:gd name="T15" fmla="*/ 19 h 24"/>
                <a:gd name="T16" fmla="*/ 22 w 28"/>
                <a:gd name="T17" fmla="*/ 14 h 24"/>
                <a:gd name="T18" fmla="*/ 27 w 28"/>
                <a:gd name="T19" fmla="*/ 8 h 24"/>
                <a:gd name="T20" fmla="*/ 22 w 28"/>
                <a:gd name="T21" fmla="*/ 4 h 24"/>
                <a:gd name="T22" fmla="*/ 18 w 28"/>
                <a:gd name="T23" fmla="*/ 10 h 24"/>
                <a:gd name="T24" fmla="*/ 15 w 28"/>
                <a:gd name="T25" fmla="*/ 13 h 24"/>
                <a:gd name="T26" fmla="*/ 12 w 28"/>
                <a:gd name="T27" fmla="*/ 15 h 24"/>
                <a:gd name="T28" fmla="*/ 11 w 28"/>
                <a:gd name="T29" fmla="*/ 15 h 24"/>
                <a:gd name="T30" fmla="*/ 11 w 28"/>
                <a:gd name="T31" fmla="*/ 16 h 24"/>
                <a:gd name="T32" fmla="*/ 10 w 28"/>
                <a:gd name="T33" fmla="*/ 14 h 24"/>
                <a:gd name="T34" fmla="*/ 8 w 28"/>
                <a:gd name="T35" fmla="*/ 10 h 24"/>
                <a:gd name="T36" fmla="*/ 6 w 28"/>
                <a:gd name="T37" fmla="*/ 3 h 24"/>
                <a:gd name="T38" fmla="*/ 2 w 28"/>
                <a:gd name="T39" fmla="*/ 1 h 24"/>
                <a:gd name="T40" fmla="*/ 6 w 28"/>
                <a:gd name="T41" fmla="*/ 3 h 24"/>
                <a:gd name="T42" fmla="*/ 4 w 28"/>
                <a:gd name="T43" fmla="*/ 0 h 24"/>
                <a:gd name="T44" fmla="*/ 2 w 28"/>
                <a:gd name="T45" fmla="*/ 1 h 24"/>
                <a:gd name="T46" fmla="*/ 4 w 28"/>
                <a:gd name="T47" fmla="*/ 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24"/>
                <a:gd name="T74" fmla="*/ 28 w 28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24">
                  <a:moveTo>
                    <a:pt x="4" y="7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5" y="18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2" y="14"/>
                  </a:lnTo>
                  <a:lnTo>
                    <a:pt x="27" y="8"/>
                  </a:lnTo>
                  <a:lnTo>
                    <a:pt x="22" y="4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3"/>
                  </a:lnTo>
                  <a:lnTo>
                    <a:pt x="2" y="1"/>
                  </a:lnTo>
                  <a:lnTo>
                    <a:pt x="6" y="3"/>
                  </a:lnTo>
                  <a:lnTo>
                    <a:pt x="4" y="0"/>
                  </a:lnTo>
                  <a:lnTo>
                    <a:pt x="2" y="1"/>
                  </a:lnTo>
                  <a:lnTo>
                    <a:pt x="4" y="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19" name="Freeform 116"/>
            <p:cNvSpPr>
              <a:spLocks/>
            </p:cNvSpPr>
            <p:nvPr/>
          </p:nvSpPr>
          <p:spPr bwMode="auto">
            <a:xfrm>
              <a:off x="1718" y="1732"/>
              <a:ext cx="17" cy="17"/>
            </a:xfrm>
            <a:custGeom>
              <a:avLst/>
              <a:gdLst>
                <a:gd name="T0" fmla="*/ 1 w 17"/>
                <a:gd name="T1" fmla="*/ 16 h 17"/>
                <a:gd name="T2" fmla="*/ 1 w 17"/>
                <a:gd name="T3" fmla="*/ 14 h 17"/>
                <a:gd name="T4" fmla="*/ 16 w 17"/>
                <a:gd name="T5" fmla="*/ 8 h 17"/>
                <a:gd name="T6" fmla="*/ 12 w 17"/>
                <a:gd name="T7" fmla="*/ 0 h 17"/>
                <a:gd name="T8" fmla="*/ 0 w 17"/>
                <a:gd name="T9" fmla="*/ 5 h 17"/>
                <a:gd name="T10" fmla="*/ 1 w 17"/>
                <a:gd name="T11" fmla="*/ 4 h 17"/>
                <a:gd name="T12" fmla="*/ 1 w 17"/>
                <a:gd name="T13" fmla="*/ 16 h 17"/>
                <a:gd name="T14" fmla="*/ 1 w 17"/>
                <a:gd name="T15" fmla="*/ 14 h 17"/>
                <a:gd name="T16" fmla="*/ 1 w 17"/>
                <a:gd name="T17" fmla="*/ 14 h 17"/>
                <a:gd name="T18" fmla="*/ 1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" y="16"/>
                  </a:moveTo>
                  <a:lnTo>
                    <a:pt x="1" y="14"/>
                  </a:lnTo>
                  <a:lnTo>
                    <a:pt x="16" y="8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0" name="Freeform 117"/>
            <p:cNvSpPr>
              <a:spLocks/>
            </p:cNvSpPr>
            <p:nvPr/>
          </p:nvSpPr>
          <p:spPr bwMode="auto">
            <a:xfrm>
              <a:off x="1654" y="1670"/>
              <a:ext cx="66" cy="74"/>
            </a:xfrm>
            <a:custGeom>
              <a:avLst/>
              <a:gdLst>
                <a:gd name="T0" fmla="*/ 0 w 66"/>
                <a:gd name="T1" fmla="*/ 0 h 74"/>
                <a:gd name="T2" fmla="*/ 0 w 66"/>
                <a:gd name="T3" fmla="*/ 0 h 74"/>
                <a:gd name="T4" fmla="*/ 2 w 66"/>
                <a:gd name="T5" fmla="*/ 15 h 74"/>
                <a:gd name="T6" fmla="*/ 8 w 66"/>
                <a:gd name="T7" fmla="*/ 29 h 74"/>
                <a:gd name="T8" fmla="*/ 15 w 66"/>
                <a:gd name="T9" fmla="*/ 42 h 74"/>
                <a:gd name="T10" fmla="*/ 25 w 66"/>
                <a:gd name="T11" fmla="*/ 52 h 74"/>
                <a:gd name="T12" fmla="*/ 35 w 66"/>
                <a:gd name="T13" fmla="*/ 60 h 74"/>
                <a:gd name="T14" fmla="*/ 46 w 66"/>
                <a:gd name="T15" fmla="*/ 67 h 74"/>
                <a:gd name="T16" fmla="*/ 56 w 66"/>
                <a:gd name="T17" fmla="*/ 71 h 74"/>
                <a:gd name="T18" fmla="*/ 65 w 66"/>
                <a:gd name="T19" fmla="*/ 73 h 74"/>
                <a:gd name="T20" fmla="*/ 65 w 66"/>
                <a:gd name="T21" fmla="*/ 65 h 74"/>
                <a:gd name="T22" fmla="*/ 57 w 66"/>
                <a:gd name="T23" fmla="*/ 65 h 74"/>
                <a:gd name="T24" fmla="*/ 48 w 66"/>
                <a:gd name="T25" fmla="*/ 60 h 74"/>
                <a:gd name="T26" fmla="*/ 38 w 66"/>
                <a:gd name="T27" fmla="*/ 55 h 74"/>
                <a:gd name="T28" fmla="*/ 29 w 66"/>
                <a:gd name="T29" fmla="*/ 47 h 74"/>
                <a:gd name="T30" fmla="*/ 20 w 66"/>
                <a:gd name="T31" fmla="*/ 37 h 74"/>
                <a:gd name="T32" fmla="*/ 12 w 66"/>
                <a:gd name="T33" fmla="*/ 26 h 74"/>
                <a:gd name="T34" fmla="*/ 7 w 66"/>
                <a:gd name="T35" fmla="*/ 13 h 74"/>
                <a:gd name="T36" fmla="*/ 4 w 66"/>
                <a:gd name="T37" fmla="*/ 0 h 74"/>
                <a:gd name="T38" fmla="*/ 4 w 66"/>
                <a:gd name="T39" fmla="*/ 0 h 74"/>
                <a:gd name="T40" fmla="*/ 0 w 66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74"/>
                <a:gd name="T65" fmla="*/ 66 w 66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74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8" y="29"/>
                  </a:lnTo>
                  <a:lnTo>
                    <a:pt x="15" y="42"/>
                  </a:lnTo>
                  <a:lnTo>
                    <a:pt x="25" y="52"/>
                  </a:lnTo>
                  <a:lnTo>
                    <a:pt x="35" y="60"/>
                  </a:lnTo>
                  <a:lnTo>
                    <a:pt x="46" y="67"/>
                  </a:lnTo>
                  <a:lnTo>
                    <a:pt x="56" y="71"/>
                  </a:lnTo>
                  <a:lnTo>
                    <a:pt x="65" y="73"/>
                  </a:lnTo>
                  <a:lnTo>
                    <a:pt x="65" y="65"/>
                  </a:lnTo>
                  <a:lnTo>
                    <a:pt x="57" y="65"/>
                  </a:lnTo>
                  <a:lnTo>
                    <a:pt x="48" y="60"/>
                  </a:lnTo>
                  <a:lnTo>
                    <a:pt x="38" y="55"/>
                  </a:lnTo>
                  <a:lnTo>
                    <a:pt x="29" y="47"/>
                  </a:lnTo>
                  <a:lnTo>
                    <a:pt x="20" y="37"/>
                  </a:lnTo>
                  <a:lnTo>
                    <a:pt x="12" y="26"/>
                  </a:lnTo>
                  <a:lnTo>
                    <a:pt x="7" y="1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1" name="Freeform 118"/>
            <p:cNvSpPr>
              <a:spLocks/>
            </p:cNvSpPr>
            <p:nvPr/>
          </p:nvSpPr>
          <p:spPr bwMode="auto">
            <a:xfrm>
              <a:off x="1654" y="1636"/>
              <a:ext cx="17" cy="35"/>
            </a:xfrm>
            <a:custGeom>
              <a:avLst/>
              <a:gdLst>
                <a:gd name="T0" fmla="*/ 6 w 17"/>
                <a:gd name="T1" fmla="*/ 0 h 35"/>
                <a:gd name="T2" fmla="*/ 4 w 17"/>
                <a:gd name="T3" fmla="*/ 0 h 35"/>
                <a:gd name="T4" fmla="*/ 4 w 17"/>
                <a:gd name="T5" fmla="*/ 9 h 35"/>
                <a:gd name="T6" fmla="*/ 3 w 17"/>
                <a:gd name="T7" fmla="*/ 16 h 35"/>
                <a:gd name="T8" fmla="*/ 0 w 17"/>
                <a:gd name="T9" fmla="*/ 24 h 35"/>
                <a:gd name="T10" fmla="*/ 0 w 17"/>
                <a:gd name="T11" fmla="*/ 34 h 35"/>
                <a:gd name="T12" fmla="*/ 8 w 17"/>
                <a:gd name="T13" fmla="*/ 34 h 35"/>
                <a:gd name="T14" fmla="*/ 9 w 17"/>
                <a:gd name="T15" fmla="*/ 24 h 35"/>
                <a:gd name="T16" fmla="*/ 11 w 17"/>
                <a:gd name="T17" fmla="*/ 17 h 35"/>
                <a:gd name="T18" fmla="*/ 14 w 17"/>
                <a:gd name="T19" fmla="*/ 9 h 35"/>
                <a:gd name="T20" fmla="*/ 16 w 17"/>
                <a:gd name="T21" fmla="*/ 0 h 35"/>
                <a:gd name="T22" fmla="*/ 14 w 17"/>
                <a:gd name="T23" fmla="*/ 2 h 35"/>
                <a:gd name="T24" fmla="*/ 6 w 17"/>
                <a:gd name="T25" fmla="*/ 0 h 35"/>
                <a:gd name="T26" fmla="*/ 6 w 17"/>
                <a:gd name="T27" fmla="*/ 0 h 35"/>
                <a:gd name="T28" fmla="*/ 4 w 17"/>
                <a:gd name="T29" fmla="*/ 0 h 35"/>
                <a:gd name="T30" fmla="*/ 6 w 17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5"/>
                <a:gd name="T50" fmla="*/ 17 w 17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5">
                  <a:moveTo>
                    <a:pt x="6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3" y="16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9" y="24"/>
                  </a:lnTo>
                  <a:lnTo>
                    <a:pt x="11" y="17"/>
                  </a:lnTo>
                  <a:lnTo>
                    <a:pt x="14" y="9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2" name="Freeform 119"/>
            <p:cNvSpPr>
              <a:spLocks/>
            </p:cNvSpPr>
            <p:nvPr/>
          </p:nvSpPr>
          <p:spPr bwMode="auto">
            <a:xfrm>
              <a:off x="1658" y="1609"/>
              <a:ext cx="20" cy="31"/>
            </a:xfrm>
            <a:custGeom>
              <a:avLst/>
              <a:gdLst>
                <a:gd name="T0" fmla="*/ 16 w 20"/>
                <a:gd name="T1" fmla="*/ 0 h 31"/>
                <a:gd name="T2" fmla="*/ 15 w 20"/>
                <a:gd name="T3" fmla="*/ 1 h 31"/>
                <a:gd name="T4" fmla="*/ 0 w 20"/>
                <a:gd name="T5" fmla="*/ 27 h 31"/>
                <a:gd name="T6" fmla="*/ 5 w 20"/>
                <a:gd name="T7" fmla="*/ 30 h 31"/>
                <a:gd name="T8" fmla="*/ 19 w 20"/>
                <a:gd name="T9" fmla="*/ 4 h 31"/>
                <a:gd name="T10" fmla="*/ 18 w 20"/>
                <a:gd name="T11" fmla="*/ 6 h 31"/>
                <a:gd name="T12" fmla="*/ 16 w 20"/>
                <a:gd name="T13" fmla="*/ 0 h 31"/>
                <a:gd name="T14" fmla="*/ 15 w 20"/>
                <a:gd name="T15" fmla="*/ 0 h 31"/>
                <a:gd name="T16" fmla="*/ 15 w 20"/>
                <a:gd name="T17" fmla="*/ 1 h 31"/>
                <a:gd name="T18" fmla="*/ 16 w 20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1"/>
                <a:gd name="T32" fmla="*/ 20 w 20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1">
                  <a:moveTo>
                    <a:pt x="16" y="0"/>
                  </a:moveTo>
                  <a:lnTo>
                    <a:pt x="15" y="1"/>
                  </a:lnTo>
                  <a:lnTo>
                    <a:pt x="0" y="27"/>
                  </a:lnTo>
                  <a:lnTo>
                    <a:pt x="5" y="30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3" name="Freeform 120"/>
            <p:cNvSpPr>
              <a:spLocks/>
            </p:cNvSpPr>
            <p:nvPr/>
          </p:nvSpPr>
          <p:spPr bwMode="auto">
            <a:xfrm>
              <a:off x="1674" y="1609"/>
              <a:ext cx="74" cy="71"/>
            </a:xfrm>
            <a:custGeom>
              <a:avLst/>
              <a:gdLst>
                <a:gd name="T0" fmla="*/ 72 w 74"/>
                <a:gd name="T1" fmla="*/ 63 h 71"/>
                <a:gd name="T2" fmla="*/ 73 w 74"/>
                <a:gd name="T3" fmla="*/ 65 h 71"/>
                <a:gd name="T4" fmla="*/ 68 w 74"/>
                <a:gd name="T5" fmla="*/ 46 h 71"/>
                <a:gd name="T6" fmla="*/ 60 w 74"/>
                <a:gd name="T7" fmla="*/ 31 h 71"/>
                <a:gd name="T8" fmla="*/ 49 w 74"/>
                <a:gd name="T9" fmla="*/ 20 h 71"/>
                <a:gd name="T10" fmla="*/ 37 w 74"/>
                <a:gd name="T11" fmla="*/ 11 h 71"/>
                <a:gd name="T12" fmla="*/ 25 w 74"/>
                <a:gd name="T13" fmla="*/ 4 h 71"/>
                <a:gd name="T14" fmla="*/ 14 w 74"/>
                <a:gd name="T15" fmla="*/ 1 h 71"/>
                <a:gd name="T16" fmla="*/ 5 w 74"/>
                <a:gd name="T17" fmla="*/ 0 h 71"/>
                <a:gd name="T18" fmla="*/ 0 w 74"/>
                <a:gd name="T19" fmla="*/ 0 h 71"/>
                <a:gd name="T20" fmla="*/ 1 w 74"/>
                <a:gd name="T21" fmla="*/ 6 h 71"/>
                <a:gd name="T22" fmla="*/ 5 w 74"/>
                <a:gd name="T23" fmla="*/ 6 h 71"/>
                <a:gd name="T24" fmla="*/ 13 w 74"/>
                <a:gd name="T25" fmla="*/ 7 h 71"/>
                <a:gd name="T26" fmla="*/ 23 w 74"/>
                <a:gd name="T27" fmla="*/ 11 h 71"/>
                <a:gd name="T28" fmla="*/ 34 w 74"/>
                <a:gd name="T29" fmla="*/ 17 h 71"/>
                <a:gd name="T30" fmla="*/ 45 w 74"/>
                <a:gd name="T31" fmla="*/ 24 h 71"/>
                <a:gd name="T32" fmla="*/ 55 w 74"/>
                <a:gd name="T33" fmla="*/ 36 h 71"/>
                <a:gd name="T34" fmla="*/ 63 w 74"/>
                <a:gd name="T35" fmla="*/ 49 h 71"/>
                <a:gd name="T36" fmla="*/ 68 w 74"/>
                <a:gd name="T37" fmla="*/ 67 h 71"/>
                <a:gd name="T38" fmla="*/ 69 w 74"/>
                <a:gd name="T39" fmla="*/ 70 h 71"/>
                <a:gd name="T40" fmla="*/ 68 w 74"/>
                <a:gd name="T41" fmla="*/ 67 h 71"/>
                <a:gd name="T42" fmla="*/ 68 w 74"/>
                <a:gd name="T43" fmla="*/ 68 h 71"/>
                <a:gd name="T44" fmla="*/ 69 w 74"/>
                <a:gd name="T45" fmla="*/ 70 h 71"/>
                <a:gd name="T46" fmla="*/ 72 w 74"/>
                <a:gd name="T47" fmla="*/ 63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71"/>
                <a:gd name="T74" fmla="*/ 74 w 74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71">
                  <a:moveTo>
                    <a:pt x="72" y="63"/>
                  </a:moveTo>
                  <a:lnTo>
                    <a:pt x="73" y="65"/>
                  </a:lnTo>
                  <a:lnTo>
                    <a:pt x="68" y="46"/>
                  </a:lnTo>
                  <a:lnTo>
                    <a:pt x="60" y="31"/>
                  </a:lnTo>
                  <a:lnTo>
                    <a:pt x="49" y="20"/>
                  </a:lnTo>
                  <a:lnTo>
                    <a:pt x="37" y="11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5" y="6"/>
                  </a:lnTo>
                  <a:lnTo>
                    <a:pt x="13" y="7"/>
                  </a:lnTo>
                  <a:lnTo>
                    <a:pt x="23" y="11"/>
                  </a:lnTo>
                  <a:lnTo>
                    <a:pt x="34" y="17"/>
                  </a:lnTo>
                  <a:lnTo>
                    <a:pt x="45" y="24"/>
                  </a:lnTo>
                  <a:lnTo>
                    <a:pt x="55" y="36"/>
                  </a:lnTo>
                  <a:lnTo>
                    <a:pt x="63" y="49"/>
                  </a:lnTo>
                  <a:lnTo>
                    <a:pt x="68" y="67"/>
                  </a:lnTo>
                  <a:lnTo>
                    <a:pt x="69" y="70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70"/>
                  </a:lnTo>
                  <a:lnTo>
                    <a:pt x="72" y="6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4" name="Freeform 121"/>
            <p:cNvSpPr>
              <a:spLocks/>
            </p:cNvSpPr>
            <p:nvPr/>
          </p:nvSpPr>
          <p:spPr bwMode="auto">
            <a:xfrm>
              <a:off x="1754" y="1613"/>
              <a:ext cx="273" cy="336"/>
            </a:xfrm>
            <a:custGeom>
              <a:avLst/>
              <a:gdLst>
                <a:gd name="T0" fmla="*/ 251 w 273"/>
                <a:gd name="T1" fmla="*/ 12 h 336"/>
                <a:gd name="T2" fmla="*/ 272 w 273"/>
                <a:gd name="T3" fmla="*/ 125 h 336"/>
                <a:gd name="T4" fmla="*/ 200 w 273"/>
                <a:gd name="T5" fmla="*/ 215 h 336"/>
                <a:gd name="T6" fmla="*/ 225 w 273"/>
                <a:gd name="T7" fmla="*/ 254 h 336"/>
                <a:gd name="T8" fmla="*/ 220 w 273"/>
                <a:gd name="T9" fmla="*/ 257 h 336"/>
                <a:gd name="T10" fmla="*/ 215 w 273"/>
                <a:gd name="T11" fmla="*/ 270 h 336"/>
                <a:gd name="T12" fmla="*/ 210 w 273"/>
                <a:gd name="T13" fmla="*/ 293 h 336"/>
                <a:gd name="T14" fmla="*/ 202 w 273"/>
                <a:gd name="T15" fmla="*/ 316 h 336"/>
                <a:gd name="T16" fmla="*/ 191 w 273"/>
                <a:gd name="T17" fmla="*/ 331 h 336"/>
                <a:gd name="T18" fmla="*/ 178 w 273"/>
                <a:gd name="T19" fmla="*/ 333 h 336"/>
                <a:gd name="T20" fmla="*/ 165 w 273"/>
                <a:gd name="T21" fmla="*/ 329 h 336"/>
                <a:gd name="T22" fmla="*/ 152 w 273"/>
                <a:gd name="T23" fmla="*/ 325 h 336"/>
                <a:gd name="T24" fmla="*/ 140 w 273"/>
                <a:gd name="T25" fmla="*/ 319 h 336"/>
                <a:gd name="T26" fmla="*/ 128 w 273"/>
                <a:gd name="T27" fmla="*/ 314 h 336"/>
                <a:gd name="T28" fmla="*/ 115 w 273"/>
                <a:gd name="T29" fmla="*/ 308 h 336"/>
                <a:gd name="T30" fmla="*/ 104 w 273"/>
                <a:gd name="T31" fmla="*/ 303 h 336"/>
                <a:gd name="T32" fmla="*/ 94 w 273"/>
                <a:gd name="T33" fmla="*/ 296 h 336"/>
                <a:gd name="T34" fmla="*/ 84 w 273"/>
                <a:gd name="T35" fmla="*/ 288 h 336"/>
                <a:gd name="T36" fmla="*/ 74 w 273"/>
                <a:gd name="T37" fmla="*/ 279 h 336"/>
                <a:gd name="T38" fmla="*/ 65 w 273"/>
                <a:gd name="T39" fmla="*/ 269 h 336"/>
                <a:gd name="T40" fmla="*/ 56 w 273"/>
                <a:gd name="T41" fmla="*/ 257 h 336"/>
                <a:gd name="T42" fmla="*/ 46 w 273"/>
                <a:gd name="T43" fmla="*/ 240 h 336"/>
                <a:gd name="T44" fmla="*/ 35 w 273"/>
                <a:gd name="T45" fmla="*/ 220 h 336"/>
                <a:gd name="T46" fmla="*/ 25 w 273"/>
                <a:gd name="T47" fmla="*/ 201 h 336"/>
                <a:gd name="T48" fmla="*/ 17 w 273"/>
                <a:gd name="T49" fmla="*/ 183 h 336"/>
                <a:gd name="T50" fmla="*/ 9 w 273"/>
                <a:gd name="T51" fmla="*/ 167 h 336"/>
                <a:gd name="T52" fmla="*/ 2 w 273"/>
                <a:gd name="T53" fmla="*/ 153 h 336"/>
                <a:gd name="T54" fmla="*/ 20 w 273"/>
                <a:gd name="T55" fmla="*/ 92 h 336"/>
                <a:gd name="T56" fmla="*/ 28 w 273"/>
                <a:gd name="T57" fmla="*/ 101 h 336"/>
                <a:gd name="T58" fmla="*/ 32 w 273"/>
                <a:gd name="T59" fmla="*/ 112 h 336"/>
                <a:gd name="T60" fmla="*/ 34 w 273"/>
                <a:gd name="T61" fmla="*/ 106 h 336"/>
                <a:gd name="T62" fmla="*/ 36 w 273"/>
                <a:gd name="T63" fmla="*/ 98 h 336"/>
                <a:gd name="T64" fmla="*/ 47 w 273"/>
                <a:gd name="T65" fmla="*/ 97 h 336"/>
                <a:gd name="T66" fmla="*/ 58 w 273"/>
                <a:gd name="T67" fmla="*/ 97 h 336"/>
                <a:gd name="T68" fmla="*/ 69 w 273"/>
                <a:gd name="T69" fmla="*/ 97 h 336"/>
                <a:gd name="T70" fmla="*/ 79 w 273"/>
                <a:gd name="T71" fmla="*/ 97 h 336"/>
                <a:gd name="T72" fmla="*/ 90 w 273"/>
                <a:gd name="T73" fmla="*/ 99 h 336"/>
                <a:gd name="T74" fmla="*/ 99 w 273"/>
                <a:gd name="T75" fmla="*/ 102 h 336"/>
                <a:gd name="T76" fmla="*/ 109 w 273"/>
                <a:gd name="T77" fmla="*/ 106 h 336"/>
                <a:gd name="T78" fmla="*/ 119 w 273"/>
                <a:gd name="T79" fmla="*/ 112 h 336"/>
                <a:gd name="T80" fmla="*/ 134 w 273"/>
                <a:gd name="T81" fmla="*/ 128 h 336"/>
                <a:gd name="T82" fmla="*/ 151 w 273"/>
                <a:gd name="T83" fmla="*/ 147 h 336"/>
                <a:gd name="T84" fmla="*/ 165 w 273"/>
                <a:gd name="T85" fmla="*/ 167 h 336"/>
                <a:gd name="T86" fmla="*/ 179 w 273"/>
                <a:gd name="T87" fmla="*/ 187 h 336"/>
                <a:gd name="T88" fmla="*/ 180 w 273"/>
                <a:gd name="T89" fmla="*/ 144 h 336"/>
                <a:gd name="T90" fmla="*/ 181 w 273"/>
                <a:gd name="T91" fmla="*/ 101 h 336"/>
                <a:gd name="T92" fmla="*/ 183 w 273"/>
                <a:gd name="T93" fmla="*/ 57 h 336"/>
                <a:gd name="T94" fmla="*/ 195 w 273"/>
                <a:gd name="T95" fmla="*/ 19 h 336"/>
                <a:gd name="T96" fmla="*/ 201 w 273"/>
                <a:gd name="T97" fmla="*/ 12 h 336"/>
                <a:gd name="T98" fmla="*/ 205 w 273"/>
                <a:gd name="T99" fmla="*/ 7 h 336"/>
                <a:gd name="T100" fmla="*/ 211 w 273"/>
                <a:gd name="T101" fmla="*/ 2 h 336"/>
                <a:gd name="T102" fmla="*/ 215 w 273"/>
                <a:gd name="T103" fmla="*/ 0 h 3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3"/>
                <a:gd name="T157" fmla="*/ 0 h 336"/>
                <a:gd name="T158" fmla="*/ 273 w 273"/>
                <a:gd name="T159" fmla="*/ 336 h 3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3" h="336">
                  <a:moveTo>
                    <a:pt x="215" y="0"/>
                  </a:moveTo>
                  <a:lnTo>
                    <a:pt x="251" y="12"/>
                  </a:lnTo>
                  <a:lnTo>
                    <a:pt x="263" y="32"/>
                  </a:lnTo>
                  <a:lnTo>
                    <a:pt x="272" y="125"/>
                  </a:lnTo>
                  <a:lnTo>
                    <a:pt x="238" y="219"/>
                  </a:lnTo>
                  <a:lnTo>
                    <a:pt x="200" y="215"/>
                  </a:lnTo>
                  <a:lnTo>
                    <a:pt x="225" y="251"/>
                  </a:lnTo>
                  <a:lnTo>
                    <a:pt x="225" y="254"/>
                  </a:lnTo>
                  <a:lnTo>
                    <a:pt x="223" y="256"/>
                  </a:lnTo>
                  <a:lnTo>
                    <a:pt x="220" y="257"/>
                  </a:lnTo>
                  <a:lnTo>
                    <a:pt x="217" y="259"/>
                  </a:lnTo>
                  <a:lnTo>
                    <a:pt x="215" y="270"/>
                  </a:lnTo>
                  <a:lnTo>
                    <a:pt x="212" y="282"/>
                  </a:lnTo>
                  <a:lnTo>
                    <a:pt x="210" y="293"/>
                  </a:lnTo>
                  <a:lnTo>
                    <a:pt x="206" y="305"/>
                  </a:lnTo>
                  <a:lnTo>
                    <a:pt x="202" y="316"/>
                  </a:lnTo>
                  <a:lnTo>
                    <a:pt x="197" y="325"/>
                  </a:lnTo>
                  <a:lnTo>
                    <a:pt x="191" y="331"/>
                  </a:lnTo>
                  <a:lnTo>
                    <a:pt x="183" y="335"/>
                  </a:lnTo>
                  <a:lnTo>
                    <a:pt x="178" y="333"/>
                  </a:lnTo>
                  <a:lnTo>
                    <a:pt x="171" y="331"/>
                  </a:lnTo>
                  <a:lnTo>
                    <a:pt x="165" y="329"/>
                  </a:lnTo>
                  <a:lnTo>
                    <a:pt x="158" y="328"/>
                  </a:lnTo>
                  <a:lnTo>
                    <a:pt x="152" y="325"/>
                  </a:lnTo>
                  <a:lnTo>
                    <a:pt x="145" y="323"/>
                  </a:lnTo>
                  <a:lnTo>
                    <a:pt x="140" y="319"/>
                  </a:lnTo>
                  <a:lnTo>
                    <a:pt x="134" y="316"/>
                  </a:lnTo>
                  <a:lnTo>
                    <a:pt x="128" y="314"/>
                  </a:lnTo>
                  <a:lnTo>
                    <a:pt x="121" y="312"/>
                  </a:lnTo>
                  <a:lnTo>
                    <a:pt x="115" y="308"/>
                  </a:lnTo>
                  <a:lnTo>
                    <a:pt x="110" y="305"/>
                  </a:lnTo>
                  <a:lnTo>
                    <a:pt x="104" y="303"/>
                  </a:lnTo>
                  <a:lnTo>
                    <a:pt x="99" y="299"/>
                  </a:lnTo>
                  <a:lnTo>
                    <a:pt x="94" y="296"/>
                  </a:lnTo>
                  <a:lnTo>
                    <a:pt x="89" y="292"/>
                  </a:lnTo>
                  <a:lnTo>
                    <a:pt x="84" y="288"/>
                  </a:lnTo>
                  <a:lnTo>
                    <a:pt x="80" y="284"/>
                  </a:lnTo>
                  <a:lnTo>
                    <a:pt x="74" y="279"/>
                  </a:lnTo>
                  <a:lnTo>
                    <a:pt x="69" y="273"/>
                  </a:lnTo>
                  <a:lnTo>
                    <a:pt x="65" y="269"/>
                  </a:lnTo>
                  <a:lnTo>
                    <a:pt x="61" y="263"/>
                  </a:lnTo>
                  <a:lnTo>
                    <a:pt x="56" y="257"/>
                  </a:lnTo>
                  <a:lnTo>
                    <a:pt x="52" y="251"/>
                  </a:lnTo>
                  <a:lnTo>
                    <a:pt x="46" y="240"/>
                  </a:lnTo>
                  <a:lnTo>
                    <a:pt x="40" y="230"/>
                  </a:lnTo>
                  <a:lnTo>
                    <a:pt x="35" y="220"/>
                  </a:lnTo>
                  <a:lnTo>
                    <a:pt x="30" y="210"/>
                  </a:lnTo>
                  <a:lnTo>
                    <a:pt x="25" y="201"/>
                  </a:lnTo>
                  <a:lnTo>
                    <a:pt x="22" y="191"/>
                  </a:lnTo>
                  <a:lnTo>
                    <a:pt x="17" y="183"/>
                  </a:lnTo>
                  <a:lnTo>
                    <a:pt x="13" y="174"/>
                  </a:lnTo>
                  <a:lnTo>
                    <a:pt x="9" y="167"/>
                  </a:lnTo>
                  <a:lnTo>
                    <a:pt x="6" y="160"/>
                  </a:lnTo>
                  <a:lnTo>
                    <a:pt x="2" y="153"/>
                  </a:lnTo>
                  <a:lnTo>
                    <a:pt x="0" y="148"/>
                  </a:lnTo>
                  <a:lnTo>
                    <a:pt x="20" y="92"/>
                  </a:lnTo>
                  <a:lnTo>
                    <a:pt x="26" y="94"/>
                  </a:lnTo>
                  <a:lnTo>
                    <a:pt x="28" y="101"/>
                  </a:lnTo>
                  <a:lnTo>
                    <a:pt x="30" y="107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5" y="102"/>
                  </a:lnTo>
                  <a:lnTo>
                    <a:pt x="36" y="98"/>
                  </a:lnTo>
                  <a:lnTo>
                    <a:pt x="41" y="97"/>
                  </a:lnTo>
                  <a:lnTo>
                    <a:pt x="47" y="97"/>
                  </a:lnTo>
                  <a:lnTo>
                    <a:pt x="52" y="97"/>
                  </a:lnTo>
                  <a:lnTo>
                    <a:pt x="58" y="97"/>
                  </a:lnTo>
                  <a:lnTo>
                    <a:pt x="63" y="97"/>
                  </a:lnTo>
                  <a:lnTo>
                    <a:pt x="69" y="97"/>
                  </a:lnTo>
                  <a:lnTo>
                    <a:pt x="74" y="97"/>
                  </a:lnTo>
                  <a:lnTo>
                    <a:pt x="79" y="97"/>
                  </a:lnTo>
                  <a:lnTo>
                    <a:pt x="84" y="99"/>
                  </a:lnTo>
                  <a:lnTo>
                    <a:pt x="90" y="99"/>
                  </a:lnTo>
                  <a:lnTo>
                    <a:pt x="94" y="101"/>
                  </a:lnTo>
                  <a:lnTo>
                    <a:pt x="99" y="102"/>
                  </a:lnTo>
                  <a:lnTo>
                    <a:pt x="104" y="104"/>
                  </a:lnTo>
                  <a:lnTo>
                    <a:pt x="109" y="106"/>
                  </a:lnTo>
                  <a:lnTo>
                    <a:pt x="114" y="109"/>
                  </a:lnTo>
                  <a:lnTo>
                    <a:pt x="119" y="112"/>
                  </a:lnTo>
                  <a:lnTo>
                    <a:pt x="127" y="119"/>
                  </a:lnTo>
                  <a:lnTo>
                    <a:pt x="134" y="128"/>
                  </a:lnTo>
                  <a:lnTo>
                    <a:pt x="143" y="137"/>
                  </a:lnTo>
                  <a:lnTo>
                    <a:pt x="151" y="147"/>
                  </a:lnTo>
                  <a:lnTo>
                    <a:pt x="158" y="157"/>
                  </a:lnTo>
                  <a:lnTo>
                    <a:pt x="165" y="167"/>
                  </a:lnTo>
                  <a:lnTo>
                    <a:pt x="173" y="177"/>
                  </a:lnTo>
                  <a:lnTo>
                    <a:pt x="179" y="187"/>
                  </a:lnTo>
                  <a:lnTo>
                    <a:pt x="180" y="167"/>
                  </a:lnTo>
                  <a:lnTo>
                    <a:pt x="180" y="144"/>
                  </a:lnTo>
                  <a:lnTo>
                    <a:pt x="180" y="123"/>
                  </a:lnTo>
                  <a:lnTo>
                    <a:pt x="181" y="101"/>
                  </a:lnTo>
                  <a:lnTo>
                    <a:pt x="181" y="79"/>
                  </a:lnTo>
                  <a:lnTo>
                    <a:pt x="183" y="57"/>
                  </a:lnTo>
                  <a:lnTo>
                    <a:pt x="189" y="37"/>
                  </a:lnTo>
                  <a:lnTo>
                    <a:pt x="195" y="19"/>
                  </a:lnTo>
                  <a:lnTo>
                    <a:pt x="199" y="16"/>
                  </a:lnTo>
                  <a:lnTo>
                    <a:pt x="201" y="12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8" y="4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1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5" name="Freeform 122"/>
            <p:cNvSpPr>
              <a:spLocks/>
            </p:cNvSpPr>
            <p:nvPr/>
          </p:nvSpPr>
          <p:spPr bwMode="auto">
            <a:xfrm>
              <a:off x="1969" y="1609"/>
              <a:ext cx="40" cy="20"/>
            </a:xfrm>
            <a:custGeom>
              <a:avLst/>
              <a:gdLst>
                <a:gd name="T0" fmla="*/ 39 w 40"/>
                <a:gd name="T1" fmla="*/ 14 h 20"/>
                <a:gd name="T2" fmla="*/ 38 w 40"/>
                <a:gd name="T3" fmla="*/ 13 h 20"/>
                <a:gd name="T4" fmla="*/ 1 w 40"/>
                <a:gd name="T5" fmla="*/ 0 h 20"/>
                <a:gd name="T6" fmla="*/ 0 w 40"/>
                <a:gd name="T7" fmla="*/ 6 h 20"/>
                <a:gd name="T8" fmla="*/ 35 w 40"/>
                <a:gd name="T9" fmla="*/ 19 h 20"/>
                <a:gd name="T10" fmla="*/ 34 w 40"/>
                <a:gd name="T11" fmla="*/ 18 h 20"/>
                <a:gd name="T12" fmla="*/ 39 w 40"/>
                <a:gd name="T13" fmla="*/ 14 h 20"/>
                <a:gd name="T14" fmla="*/ 39 w 40"/>
                <a:gd name="T15" fmla="*/ 13 h 20"/>
                <a:gd name="T16" fmla="*/ 38 w 40"/>
                <a:gd name="T17" fmla="*/ 13 h 20"/>
                <a:gd name="T18" fmla="*/ 39 w 40"/>
                <a:gd name="T19" fmla="*/ 1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0"/>
                <a:gd name="T32" fmla="*/ 40 w 40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0">
                  <a:moveTo>
                    <a:pt x="39" y="14"/>
                  </a:moveTo>
                  <a:lnTo>
                    <a:pt x="38" y="13"/>
                  </a:lnTo>
                  <a:lnTo>
                    <a:pt x="1" y="0"/>
                  </a:lnTo>
                  <a:lnTo>
                    <a:pt x="0" y="6"/>
                  </a:lnTo>
                  <a:lnTo>
                    <a:pt x="35" y="19"/>
                  </a:lnTo>
                  <a:lnTo>
                    <a:pt x="34" y="18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9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6" name="Freeform 123"/>
            <p:cNvSpPr>
              <a:spLocks/>
            </p:cNvSpPr>
            <p:nvPr/>
          </p:nvSpPr>
          <p:spPr bwMode="auto">
            <a:xfrm>
              <a:off x="2003" y="1624"/>
              <a:ext cx="18" cy="24"/>
            </a:xfrm>
            <a:custGeom>
              <a:avLst/>
              <a:gdLst>
                <a:gd name="T0" fmla="*/ 17 w 18"/>
                <a:gd name="T1" fmla="*/ 21 h 24"/>
                <a:gd name="T2" fmla="*/ 16 w 18"/>
                <a:gd name="T3" fmla="*/ 20 h 24"/>
                <a:gd name="T4" fmla="*/ 5 w 18"/>
                <a:gd name="T5" fmla="*/ 0 h 24"/>
                <a:gd name="T6" fmla="*/ 0 w 18"/>
                <a:gd name="T7" fmla="*/ 3 h 24"/>
                <a:gd name="T8" fmla="*/ 12 w 18"/>
                <a:gd name="T9" fmla="*/ 23 h 24"/>
                <a:gd name="T10" fmla="*/ 11 w 18"/>
                <a:gd name="T11" fmla="*/ 21 h 24"/>
                <a:gd name="T12" fmla="*/ 17 w 18"/>
                <a:gd name="T13" fmla="*/ 21 h 24"/>
                <a:gd name="T14" fmla="*/ 17 w 18"/>
                <a:gd name="T15" fmla="*/ 21 h 24"/>
                <a:gd name="T16" fmla="*/ 16 w 18"/>
                <a:gd name="T17" fmla="*/ 20 h 24"/>
                <a:gd name="T18" fmla="*/ 17 w 18"/>
                <a:gd name="T19" fmla="*/ 2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4"/>
                <a:gd name="T32" fmla="*/ 18 w 1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4">
                  <a:moveTo>
                    <a:pt x="17" y="21"/>
                  </a:moveTo>
                  <a:lnTo>
                    <a:pt x="16" y="2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7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7" name="Freeform 124"/>
            <p:cNvSpPr>
              <a:spLocks/>
            </p:cNvSpPr>
            <p:nvPr/>
          </p:nvSpPr>
          <p:spPr bwMode="auto">
            <a:xfrm>
              <a:off x="2014" y="1645"/>
              <a:ext cx="17" cy="96"/>
            </a:xfrm>
            <a:custGeom>
              <a:avLst/>
              <a:gdLst>
                <a:gd name="T0" fmla="*/ 14 w 17"/>
                <a:gd name="T1" fmla="*/ 95 h 96"/>
                <a:gd name="T2" fmla="*/ 14 w 17"/>
                <a:gd name="T3" fmla="*/ 94 h 96"/>
                <a:gd name="T4" fmla="*/ 6 w 17"/>
                <a:gd name="T5" fmla="*/ 0 h 96"/>
                <a:gd name="T6" fmla="*/ 0 w 17"/>
                <a:gd name="T7" fmla="*/ 0 h 96"/>
                <a:gd name="T8" fmla="*/ 9 w 17"/>
                <a:gd name="T9" fmla="*/ 94 h 96"/>
                <a:gd name="T10" fmla="*/ 9 w 17"/>
                <a:gd name="T11" fmla="*/ 93 h 96"/>
                <a:gd name="T12" fmla="*/ 14 w 17"/>
                <a:gd name="T13" fmla="*/ 95 h 96"/>
                <a:gd name="T14" fmla="*/ 16 w 17"/>
                <a:gd name="T15" fmla="*/ 94 h 96"/>
                <a:gd name="T16" fmla="*/ 14 w 17"/>
                <a:gd name="T17" fmla="*/ 94 h 96"/>
                <a:gd name="T18" fmla="*/ 14 w 17"/>
                <a:gd name="T19" fmla="*/ 95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6"/>
                <a:gd name="T32" fmla="*/ 17 w 17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6">
                  <a:moveTo>
                    <a:pt x="14" y="95"/>
                  </a:moveTo>
                  <a:lnTo>
                    <a:pt x="14" y="94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14" y="95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4" y="9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8" name="Freeform 125"/>
            <p:cNvSpPr>
              <a:spLocks/>
            </p:cNvSpPr>
            <p:nvPr/>
          </p:nvSpPr>
          <p:spPr bwMode="auto">
            <a:xfrm>
              <a:off x="1988" y="1738"/>
              <a:ext cx="41" cy="98"/>
            </a:xfrm>
            <a:custGeom>
              <a:avLst/>
              <a:gdLst>
                <a:gd name="T0" fmla="*/ 4 w 41"/>
                <a:gd name="T1" fmla="*/ 97 h 98"/>
                <a:gd name="T2" fmla="*/ 6 w 41"/>
                <a:gd name="T3" fmla="*/ 95 h 98"/>
                <a:gd name="T4" fmla="*/ 40 w 41"/>
                <a:gd name="T5" fmla="*/ 1 h 98"/>
                <a:gd name="T6" fmla="*/ 35 w 41"/>
                <a:gd name="T7" fmla="*/ 0 h 98"/>
                <a:gd name="T8" fmla="*/ 0 w 41"/>
                <a:gd name="T9" fmla="*/ 93 h 98"/>
                <a:gd name="T10" fmla="*/ 4 w 41"/>
                <a:gd name="T11" fmla="*/ 90 h 98"/>
                <a:gd name="T12" fmla="*/ 4 w 41"/>
                <a:gd name="T13" fmla="*/ 97 h 98"/>
                <a:gd name="T14" fmla="*/ 5 w 41"/>
                <a:gd name="T15" fmla="*/ 97 h 98"/>
                <a:gd name="T16" fmla="*/ 6 w 41"/>
                <a:gd name="T17" fmla="*/ 95 h 98"/>
                <a:gd name="T18" fmla="*/ 4 w 41"/>
                <a:gd name="T19" fmla="*/ 97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98"/>
                <a:gd name="T32" fmla="*/ 41 w 41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98">
                  <a:moveTo>
                    <a:pt x="4" y="97"/>
                  </a:moveTo>
                  <a:lnTo>
                    <a:pt x="6" y="95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0" y="9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4" y="9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29" name="Freeform 126"/>
            <p:cNvSpPr>
              <a:spLocks/>
            </p:cNvSpPr>
            <p:nvPr/>
          </p:nvSpPr>
          <p:spPr bwMode="auto">
            <a:xfrm>
              <a:off x="1949" y="1825"/>
              <a:ext cx="44" cy="17"/>
            </a:xfrm>
            <a:custGeom>
              <a:avLst/>
              <a:gdLst>
                <a:gd name="T0" fmla="*/ 8 w 44"/>
                <a:gd name="T1" fmla="*/ 2 h 17"/>
                <a:gd name="T2" fmla="*/ 5 w 44"/>
                <a:gd name="T3" fmla="*/ 10 h 17"/>
                <a:gd name="T4" fmla="*/ 43 w 44"/>
                <a:gd name="T5" fmla="*/ 16 h 17"/>
                <a:gd name="T6" fmla="*/ 43 w 44"/>
                <a:gd name="T7" fmla="*/ 5 h 17"/>
                <a:gd name="T8" fmla="*/ 5 w 44"/>
                <a:gd name="T9" fmla="*/ 1 h 17"/>
                <a:gd name="T10" fmla="*/ 4 w 44"/>
                <a:gd name="T11" fmla="*/ 10 h 17"/>
                <a:gd name="T12" fmla="*/ 5 w 44"/>
                <a:gd name="T13" fmla="*/ 1 h 17"/>
                <a:gd name="T14" fmla="*/ 0 w 44"/>
                <a:gd name="T15" fmla="*/ 0 h 17"/>
                <a:gd name="T16" fmla="*/ 4 w 44"/>
                <a:gd name="T17" fmla="*/ 10 h 17"/>
                <a:gd name="T18" fmla="*/ 8 w 44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17"/>
                <a:gd name="T32" fmla="*/ 44 w 4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17">
                  <a:moveTo>
                    <a:pt x="8" y="2"/>
                  </a:moveTo>
                  <a:lnTo>
                    <a:pt x="5" y="10"/>
                  </a:lnTo>
                  <a:lnTo>
                    <a:pt x="43" y="16"/>
                  </a:lnTo>
                  <a:lnTo>
                    <a:pt x="43" y="5"/>
                  </a:lnTo>
                  <a:lnTo>
                    <a:pt x="5" y="1"/>
                  </a:lnTo>
                  <a:lnTo>
                    <a:pt x="4" y="10"/>
                  </a:lnTo>
                  <a:lnTo>
                    <a:pt x="5" y="1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0" name="Freeform 127"/>
            <p:cNvSpPr>
              <a:spLocks/>
            </p:cNvSpPr>
            <p:nvPr/>
          </p:nvSpPr>
          <p:spPr bwMode="auto">
            <a:xfrm>
              <a:off x="1954" y="1827"/>
              <a:ext cx="29" cy="40"/>
            </a:xfrm>
            <a:custGeom>
              <a:avLst/>
              <a:gdLst>
                <a:gd name="T0" fmla="*/ 28 w 29"/>
                <a:gd name="T1" fmla="*/ 36 h 40"/>
                <a:gd name="T2" fmla="*/ 27 w 29"/>
                <a:gd name="T3" fmla="*/ 35 h 40"/>
                <a:gd name="T4" fmla="*/ 3 w 29"/>
                <a:gd name="T5" fmla="*/ 0 h 40"/>
                <a:gd name="T6" fmla="*/ 0 w 29"/>
                <a:gd name="T7" fmla="*/ 4 h 40"/>
                <a:gd name="T8" fmla="*/ 23 w 29"/>
                <a:gd name="T9" fmla="*/ 39 h 40"/>
                <a:gd name="T10" fmla="*/ 22 w 29"/>
                <a:gd name="T11" fmla="*/ 38 h 40"/>
                <a:gd name="T12" fmla="*/ 28 w 29"/>
                <a:gd name="T13" fmla="*/ 36 h 40"/>
                <a:gd name="T14" fmla="*/ 28 w 29"/>
                <a:gd name="T15" fmla="*/ 35 h 40"/>
                <a:gd name="T16" fmla="*/ 27 w 29"/>
                <a:gd name="T17" fmla="*/ 35 h 40"/>
                <a:gd name="T18" fmla="*/ 28 w 29"/>
                <a:gd name="T19" fmla="*/ 36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8" y="36"/>
                  </a:moveTo>
                  <a:lnTo>
                    <a:pt x="27" y="35"/>
                  </a:lnTo>
                  <a:lnTo>
                    <a:pt x="3" y="0"/>
                  </a:lnTo>
                  <a:lnTo>
                    <a:pt x="0" y="4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8" y="3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1" name="Freeform 128"/>
            <p:cNvSpPr>
              <a:spLocks/>
            </p:cNvSpPr>
            <p:nvPr/>
          </p:nvSpPr>
          <p:spPr bwMode="auto">
            <a:xfrm>
              <a:off x="1970" y="1863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6 h 17"/>
                <a:gd name="T4" fmla="*/ 8 w 17"/>
                <a:gd name="T5" fmla="*/ 16 h 17"/>
                <a:gd name="T6" fmla="*/ 11 w 17"/>
                <a:gd name="T7" fmla="*/ 14 h 17"/>
                <a:gd name="T8" fmla="*/ 16 w 17"/>
                <a:gd name="T9" fmla="*/ 8 h 17"/>
                <a:gd name="T10" fmla="*/ 16 w 17"/>
                <a:gd name="T11" fmla="*/ 0 h 17"/>
                <a:gd name="T12" fmla="*/ 8 w 17"/>
                <a:gd name="T13" fmla="*/ 2 h 17"/>
                <a:gd name="T14" fmla="*/ 8 w 17"/>
                <a:gd name="T15" fmla="*/ 5 h 17"/>
                <a:gd name="T16" fmla="*/ 8 w 17"/>
                <a:gd name="T17" fmla="*/ 5 h 17"/>
                <a:gd name="T18" fmla="*/ 4 w 17"/>
                <a:gd name="T19" fmla="*/ 5 h 17"/>
                <a:gd name="T20" fmla="*/ 0 w 17"/>
                <a:gd name="T21" fmla="*/ 13 h 17"/>
                <a:gd name="T22" fmla="*/ 0 w 17"/>
                <a:gd name="T23" fmla="*/ 13 h 17"/>
                <a:gd name="T24" fmla="*/ 0 w 17"/>
                <a:gd name="T25" fmla="*/ 13 h 17"/>
                <a:gd name="T26" fmla="*/ 0 w 17"/>
                <a:gd name="T27" fmla="*/ 13 h 17"/>
                <a:gd name="T28" fmla="*/ 0 w 17"/>
                <a:gd name="T29" fmla="*/ 13 h 17"/>
                <a:gd name="T30" fmla="*/ 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4" y="5"/>
                  </a:lnTo>
                  <a:lnTo>
                    <a:pt x="0" y="13"/>
                  </a:lnTo>
                  <a:lnTo>
                    <a:pt x="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2" name="Freeform 129"/>
            <p:cNvSpPr>
              <a:spLocks/>
            </p:cNvSpPr>
            <p:nvPr/>
          </p:nvSpPr>
          <p:spPr bwMode="auto">
            <a:xfrm>
              <a:off x="1938" y="1871"/>
              <a:ext cx="38" cy="81"/>
            </a:xfrm>
            <a:custGeom>
              <a:avLst/>
              <a:gdLst>
                <a:gd name="T0" fmla="*/ 0 w 38"/>
                <a:gd name="T1" fmla="*/ 79 h 81"/>
                <a:gd name="T2" fmla="*/ 1 w 38"/>
                <a:gd name="T3" fmla="*/ 79 h 81"/>
                <a:gd name="T4" fmla="*/ 10 w 38"/>
                <a:gd name="T5" fmla="*/ 75 h 81"/>
                <a:gd name="T6" fmla="*/ 17 w 38"/>
                <a:gd name="T7" fmla="*/ 68 h 81"/>
                <a:gd name="T8" fmla="*/ 22 w 38"/>
                <a:gd name="T9" fmla="*/ 59 h 81"/>
                <a:gd name="T10" fmla="*/ 26 w 38"/>
                <a:gd name="T11" fmla="*/ 47 h 81"/>
                <a:gd name="T12" fmla="*/ 29 w 38"/>
                <a:gd name="T13" fmla="*/ 36 h 81"/>
                <a:gd name="T14" fmla="*/ 32 w 38"/>
                <a:gd name="T15" fmla="*/ 24 h 81"/>
                <a:gd name="T16" fmla="*/ 35 w 38"/>
                <a:gd name="T17" fmla="*/ 12 h 81"/>
                <a:gd name="T18" fmla="*/ 37 w 38"/>
                <a:gd name="T19" fmla="*/ 1 h 81"/>
                <a:gd name="T20" fmla="*/ 32 w 38"/>
                <a:gd name="T21" fmla="*/ 0 h 81"/>
                <a:gd name="T22" fmla="*/ 29 w 38"/>
                <a:gd name="T23" fmla="*/ 11 h 81"/>
                <a:gd name="T24" fmla="*/ 27 w 38"/>
                <a:gd name="T25" fmla="*/ 22 h 81"/>
                <a:gd name="T26" fmla="*/ 24 w 38"/>
                <a:gd name="T27" fmla="*/ 35 h 81"/>
                <a:gd name="T28" fmla="*/ 21 w 38"/>
                <a:gd name="T29" fmla="*/ 45 h 81"/>
                <a:gd name="T30" fmla="*/ 16 w 38"/>
                <a:gd name="T31" fmla="*/ 56 h 81"/>
                <a:gd name="T32" fmla="*/ 11 w 38"/>
                <a:gd name="T33" fmla="*/ 64 h 81"/>
                <a:gd name="T34" fmla="*/ 6 w 38"/>
                <a:gd name="T35" fmla="*/ 69 h 81"/>
                <a:gd name="T36" fmla="*/ 0 w 38"/>
                <a:gd name="T37" fmla="*/ 73 h 81"/>
                <a:gd name="T38" fmla="*/ 1 w 38"/>
                <a:gd name="T39" fmla="*/ 73 h 81"/>
                <a:gd name="T40" fmla="*/ 0 w 38"/>
                <a:gd name="T41" fmla="*/ 79 h 81"/>
                <a:gd name="T42" fmla="*/ 0 w 38"/>
                <a:gd name="T43" fmla="*/ 80 h 81"/>
                <a:gd name="T44" fmla="*/ 1 w 38"/>
                <a:gd name="T45" fmla="*/ 79 h 81"/>
                <a:gd name="T46" fmla="*/ 0 w 38"/>
                <a:gd name="T47" fmla="*/ 79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81"/>
                <a:gd name="T74" fmla="*/ 38 w 38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81">
                  <a:moveTo>
                    <a:pt x="0" y="79"/>
                  </a:moveTo>
                  <a:lnTo>
                    <a:pt x="1" y="79"/>
                  </a:lnTo>
                  <a:lnTo>
                    <a:pt x="10" y="75"/>
                  </a:lnTo>
                  <a:lnTo>
                    <a:pt x="17" y="68"/>
                  </a:lnTo>
                  <a:lnTo>
                    <a:pt x="22" y="59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2" y="24"/>
                  </a:lnTo>
                  <a:lnTo>
                    <a:pt x="35" y="1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9" y="11"/>
                  </a:lnTo>
                  <a:lnTo>
                    <a:pt x="27" y="22"/>
                  </a:lnTo>
                  <a:lnTo>
                    <a:pt x="24" y="35"/>
                  </a:lnTo>
                  <a:lnTo>
                    <a:pt x="21" y="45"/>
                  </a:lnTo>
                  <a:lnTo>
                    <a:pt x="16" y="56"/>
                  </a:lnTo>
                  <a:lnTo>
                    <a:pt x="11" y="64"/>
                  </a:lnTo>
                  <a:lnTo>
                    <a:pt x="6" y="69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1" y="79"/>
                  </a:lnTo>
                  <a:lnTo>
                    <a:pt x="0" y="7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3" name="Freeform 130"/>
            <p:cNvSpPr>
              <a:spLocks/>
            </p:cNvSpPr>
            <p:nvPr/>
          </p:nvSpPr>
          <p:spPr bwMode="auto">
            <a:xfrm>
              <a:off x="1886" y="1926"/>
              <a:ext cx="54" cy="25"/>
            </a:xfrm>
            <a:custGeom>
              <a:avLst/>
              <a:gdLst>
                <a:gd name="T0" fmla="*/ 1 w 54"/>
                <a:gd name="T1" fmla="*/ 5 h 25"/>
                <a:gd name="T2" fmla="*/ 0 w 54"/>
                <a:gd name="T3" fmla="*/ 5 h 25"/>
                <a:gd name="T4" fmla="*/ 7 w 54"/>
                <a:gd name="T5" fmla="*/ 10 h 25"/>
                <a:gd name="T6" fmla="*/ 13 w 54"/>
                <a:gd name="T7" fmla="*/ 12 h 25"/>
                <a:gd name="T8" fmla="*/ 19 w 54"/>
                <a:gd name="T9" fmla="*/ 14 h 25"/>
                <a:gd name="T10" fmla="*/ 26 w 54"/>
                <a:gd name="T11" fmla="*/ 16 h 25"/>
                <a:gd name="T12" fmla="*/ 32 w 54"/>
                <a:gd name="T13" fmla="*/ 18 h 25"/>
                <a:gd name="T14" fmla="*/ 39 w 54"/>
                <a:gd name="T15" fmla="*/ 21 h 25"/>
                <a:gd name="T16" fmla="*/ 46 w 54"/>
                <a:gd name="T17" fmla="*/ 22 h 25"/>
                <a:gd name="T18" fmla="*/ 52 w 54"/>
                <a:gd name="T19" fmla="*/ 24 h 25"/>
                <a:gd name="T20" fmla="*/ 53 w 54"/>
                <a:gd name="T21" fmla="*/ 18 h 25"/>
                <a:gd name="T22" fmla="*/ 46 w 54"/>
                <a:gd name="T23" fmla="*/ 16 h 25"/>
                <a:gd name="T24" fmla="*/ 40 w 54"/>
                <a:gd name="T25" fmla="*/ 14 h 25"/>
                <a:gd name="T26" fmla="*/ 33 w 54"/>
                <a:gd name="T27" fmla="*/ 12 h 25"/>
                <a:gd name="T28" fmla="*/ 27 w 54"/>
                <a:gd name="T29" fmla="*/ 11 h 25"/>
                <a:gd name="T30" fmla="*/ 21 w 54"/>
                <a:gd name="T31" fmla="*/ 9 h 25"/>
                <a:gd name="T32" fmla="*/ 15 w 54"/>
                <a:gd name="T33" fmla="*/ 6 h 25"/>
                <a:gd name="T34" fmla="*/ 9 w 54"/>
                <a:gd name="T35" fmla="*/ 3 h 25"/>
                <a:gd name="T36" fmla="*/ 2 w 54"/>
                <a:gd name="T37" fmla="*/ 0 h 25"/>
                <a:gd name="T38" fmla="*/ 2 w 54"/>
                <a:gd name="T39" fmla="*/ 0 h 25"/>
                <a:gd name="T40" fmla="*/ 1 w 54"/>
                <a:gd name="T41" fmla="*/ 5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25"/>
                <a:gd name="T65" fmla="*/ 54 w 5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25">
                  <a:moveTo>
                    <a:pt x="1" y="5"/>
                  </a:moveTo>
                  <a:lnTo>
                    <a:pt x="0" y="5"/>
                  </a:lnTo>
                  <a:lnTo>
                    <a:pt x="7" y="10"/>
                  </a:lnTo>
                  <a:lnTo>
                    <a:pt x="13" y="12"/>
                  </a:lnTo>
                  <a:lnTo>
                    <a:pt x="19" y="14"/>
                  </a:lnTo>
                  <a:lnTo>
                    <a:pt x="26" y="16"/>
                  </a:lnTo>
                  <a:lnTo>
                    <a:pt x="32" y="18"/>
                  </a:lnTo>
                  <a:lnTo>
                    <a:pt x="39" y="21"/>
                  </a:lnTo>
                  <a:lnTo>
                    <a:pt x="46" y="22"/>
                  </a:lnTo>
                  <a:lnTo>
                    <a:pt x="52" y="24"/>
                  </a:lnTo>
                  <a:lnTo>
                    <a:pt x="53" y="18"/>
                  </a:lnTo>
                  <a:lnTo>
                    <a:pt x="46" y="16"/>
                  </a:lnTo>
                  <a:lnTo>
                    <a:pt x="40" y="14"/>
                  </a:lnTo>
                  <a:lnTo>
                    <a:pt x="33" y="12"/>
                  </a:lnTo>
                  <a:lnTo>
                    <a:pt x="27" y="11"/>
                  </a:lnTo>
                  <a:lnTo>
                    <a:pt x="21" y="9"/>
                  </a:lnTo>
                  <a:lnTo>
                    <a:pt x="15" y="6"/>
                  </a:lnTo>
                  <a:lnTo>
                    <a:pt x="9" y="3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4" name="Freeform 131"/>
            <p:cNvSpPr>
              <a:spLocks/>
            </p:cNvSpPr>
            <p:nvPr/>
          </p:nvSpPr>
          <p:spPr bwMode="auto">
            <a:xfrm>
              <a:off x="1804" y="1862"/>
              <a:ext cx="85" cy="70"/>
            </a:xfrm>
            <a:custGeom>
              <a:avLst/>
              <a:gdLst>
                <a:gd name="T0" fmla="*/ 0 w 85"/>
                <a:gd name="T1" fmla="*/ 3 h 70"/>
                <a:gd name="T2" fmla="*/ 0 w 85"/>
                <a:gd name="T3" fmla="*/ 2 h 70"/>
                <a:gd name="T4" fmla="*/ 3 w 85"/>
                <a:gd name="T5" fmla="*/ 10 h 70"/>
                <a:gd name="T6" fmla="*/ 7 w 85"/>
                <a:gd name="T7" fmla="*/ 16 h 70"/>
                <a:gd name="T8" fmla="*/ 12 w 85"/>
                <a:gd name="T9" fmla="*/ 22 h 70"/>
                <a:gd name="T10" fmla="*/ 17 w 85"/>
                <a:gd name="T11" fmla="*/ 27 h 70"/>
                <a:gd name="T12" fmla="*/ 22 w 85"/>
                <a:gd name="T13" fmla="*/ 33 h 70"/>
                <a:gd name="T14" fmla="*/ 27 w 85"/>
                <a:gd name="T15" fmla="*/ 37 h 70"/>
                <a:gd name="T16" fmla="*/ 31 w 85"/>
                <a:gd name="T17" fmla="*/ 41 h 70"/>
                <a:gd name="T18" fmla="*/ 37 w 85"/>
                <a:gd name="T19" fmla="*/ 45 h 70"/>
                <a:gd name="T20" fmla="*/ 42 w 85"/>
                <a:gd name="T21" fmla="*/ 49 h 70"/>
                <a:gd name="T22" fmla="*/ 47 w 85"/>
                <a:gd name="T23" fmla="*/ 53 h 70"/>
                <a:gd name="T24" fmla="*/ 53 w 85"/>
                <a:gd name="T25" fmla="*/ 55 h 70"/>
                <a:gd name="T26" fmla="*/ 59 w 85"/>
                <a:gd name="T27" fmla="*/ 59 h 70"/>
                <a:gd name="T28" fmla="*/ 64 w 85"/>
                <a:gd name="T29" fmla="*/ 62 h 70"/>
                <a:gd name="T30" fmla="*/ 70 w 85"/>
                <a:gd name="T31" fmla="*/ 65 h 70"/>
                <a:gd name="T32" fmla="*/ 76 w 85"/>
                <a:gd name="T33" fmla="*/ 67 h 70"/>
                <a:gd name="T34" fmla="*/ 83 w 85"/>
                <a:gd name="T35" fmla="*/ 69 h 70"/>
                <a:gd name="T36" fmla="*/ 84 w 85"/>
                <a:gd name="T37" fmla="*/ 63 h 70"/>
                <a:gd name="T38" fmla="*/ 79 w 85"/>
                <a:gd name="T39" fmla="*/ 60 h 70"/>
                <a:gd name="T40" fmla="*/ 73 w 85"/>
                <a:gd name="T41" fmla="*/ 58 h 70"/>
                <a:gd name="T42" fmla="*/ 66 w 85"/>
                <a:gd name="T43" fmla="*/ 55 h 70"/>
                <a:gd name="T44" fmla="*/ 61 w 85"/>
                <a:gd name="T45" fmla="*/ 53 h 70"/>
                <a:gd name="T46" fmla="*/ 56 w 85"/>
                <a:gd name="T47" fmla="*/ 50 h 70"/>
                <a:gd name="T48" fmla="*/ 50 w 85"/>
                <a:gd name="T49" fmla="*/ 47 h 70"/>
                <a:gd name="T50" fmla="*/ 45 w 85"/>
                <a:gd name="T51" fmla="*/ 44 h 70"/>
                <a:gd name="T52" fmla="*/ 40 w 85"/>
                <a:gd name="T53" fmla="*/ 40 h 70"/>
                <a:gd name="T54" fmla="*/ 34 w 85"/>
                <a:gd name="T55" fmla="*/ 35 h 70"/>
                <a:gd name="T56" fmla="*/ 30 w 85"/>
                <a:gd name="T57" fmla="*/ 32 h 70"/>
                <a:gd name="T58" fmla="*/ 25 w 85"/>
                <a:gd name="T59" fmla="*/ 27 h 70"/>
                <a:gd name="T60" fmla="*/ 20 w 85"/>
                <a:gd name="T61" fmla="*/ 22 h 70"/>
                <a:gd name="T62" fmla="*/ 17 w 85"/>
                <a:gd name="T63" fmla="*/ 17 h 70"/>
                <a:gd name="T64" fmla="*/ 12 w 85"/>
                <a:gd name="T65" fmla="*/ 12 h 70"/>
                <a:gd name="T66" fmla="*/ 7 w 85"/>
                <a:gd name="T67" fmla="*/ 6 h 70"/>
                <a:gd name="T68" fmla="*/ 3 w 85"/>
                <a:gd name="T69" fmla="*/ 0 h 70"/>
                <a:gd name="T70" fmla="*/ 3 w 85"/>
                <a:gd name="T71" fmla="*/ 0 h 70"/>
                <a:gd name="T72" fmla="*/ 0 w 85"/>
                <a:gd name="T73" fmla="*/ 3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70"/>
                <a:gd name="T113" fmla="*/ 85 w 8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70">
                  <a:moveTo>
                    <a:pt x="0" y="3"/>
                  </a:moveTo>
                  <a:lnTo>
                    <a:pt x="0" y="2"/>
                  </a:lnTo>
                  <a:lnTo>
                    <a:pt x="3" y="10"/>
                  </a:lnTo>
                  <a:lnTo>
                    <a:pt x="7" y="16"/>
                  </a:lnTo>
                  <a:lnTo>
                    <a:pt x="12" y="22"/>
                  </a:lnTo>
                  <a:lnTo>
                    <a:pt x="17" y="27"/>
                  </a:lnTo>
                  <a:lnTo>
                    <a:pt x="22" y="33"/>
                  </a:lnTo>
                  <a:lnTo>
                    <a:pt x="27" y="37"/>
                  </a:lnTo>
                  <a:lnTo>
                    <a:pt x="31" y="41"/>
                  </a:lnTo>
                  <a:lnTo>
                    <a:pt x="37" y="45"/>
                  </a:lnTo>
                  <a:lnTo>
                    <a:pt x="42" y="49"/>
                  </a:lnTo>
                  <a:lnTo>
                    <a:pt x="47" y="53"/>
                  </a:lnTo>
                  <a:lnTo>
                    <a:pt x="53" y="55"/>
                  </a:lnTo>
                  <a:lnTo>
                    <a:pt x="59" y="59"/>
                  </a:lnTo>
                  <a:lnTo>
                    <a:pt x="64" y="62"/>
                  </a:lnTo>
                  <a:lnTo>
                    <a:pt x="70" y="65"/>
                  </a:lnTo>
                  <a:lnTo>
                    <a:pt x="76" y="67"/>
                  </a:lnTo>
                  <a:lnTo>
                    <a:pt x="83" y="69"/>
                  </a:lnTo>
                  <a:lnTo>
                    <a:pt x="84" y="63"/>
                  </a:lnTo>
                  <a:lnTo>
                    <a:pt x="79" y="60"/>
                  </a:lnTo>
                  <a:lnTo>
                    <a:pt x="73" y="58"/>
                  </a:lnTo>
                  <a:lnTo>
                    <a:pt x="66" y="55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0" y="47"/>
                  </a:lnTo>
                  <a:lnTo>
                    <a:pt x="45" y="44"/>
                  </a:lnTo>
                  <a:lnTo>
                    <a:pt x="40" y="40"/>
                  </a:lnTo>
                  <a:lnTo>
                    <a:pt x="34" y="35"/>
                  </a:lnTo>
                  <a:lnTo>
                    <a:pt x="30" y="32"/>
                  </a:lnTo>
                  <a:lnTo>
                    <a:pt x="25" y="27"/>
                  </a:lnTo>
                  <a:lnTo>
                    <a:pt x="20" y="22"/>
                  </a:lnTo>
                  <a:lnTo>
                    <a:pt x="17" y="17"/>
                  </a:lnTo>
                  <a:lnTo>
                    <a:pt x="12" y="12"/>
                  </a:lnTo>
                  <a:lnTo>
                    <a:pt x="7" y="6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5" name="Freeform 132"/>
            <p:cNvSpPr>
              <a:spLocks/>
            </p:cNvSpPr>
            <p:nvPr/>
          </p:nvSpPr>
          <p:spPr bwMode="auto">
            <a:xfrm>
              <a:off x="1764" y="1787"/>
              <a:ext cx="45" cy="80"/>
            </a:xfrm>
            <a:custGeom>
              <a:avLst/>
              <a:gdLst>
                <a:gd name="T0" fmla="*/ 0 w 45"/>
                <a:gd name="T1" fmla="*/ 1 h 80"/>
                <a:gd name="T2" fmla="*/ 0 w 45"/>
                <a:gd name="T3" fmla="*/ 1 h 80"/>
                <a:gd name="T4" fmla="*/ 4 w 45"/>
                <a:gd name="T5" fmla="*/ 10 h 80"/>
                <a:gd name="T6" fmla="*/ 9 w 45"/>
                <a:gd name="T7" fmla="*/ 19 h 80"/>
                <a:gd name="T8" fmla="*/ 13 w 45"/>
                <a:gd name="T9" fmla="*/ 28 h 80"/>
                <a:gd name="T10" fmla="*/ 18 w 45"/>
                <a:gd name="T11" fmla="*/ 39 h 80"/>
                <a:gd name="T12" fmla="*/ 22 w 45"/>
                <a:gd name="T13" fmla="*/ 48 h 80"/>
                <a:gd name="T14" fmla="*/ 27 w 45"/>
                <a:gd name="T15" fmla="*/ 58 h 80"/>
                <a:gd name="T16" fmla="*/ 33 w 45"/>
                <a:gd name="T17" fmla="*/ 68 h 80"/>
                <a:gd name="T18" fmla="*/ 40 w 45"/>
                <a:gd name="T19" fmla="*/ 79 h 80"/>
                <a:gd name="T20" fmla="*/ 44 w 45"/>
                <a:gd name="T21" fmla="*/ 75 h 80"/>
                <a:gd name="T22" fmla="*/ 38 w 45"/>
                <a:gd name="T23" fmla="*/ 64 h 80"/>
                <a:gd name="T24" fmla="*/ 33 w 45"/>
                <a:gd name="T25" fmla="*/ 55 h 80"/>
                <a:gd name="T26" fmla="*/ 28 w 45"/>
                <a:gd name="T27" fmla="*/ 44 h 80"/>
                <a:gd name="T28" fmla="*/ 23 w 45"/>
                <a:gd name="T29" fmla="*/ 35 h 80"/>
                <a:gd name="T30" fmla="*/ 19 w 45"/>
                <a:gd name="T31" fmla="*/ 26 h 80"/>
                <a:gd name="T32" fmla="*/ 15 w 45"/>
                <a:gd name="T33" fmla="*/ 17 h 80"/>
                <a:gd name="T34" fmla="*/ 9 w 45"/>
                <a:gd name="T35" fmla="*/ 8 h 80"/>
                <a:gd name="T36" fmla="*/ 4 w 45"/>
                <a:gd name="T37" fmla="*/ 0 h 80"/>
                <a:gd name="T38" fmla="*/ 5 w 45"/>
                <a:gd name="T39" fmla="*/ 0 h 80"/>
                <a:gd name="T40" fmla="*/ 0 w 45"/>
                <a:gd name="T41" fmla="*/ 1 h 80"/>
                <a:gd name="T42" fmla="*/ 0 w 45"/>
                <a:gd name="T43" fmla="*/ 1 h 80"/>
                <a:gd name="T44" fmla="*/ 0 w 45"/>
                <a:gd name="T45" fmla="*/ 1 h 80"/>
                <a:gd name="T46" fmla="*/ 0 w 45"/>
                <a:gd name="T47" fmla="*/ 1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80"/>
                <a:gd name="T74" fmla="*/ 45 w 45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80">
                  <a:moveTo>
                    <a:pt x="0" y="1"/>
                  </a:moveTo>
                  <a:lnTo>
                    <a:pt x="0" y="1"/>
                  </a:lnTo>
                  <a:lnTo>
                    <a:pt x="4" y="10"/>
                  </a:lnTo>
                  <a:lnTo>
                    <a:pt x="9" y="19"/>
                  </a:lnTo>
                  <a:lnTo>
                    <a:pt x="13" y="28"/>
                  </a:lnTo>
                  <a:lnTo>
                    <a:pt x="18" y="39"/>
                  </a:lnTo>
                  <a:lnTo>
                    <a:pt x="22" y="48"/>
                  </a:lnTo>
                  <a:lnTo>
                    <a:pt x="27" y="58"/>
                  </a:lnTo>
                  <a:lnTo>
                    <a:pt x="33" y="68"/>
                  </a:lnTo>
                  <a:lnTo>
                    <a:pt x="40" y="79"/>
                  </a:lnTo>
                  <a:lnTo>
                    <a:pt x="44" y="75"/>
                  </a:lnTo>
                  <a:lnTo>
                    <a:pt x="38" y="64"/>
                  </a:lnTo>
                  <a:lnTo>
                    <a:pt x="33" y="55"/>
                  </a:lnTo>
                  <a:lnTo>
                    <a:pt x="28" y="44"/>
                  </a:lnTo>
                  <a:lnTo>
                    <a:pt x="23" y="35"/>
                  </a:lnTo>
                  <a:lnTo>
                    <a:pt x="19" y="26"/>
                  </a:lnTo>
                  <a:lnTo>
                    <a:pt x="15" y="17"/>
                  </a:lnTo>
                  <a:lnTo>
                    <a:pt x="9" y="8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6" name="Freeform 133"/>
            <p:cNvSpPr>
              <a:spLocks/>
            </p:cNvSpPr>
            <p:nvPr/>
          </p:nvSpPr>
          <p:spPr bwMode="auto">
            <a:xfrm>
              <a:off x="1750" y="1759"/>
              <a:ext cx="21" cy="30"/>
            </a:xfrm>
            <a:custGeom>
              <a:avLst/>
              <a:gdLst>
                <a:gd name="T0" fmla="*/ 2 w 21"/>
                <a:gd name="T1" fmla="*/ 1 h 30"/>
                <a:gd name="T2" fmla="*/ 2 w 21"/>
                <a:gd name="T3" fmla="*/ 4 h 30"/>
                <a:gd name="T4" fmla="*/ 5 w 21"/>
                <a:gd name="T5" fmla="*/ 9 h 30"/>
                <a:gd name="T6" fmla="*/ 8 w 21"/>
                <a:gd name="T7" fmla="*/ 15 h 30"/>
                <a:gd name="T8" fmla="*/ 12 w 21"/>
                <a:gd name="T9" fmla="*/ 22 h 30"/>
                <a:gd name="T10" fmla="*/ 14 w 21"/>
                <a:gd name="T11" fmla="*/ 29 h 30"/>
                <a:gd name="T12" fmla="*/ 20 w 21"/>
                <a:gd name="T13" fmla="*/ 27 h 30"/>
                <a:gd name="T14" fmla="*/ 17 w 21"/>
                <a:gd name="T15" fmla="*/ 18 h 30"/>
                <a:gd name="T16" fmla="*/ 13 w 21"/>
                <a:gd name="T17" fmla="*/ 12 h 30"/>
                <a:gd name="T18" fmla="*/ 9 w 21"/>
                <a:gd name="T19" fmla="*/ 6 h 30"/>
                <a:gd name="T20" fmla="*/ 7 w 21"/>
                <a:gd name="T21" fmla="*/ 0 h 30"/>
                <a:gd name="T22" fmla="*/ 7 w 21"/>
                <a:gd name="T23" fmla="*/ 3 h 30"/>
                <a:gd name="T24" fmla="*/ 2 w 21"/>
                <a:gd name="T25" fmla="*/ 1 h 30"/>
                <a:gd name="T26" fmla="*/ 0 w 21"/>
                <a:gd name="T27" fmla="*/ 2 h 30"/>
                <a:gd name="T28" fmla="*/ 2 w 21"/>
                <a:gd name="T29" fmla="*/ 4 h 30"/>
                <a:gd name="T30" fmla="*/ 2 w 21"/>
                <a:gd name="T31" fmla="*/ 1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30"/>
                <a:gd name="T50" fmla="*/ 21 w 21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30">
                  <a:moveTo>
                    <a:pt x="2" y="1"/>
                  </a:moveTo>
                  <a:lnTo>
                    <a:pt x="2" y="4"/>
                  </a:lnTo>
                  <a:lnTo>
                    <a:pt x="5" y="9"/>
                  </a:lnTo>
                  <a:lnTo>
                    <a:pt x="8" y="15"/>
                  </a:lnTo>
                  <a:lnTo>
                    <a:pt x="12" y="22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17" y="18"/>
                  </a:lnTo>
                  <a:lnTo>
                    <a:pt x="13" y="12"/>
                  </a:lnTo>
                  <a:lnTo>
                    <a:pt x="9" y="6"/>
                  </a:lnTo>
                  <a:lnTo>
                    <a:pt x="7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7" name="Freeform 134"/>
            <p:cNvSpPr>
              <a:spLocks/>
            </p:cNvSpPr>
            <p:nvPr/>
          </p:nvSpPr>
          <p:spPr bwMode="auto">
            <a:xfrm>
              <a:off x="1752" y="1701"/>
              <a:ext cx="28" cy="63"/>
            </a:xfrm>
            <a:custGeom>
              <a:avLst/>
              <a:gdLst>
                <a:gd name="T0" fmla="*/ 23 w 28"/>
                <a:gd name="T1" fmla="*/ 0 h 63"/>
                <a:gd name="T2" fmla="*/ 21 w 28"/>
                <a:gd name="T3" fmla="*/ 2 h 63"/>
                <a:gd name="T4" fmla="*/ 0 w 28"/>
                <a:gd name="T5" fmla="*/ 60 h 63"/>
                <a:gd name="T6" fmla="*/ 5 w 28"/>
                <a:gd name="T7" fmla="*/ 62 h 63"/>
                <a:gd name="T8" fmla="*/ 27 w 28"/>
                <a:gd name="T9" fmla="*/ 4 h 63"/>
                <a:gd name="T10" fmla="*/ 23 w 28"/>
                <a:gd name="T11" fmla="*/ 7 h 63"/>
                <a:gd name="T12" fmla="*/ 23 w 28"/>
                <a:gd name="T13" fmla="*/ 0 h 63"/>
                <a:gd name="T14" fmla="*/ 22 w 28"/>
                <a:gd name="T15" fmla="*/ 0 h 63"/>
                <a:gd name="T16" fmla="*/ 21 w 28"/>
                <a:gd name="T17" fmla="*/ 2 h 63"/>
                <a:gd name="T18" fmla="*/ 23 w 28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3"/>
                <a:gd name="T32" fmla="*/ 28 w 28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3">
                  <a:moveTo>
                    <a:pt x="23" y="0"/>
                  </a:moveTo>
                  <a:lnTo>
                    <a:pt x="21" y="2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27" y="4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3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8" name="Freeform 135"/>
            <p:cNvSpPr>
              <a:spLocks/>
            </p:cNvSpPr>
            <p:nvPr/>
          </p:nvSpPr>
          <p:spPr bwMode="auto">
            <a:xfrm>
              <a:off x="1775" y="1701"/>
              <a:ext cx="17" cy="29"/>
            </a:xfrm>
            <a:custGeom>
              <a:avLst/>
              <a:gdLst>
                <a:gd name="T0" fmla="*/ 13 w 17"/>
                <a:gd name="T1" fmla="*/ 21 h 29"/>
                <a:gd name="T2" fmla="*/ 16 w 17"/>
                <a:gd name="T3" fmla="*/ 21 h 29"/>
                <a:gd name="T4" fmla="*/ 14 w 17"/>
                <a:gd name="T5" fmla="*/ 19 h 29"/>
                <a:gd name="T6" fmla="*/ 12 w 17"/>
                <a:gd name="T7" fmla="*/ 13 h 29"/>
                <a:gd name="T8" fmla="*/ 11 w 17"/>
                <a:gd name="T9" fmla="*/ 4 h 29"/>
                <a:gd name="T10" fmla="*/ 0 w 17"/>
                <a:gd name="T11" fmla="*/ 0 h 29"/>
                <a:gd name="T12" fmla="*/ 0 w 17"/>
                <a:gd name="T13" fmla="*/ 7 h 29"/>
                <a:gd name="T14" fmla="*/ 4 w 17"/>
                <a:gd name="T15" fmla="*/ 9 h 29"/>
                <a:gd name="T16" fmla="*/ 6 w 17"/>
                <a:gd name="T17" fmla="*/ 13 h 29"/>
                <a:gd name="T18" fmla="*/ 8 w 17"/>
                <a:gd name="T19" fmla="*/ 21 h 29"/>
                <a:gd name="T20" fmla="*/ 13 w 17"/>
                <a:gd name="T21" fmla="*/ 27 h 29"/>
                <a:gd name="T22" fmla="*/ 16 w 17"/>
                <a:gd name="T23" fmla="*/ 27 h 29"/>
                <a:gd name="T24" fmla="*/ 13 w 17"/>
                <a:gd name="T25" fmla="*/ 27 h 29"/>
                <a:gd name="T26" fmla="*/ 14 w 17"/>
                <a:gd name="T27" fmla="*/ 28 h 29"/>
                <a:gd name="T28" fmla="*/ 16 w 17"/>
                <a:gd name="T29" fmla="*/ 27 h 29"/>
                <a:gd name="T30" fmla="*/ 13 w 17"/>
                <a:gd name="T31" fmla="*/ 21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9"/>
                <a:gd name="T50" fmla="*/ 17 w 17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9">
                  <a:moveTo>
                    <a:pt x="13" y="21"/>
                  </a:moveTo>
                  <a:lnTo>
                    <a:pt x="16" y="21"/>
                  </a:lnTo>
                  <a:lnTo>
                    <a:pt x="14" y="19"/>
                  </a:lnTo>
                  <a:lnTo>
                    <a:pt x="12" y="13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21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6" y="27"/>
                  </a:lnTo>
                  <a:lnTo>
                    <a:pt x="13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39" name="Freeform 136"/>
            <p:cNvSpPr>
              <a:spLocks/>
            </p:cNvSpPr>
            <p:nvPr/>
          </p:nvSpPr>
          <p:spPr bwMode="auto">
            <a:xfrm>
              <a:off x="1785" y="1707"/>
              <a:ext cx="17" cy="22"/>
            </a:xfrm>
            <a:custGeom>
              <a:avLst/>
              <a:gdLst>
                <a:gd name="T0" fmla="*/ 11 w 17"/>
                <a:gd name="T1" fmla="*/ 0 h 22"/>
                <a:gd name="T2" fmla="*/ 6 w 17"/>
                <a:gd name="T3" fmla="*/ 2 h 22"/>
                <a:gd name="T4" fmla="*/ 2 w 17"/>
                <a:gd name="T5" fmla="*/ 6 h 22"/>
                <a:gd name="T6" fmla="*/ 0 w 17"/>
                <a:gd name="T7" fmla="*/ 12 h 22"/>
                <a:gd name="T8" fmla="*/ 0 w 17"/>
                <a:gd name="T9" fmla="*/ 15 h 22"/>
                <a:gd name="T10" fmla="*/ 0 w 17"/>
                <a:gd name="T11" fmla="*/ 15 h 22"/>
                <a:gd name="T12" fmla="*/ 4 w 17"/>
                <a:gd name="T13" fmla="*/ 21 h 22"/>
                <a:gd name="T14" fmla="*/ 13 w 17"/>
                <a:gd name="T15" fmla="*/ 17 h 22"/>
                <a:gd name="T16" fmla="*/ 13 w 17"/>
                <a:gd name="T17" fmla="*/ 12 h 22"/>
                <a:gd name="T18" fmla="*/ 13 w 17"/>
                <a:gd name="T19" fmla="*/ 8 h 22"/>
                <a:gd name="T20" fmla="*/ 16 w 17"/>
                <a:gd name="T21" fmla="*/ 4 h 22"/>
                <a:gd name="T22" fmla="*/ 11 w 17"/>
                <a:gd name="T23" fmla="*/ 6 h 22"/>
                <a:gd name="T24" fmla="*/ 11 w 17"/>
                <a:gd name="T25" fmla="*/ 0 h 22"/>
                <a:gd name="T26" fmla="*/ 9 w 17"/>
                <a:gd name="T27" fmla="*/ 0 h 22"/>
                <a:gd name="T28" fmla="*/ 6 w 17"/>
                <a:gd name="T29" fmla="*/ 1 h 22"/>
                <a:gd name="T30" fmla="*/ 11 w 17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1" y="0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0" name="Freeform 137"/>
            <p:cNvSpPr>
              <a:spLocks/>
            </p:cNvSpPr>
            <p:nvPr/>
          </p:nvSpPr>
          <p:spPr bwMode="auto">
            <a:xfrm>
              <a:off x="1790" y="1705"/>
              <a:ext cx="87" cy="24"/>
            </a:xfrm>
            <a:custGeom>
              <a:avLst/>
              <a:gdLst>
                <a:gd name="T0" fmla="*/ 86 w 87"/>
                <a:gd name="T1" fmla="*/ 18 h 24"/>
                <a:gd name="T2" fmla="*/ 85 w 87"/>
                <a:gd name="T3" fmla="*/ 18 h 24"/>
                <a:gd name="T4" fmla="*/ 80 w 87"/>
                <a:gd name="T5" fmla="*/ 13 h 24"/>
                <a:gd name="T6" fmla="*/ 76 w 87"/>
                <a:gd name="T7" fmla="*/ 11 h 24"/>
                <a:gd name="T8" fmla="*/ 70 w 87"/>
                <a:gd name="T9" fmla="*/ 8 h 24"/>
                <a:gd name="T10" fmla="*/ 65 w 87"/>
                <a:gd name="T11" fmla="*/ 6 h 24"/>
                <a:gd name="T12" fmla="*/ 59 w 87"/>
                <a:gd name="T13" fmla="*/ 4 h 24"/>
                <a:gd name="T14" fmla="*/ 54 w 87"/>
                <a:gd name="T15" fmla="*/ 4 h 24"/>
                <a:gd name="T16" fmla="*/ 49 w 87"/>
                <a:gd name="T17" fmla="*/ 2 h 24"/>
                <a:gd name="T18" fmla="*/ 43 w 87"/>
                <a:gd name="T19" fmla="*/ 1 h 24"/>
                <a:gd name="T20" fmla="*/ 38 w 87"/>
                <a:gd name="T21" fmla="*/ 1 h 24"/>
                <a:gd name="T22" fmla="*/ 33 w 87"/>
                <a:gd name="T23" fmla="*/ 0 h 24"/>
                <a:gd name="T24" fmla="*/ 27 w 87"/>
                <a:gd name="T25" fmla="*/ 0 h 24"/>
                <a:gd name="T26" fmla="*/ 22 w 87"/>
                <a:gd name="T27" fmla="*/ 0 h 24"/>
                <a:gd name="T28" fmla="*/ 16 w 87"/>
                <a:gd name="T29" fmla="*/ 0 h 24"/>
                <a:gd name="T30" fmla="*/ 11 w 87"/>
                <a:gd name="T31" fmla="*/ 1 h 24"/>
                <a:gd name="T32" fmla="*/ 5 w 87"/>
                <a:gd name="T33" fmla="*/ 1 h 24"/>
                <a:gd name="T34" fmla="*/ 0 w 87"/>
                <a:gd name="T35" fmla="*/ 1 h 24"/>
                <a:gd name="T36" fmla="*/ 0 w 87"/>
                <a:gd name="T37" fmla="*/ 8 h 24"/>
                <a:gd name="T38" fmla="*/ 5 w 87"/>
                <a:gd name="T39" fmla="*/ 8 h 24"/>
                <a:gd name="T40" fmla="*/ 11 w 87"/>
                <a:gd name="T41" fmla="*/ 7 h 24"/>
                <a:gd name="T42" fmla="*/ 16 w 87"/>
                <a:gd name="T43" fmla="*/ 7 h 24"/>
                <a:gd name="T44" fmla="*/ 22 w 87"/>
                <a:gd name="T45" fmla="*/ 7 h 24"/>
                <a:gd name="T46" fmla="*/ 27 w 87"/>
                <a:gd name="T47" fmla="*/ 7 h 24"/>
                <a:gd name="T48" fmla="*/ 33 w 87"/>
                <a:gd name="T49" fmla="*/ 7 h 24"/>
                <a:gd name="T50" fmla="*/ 38 w 87"/>
                <a:gd name="T51" fmla="*/ 7 h 24"/>
                <a:gd name="T52" fmla="*/ 43 w 87"/>
                <a:gd name="T53" fmla="*/ 8 h 24"/>
                <a:gd name="T54" fmla="*/ 48 w 87"/>
                <a:gd name="T55" fmla="*/ 8 h 24"/>
                <a:gd name="T56" fmla="*/ 53 w 87"/>
                <a:gd name="T57" fmla="*/ 10 h 24"/>
                <a:gd name="T58" fmla="*/ 58 w 87"/>
                <a:gd name="T59" fmla="*/ 11 h 24"/>
                <a:gd name="T60" fmla="*/ 63 w 87"/>
                <a:gd name="T61" fmla="*/ 13 h 24"/>
                <a:gd name="T62" fmla="*/ 68 w 87"/>
                <a:gd name="T63" fmla="*/ 15 h 24"/>
                <a:gd name="T64" fmla="*/ 73 w 87"/>
                <a:gd name="T65" fmla="*/ 18 h 24"/>
                <a:gd name="T66" fmla="*/ 77 w 87"/>
                <a:gd name="T67" fmla="*/ 20 h 24"/>
                <a:gd name="T68" fmla="*/ 83 w 87"/>
                <a:gd name="T69" fmla="*/ 23 h 24"/>
                <a:gd name="T70" fmla="*/ 83 w 87"/>
                <a:gd name="T71" fmla="*/ 23 h 24"/>
                <a:gd name="T72" fmla="*/ 86 w 87"/>
                <a:gd name="T73" fmla="*/ 18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"/>
                <a:gd name="T112" fmla="*/ 0 h 24"/>
                <a:gd name="T113" fmla="*/ 87 w 87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" h="24">
                  <a:moveTo>
                    <a:pt x="86" y="18"/>
                  </a:moveTo>
                  <a:lnTo>
                    <a:pt x="85" y="18"/>
                  </a:lnTo>
                  <a:lnTo>
                    <a:pt x="80" y="13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9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8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22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3" y="10"/>
                  </a:lnTo>
                  <a:lnTo>
                    <a:pt x="58" y="11"/>
                  </a:lnTo>
                  <a:lnTo>
                    <a:pt x="63" y="13"/>
                  </a:lnTo>
                  <a:lnTo>
                    <a:pt x="68" y="15"/>
                  </a:lnTo>
                  <a:lnTo>
                    <a:pt x="73" y="18"/>
                  </a:lnTo>
                  <a:lnTo>
                    <a:pt x="77" y="20"/>
                  </a:lnTo>
                  <a:lnTo>
                    <a:pt x="83" y="23"/>
                  </a:lnTo>
                  <a:lnTo>
                    <a:pt x="86" y="1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1" name="Freeform 138"/>
            <p:cNvSpPr>
              <a:spLocks/>
            </p:cNvSpPr>
            <p:nvPr/>
          </p:nvSpPr>
          <p:spPr bwMode="auto">
            <a:xfrm>
              <a:off x="1873" y="1724"/>
              <a:ext cx="64" cy="84"/>
            </a:xfrm>
            <a:custGeom>
              <a:avLst/>
              <a:gdLst>
                <a:gd name="T0" fmla="*/ 57 w 64"/>
                <a:gd name="T1" fmla="*/ 75 h 84"/>
                <a:gd name="T2" fmla="*/ 62 w 64"/>
                <a:gd name="T3" fmla="*/ 72 h 84"/>
                <a:gd name="T4" fmla="*/ 55 w 64"/>
                <a:gd name="T5" fmla="*/ 64 h 84"/>
                <a:gd name="T6" fmla="*/ 48 w 64"/>
                <a:gd name="T7" fmla="*/ 54 h 84"/>
                <a:gd name="T8" fmla="*/ 41 w 64"/>
                <a:gd name="T9" fmla="*/ 44 h 84"/>
                <a:gd name="T10" fmla="*/ 34 w 64"/>
                <a:gd name="T11" fmla="*/ 34 h 84"/>
                <a:gd name="T12" fmla="*/ 26 w 64"/>
                <a:gd name="T13" fmla="*/ 24 h 84"/>
                <a:gd name="T14" fmla="*/ 18 w 64"/>
                <a:gd name="T15" fmla="*/ 15 h 84"/>
                <a:gd name="T16" fmla="*/ 10 w 64"/>
                <a:gd name="T17" fmla="*/ 6 h 84"/>
                <a:gd name="T18" fmla="*/ 2 w 64"/>
                <a:gd name="T19" fmla="*/ 0 h 84"/>
                <a:gd name="T20" fmla="*/ 0 w 64"/>
                <a:gd name="T21" fmla="*/ 4 h 84"/>
                <a:gd name="T22" fmla="*/ 6 w 64"/>
                <a:gd name="T23" fmla="*/ 11 h 84"/>
                <a:gd name="T24" fmla="*/ 14 w 64"/>
                <a:gd name="T25" fmla="*/ 19 h 84"/>
                <a:gd name="T26" fmla="*/ 21 w 64"/>
                <a:gd name="T27" fmla="*/ 28 h 84"/>
                <a:gd name="T28" fmla="*/ 29 w 64"/>
                <a:gd name="T29" fmla="*/ 38 h 84"/>
                <a:gd name="T30" fmla="*/ 37 w 64"/>
                <a:gd name="T31" fmla="*/ 48 h 84"/>
                <a:gd name="T32" fmla="*/ 44 w 64"/>
                <a:gd name="T33" fmla="*/ 58 h 84"/>
                <a:gd name="T34" fmla="*/ 51 w 64"/>
                <a:gd name="T35" fmla="*/ 68 h 84"/>
                <a:gd name="T36" fmla="*/ 58 w 64"/>
                <a:gd name="T37" fmla="*/ 77 h 84"/>
                <a:gd name="T38" fmla="*/ 63 w 64"/>
                <a:gd name="T39" fmla="*/ 75 h 84"/>
                <a:gd name="T40" fmla="*/ 58 w 64"/>
                <a:gd name="T41" fmla="*/ 77 h 84"/>
                <a:gd name="T42" fmla="*/ 62 w 64"/>
                <a:gd name="T43" fmla="*/ 83 h 84"/>
                <a:gd name="T44" fmla="*/ 63 w 64"/>
                <a:gd name="T45" fmla="*/ 75 h 84"/>
                <a:gd name="T46" fmla="*/ 57 w 64"/>
                <a:gd name="T47" fmla="*/ 75 h 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84"/>
                <a:gd name="T74" fmla="*/ 64 w 64"/>
                <a:gd name="T75" fmla="*/ 84 h 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84">
                  <a:moveTo>
                    <a:pt x="57" y="75"/>
                  </a:moveTo>
                  <a:lnTo>
                    <a:pt x="62" y="72"/>
                  </a:lnTo>
                  <a:lnTo>
                    <a:pt x="55" y="64"/>
                  </a:lnTo>
                  <a:lnTo>
                    <a:pt x="48" y="54"/>
                  </a:lnTo>
                  <a:lnTo>
                    <a:pt x="41" y="44"/>
                  </a:lnTo>
                  <a:lnTo>
                    <a:pt x="34" y="34"/>
                  </a:lnTo>
                  <a:lnTo>
                    <a:pt x="26" y="24"/>
                  </a:lnTo>
                  <a:lnTo>
                    <a:pt x="18" y="15"/>
                  </a:lnTo>
                  <a:lnTo>
                    <a:pt x="10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11"/>
                  </a:lnTo>
                  <a:lnTo>
                    <a:pt x="14" y="19"/>
                  </a:lnTo>
                  <a:lnTo>
                    <a:pt x="21" y="28"/>
                  </a:lnTo>
                  <a:lnTo>
                    <a:pt x="29" y="38"/>
                  </a:lnTo>
                  <a:lnTo>
                    <a:pt x="37" y="48"/>
                  </a:lnTo>
                  <a:lnTo>
                    <a:pt x="44" y="58"/>
                  </a:lnTo>
                  <a:lnTo>
                    <a:pt x="51" y="68"/>
                  </a:lnTo>
                  <a:lnTo>
                    <a:pt x="58" y="77"/>
                  </a:lnTo>
                  <a:lnTo>
                    <a:pt x="63" y="75"/>
                  </a:lnTo>
                  <a:lnTo>
                    <a:pt x="58" y="77"/>
                  </a:lnTo>
                  <a:lnTo>
                    <a:pt x="62" y="83"/>
                  </a:lnTo>
                  <a:lnTo>
                    <a:pt x="63" y="75"/>
                  </a:lnTo>
                  <a:lnTo>
                    <a:pt x="57" y="7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2" name="Freeform 139"/>
            <p:cNvSpPr>
              <a:spLocks/>
            </p:cNvSpPr>
            <p:nvPr/>
          </p:nvSpPr>
          <p:spPr bwMode="auto">
            <a:xfrm>
              <a:off x="1930" y="1629"/>
              <a:ext cx="24" cy="172"/>
            </a:xfrm>
            <a:custGeom>
              <a:avLst/>
              <a:gdLst>
                <a:gd name="T0" fmla="*/ 19 w 24"/>
                <a:gd name="T1" fmla="*/ 0 h 172"/>
                <a:gd name="T2" fmla="*/ 18 w 24"/>
                <a:gd name="T3" fmla="*/ 0 h 172"/>
                <a:gd name="T4" fmla="*/ 10 w 24"/>
                <a:gd name="T5" fmla="*/ 20 h 172"/>
                <a:gd name="T6" fmla="*/ 6 w 24"/>
                <a:gd name="T7" fmla="*/ 40 h 172"/>
                <a:gd name="T8" fmla="*/ 3 w 24"/>
                <a:gd name="T9" fmla="*/ 63 h 172"/>
                <a:gd name="T10" fmla="*/ 2 w 24"/>
                <a:gd name="T11" fmla="*/ 85 h 172"/>
                <a:gd name="T12" fmla="*/ 2 w 24"/>
                <a:gd name="T13" fmla="*/ 106 h 172"/>
                <a:gd name="T14" fmla="*/ 2 w 24"/>
                <a:gd name="T15" fmla="*/ 128 h 172"/>
                <a:gd name="T16" fmla="*/ 2 w 24"/>
                <a:gd name="T17" fmla="*/ 150 h 172"/>
                <a:gd name="T18" fmla="*/ 0 w 24"/>
                <a:gd name="T19" fmla="*/ 171 h 172"/>
                <a:gd name="T20" fmla="*/ 6 w 24"/>
                <a:gd name="T21" fmla="*/ 171 h 172"/>
                <a:gd name="T22" fmla="*/ 7 w 24"/>
                <a:gd name="T23" fmla="*/ 150 h 172"/>
                <a:gd name="T24" fmla="*/ 8 w 24"/>
                <a:gd name="T25" fmla="*/ 128 h 172"/>
                <a:gd name="T26" fmla="*/ 8 w 24"/>
                <a:gd name="T27" fmla="*/ 106 h 172"/>
                <a:gd name="T28" fmla="*/ 8 w 24"/>
                <a:gd name="T29" fmla="*/ 85 h 172"/>
                <a:gd name="T30" fmla="*/ 8 w 24"/>
                <a:gd name="T31" fmla="*/ 63 h 172"/>
                <a:gd name="T32" fmla="*/ 12 w 24"/>
                <a:gd name="T33" fmla="*/ 42 h 172"/>
                <a:gd name="T34" fmla="*/ 16 w 24"/>
                <a:gd name="T35" fmla="*/ 22 h 172"/>
                <a:gd name="T36" fmla="*/ 23 w 24"/>
                <a:gd name="T37" fmla="*/ 4 h 172"/>
                <a:gd name="T38" fmla="*/ 22 w 24"/>
                <a:gd name="T39" fmla="*/ 4 h 172"/>
                <a:gd name="T40" fmla="*/ 19 w 24"/>
                <a:gd name="T41" fmla="*/ 0 h 172"/>
                <a:gd name="T42" fmla="*/ 18 w 24"/>
                <a:gd name="T43" fmla="*/ 0 h 172"/>
                <a:gd name="T44" fmla="*/ 18 w 24"/>
                <a:gd name="T45" fmla="*/ 0 h 172"/>
                <a:gd name="T46" fmla="*/ 19 w 24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172"/>
                <a:gd name="T74" fmla="*/ 24 w 24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172">
                  <a:moveTo>
                    <a:pt x="19" y="0"/>
                  </a:moveTo>
                  <a:lnTo>
                    <a:pt x="18" y="0"/>
                  </a:lnTo>
                  <a:lnTo>
                    <a:pt x="10" y="20"/>
                  </a:lnTo>
                  <a:lnTo>
                    <a:pt x="6" y="40"/>
                  </a:lnTo>
                  <a:lnTo>
                    <a:pt x="3" y="63"/>
                  </a:lnTo>
                  <a:lnTo>
                    <a:pt x="2" y="85"/>
                  </a:lnTo>
                  <a:lnTo>
                    <a:pt x="2" y="106"/>
                  </a:lnTo>
                  <a:lnTo>
                    <a:pt x="2" y="128"/>
                  </a:lnTo>
                  <a:lnTo>
                    <a:pt x="2" y="150"/>
                  </a:lnTo>
                  <a:lnTo>
                    <a:pt x="0" y="171"/>
                  </a:lnTo>
                  <a:lnTo>
                    <a:pt x="6" y="171"/>
                  </a:lnTo>
                  <a:lnTo>
                    <a:pt x="7" y="150"/>
                  </a:lnTo>
                  <a:lnTo>
                    <a:pt x="8" y="128"/>
                  </a:lnTo>
                  <a:lnTo>
                    <a:pt x="8" y="106"/>
                  </a:lnTo>
                  <a:lnTo>
                    <a:pt x="8" y="85"/>
                  </a:lnTo>
                  <a:lnTo>
                    <a:pt x="8" y="63"/>
                  </a:lnTo>
                  <a:lnTo>
                    <a:pt x="12" y="42"/>
                  </a:lnTo>
                  <a:lnTo>
                    <a:pt x="16" y="22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3" name="Freeform 140"/>
            <p:cNvSpPr>
              <a:spLocks/>
            </p:cNvSpPr>
            <p:nvPr/>
          </p:nvSpPr>
          <p:spPr bwMode="auto">
            <a:xfrm>
              <a:off x="1949" y="1609"/>
              <a:ext cx="23" cy="26"/>
            </a:xfrm>
            <a:custGeom>
              <a:avLst/>
              <a:gdLst>
                <a:gd name="T0" fmla="*/ 22 w 23"/>
                <a:gd name="T1" fmla="*/ 0 h 26"/>
                <a:gd name="T2" fmla="*/ 21 w 23"/>
                <a:gd name="T3" fmla="*/ 0 h 26"/>
                <a:gd name="T4" fmla="*/ 17 w 23"/>
                <a:gd name="T5" fmla="*/ 1 h 26"/>
                <a:gd name="T6" fmla="*/ 15 w 23"/>
                <a:gd name="T7" fmla="*/ 3 h 26"/>
                <a:gd name="T8" fmla="*/ 12 w 23"/>
                <a:gd name="T9" fmla="*/ 5 h 26"/>
                <a:gd name="T10" fmla="*/ 10 w 23"/>
                <a:gd name="T11" fmla="*/ 8 h 26"/>
                <a:gd name="T12" fmla="*/ 7 w 23"/>
                <a:gd name="T13" fmla="*/ 11 h 26"/>
                <a:gd name="T14" fmla="*/ 5 w 23"/>
                <a:gd name="T15" fmla="*/ 14 h 26"/>
                <a:gd name="T16" fmla="*/ 3 w 23"/>
                <a:gd name="T17" fmla="*/ 17 h 26"/>
                <a:gd name="T18" fmla="*/ 0 w 23"/>
                <a:gd name="T19" fmla="*/ 20 h 26"/>
                <a:gd name="T20" fmla="*/ 3 w 23"/>
                <a:gd name="T21" fmla="*/ 25 h 26"/>
                <a:gd name="T22" fmla="*/ 6 w 23"/>
                <a:gd name="T23" fmla="*/ 23 h 26"/>
                <a:gd name="T24" fmla="*/ 10 w 23"/>
                <a:gd name="T25" fmla="*/ 18 h 26"/>
                <a:gd name="T26" fmla="*/ 11 w 23"/>
                <a:gd name="T27" fmla="*/ 16 h 26"/>
                <a:gd name="T28" fmla="*/ 14 w 23"/>
                <a:gd name="T29" fmla="*/ 13 h 26"/>
                <a:gd name="T30" fmla="*/ 16 w 23"/>
                <a:gd name="T31" fmla="*/ 11 h 26"/>
                <a:gd name="T32" fmla="*/ 18 w 23"/>
                <a:gd name="T33" fmla="*/ 8 h 26"/>
                <a:gd name="T34" fmla="*/ 20 w 23"/>
                <a:gd name="T35" fmla="*/ 7 h 26"/>
                <a:gd name="T36" fmla="*/ 22 w 23"/>
                <a:gd name="T37" fmla="*/ 6 h 26"/>
                <a:gd name="T38" fmla="*/ 20 w 23"/>
                <a:gd name="T39" fmla="*/ 6 h 26"/>
                <a:gd name="T40" fmla="*/ 22 w 23"/>
                <a:gd name="T41" fmla="*/ 0 h 26"/>
                <a:gd name="T42" fmla="*/ 21 w 23"/>
                <a:gd name="T43" fmla="*/ 0 h 26"/>
                <a:gd name="T44" fmla="*/ 21 w 23"/>
                <a:gd name="T45" fmla="*/ 0 h 26"/>
                <a:gd name="T46" fmla="*/ 22 w 23"/>
                <a:gd name="T47" fmla="*/ 0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26"/>
                <a:gd name="T74" fmla="*/ 23 w 23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26">
                  <a:moveTo>
                    <a:pt x="22" y="0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6" y="23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4" name="Freeform 141"/>
            <p:cNvSpPr>
              <a:spLocks/>
            </p:cNvSpPr>
            <p:nvPr/>
          </p:nvSpPr>
          <p:spPr bwMode="auto">
            <a:xfrm>
              <a:off x="2491" y="1632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4 w 17"/>
                <a:gd name="T5" fmla="*/ 0 h 17"/>
                <a:gd name="T6" fmla="*/ 14 w 17"/>
                <a:gd name="T7" fmla="*/ 0 h 17"/>
                <a:gd name="T8" fmla="*/ 16 w 17"/>
                <a:gd name="T9" fmla="*/ 0 h 17"/>
                <a:gd name="T10" fmla="*/ 13 w 17"/>
                <a:gd name="T11" fmla="*/ 3 h 17"/>
                <a:gd name="T12" fmla="*/ 8 w 17"/>
                <a:gd name="T13" fmla="*/ 4 h 17"/>
                <a:gd name="T14" fmla="*/ 4 w 17"/>
                <a:gd name="T15" fmla="*/ 8 h 17"/>
                <a:gd name="T16" fmla="*/ 0 w 17"/>
                <a:gd name="T17" fmla="*/ 16 h 17"/>
                <a:gd name="T18" fmla="*/ 1 w 17"/>
                <a:gd name="T19" fmla="*/ 9 h 17"/>
                <a:gd name="T20" fmla="*/ 5 w 17"/>
                <a:gd name="T21" fmla="*/ 4 h 17"/>
                <a:gd name="T22" fmla="*/ 8 w 17"/>
                <a:gd name="T23" fmla="*/ 2 h 17"/>
                <a:gd name="T24" fmla="*/ 13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5" name="Freeform 142"/>
            <p:cNvSpPr>
              <a:spLocks/>
            </p:cNvSpPr>
            <p:nvPr/>
          </p:nvSpPr>
          <p:spPr bwMode="auto">
            <a:xfrm>
              <a:off x="2501" y="1628"/>
              <a:ext cx="17" cy="17"/>
            </a:xfrm>
            <a:custGeom>
              <a:avLst/>
              <a:gdLst>
                <a:gd name="T0" fmla="*/ 11 w 17"/>
                <a:gd name="T1" fmla="*/ 12 h 17"/>
                <a:gd name="T2" fmla="*/ 4 w 17"/>
                <a:gd name="T3" fmla="*/ 0 h 17"/>
                <a:gd name="T4" fmla="*/ 2 w 17"/>
                <a:gd name="T5" fmla="*/ 0 h 17"/>
                <a:gd name="T6" fmla="*/ 2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16 h 17"/>
                <a:gd name="T16" fmla="*/ 2 w 17"/>
                <a:gd name="T17" fmla="*/ 16 h 17"/>
                <a:gd name="T18" fmla="*/ 2 w 17"/>
                <a:gd name="T19" fmla="*/ 16 h 17"/>
                <a:gd name="T20" fmla="*/ 4 w 17"/>
                <a:gd name="T21" fmla="*/ 16 h 17"/>
                <a:gd name="T22" fmla="*/ 0 w 17"/>
                <a:gd name="T23" fmla="*/ 4 h 17"/>
                <a:gd name="T24" fmla="*/ 11 w 17"/>
                <a:gd name="T25" fmla="*/ 12 h 17"/>
                <a:gd name="T26" fmla="*/ 16 w 17"/>
                <a:gd name="T27" fmla="*/ 2 h 17"/>
                <a:gd name="T28" fmla="*/ 4 w 17"/>
                <a:gd name="T29" fmla="*/ 0 h 17"/>
                <a:gd name="T30" fmla="*/ 11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1" y="1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0" y="4"/>
                  </a:lnTo>
                  <a:lnTo>
                    <a:pt x="11" y="12"/>
                  </a:lnTo>
                  <a:lnTo>
                    <a:pt x="16" y="2"/>
                  </a:lnTo>
                  <a:lnTo>
                    <a:pt x="4" y="0"/>
                  </a:lnTo>
                  <a:lnTo>
                    <a:pt x="11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6" name="Freeform 143"/>
            <p:cNvSpPr>
              <a:spLocks/>
            </p:cNvSpPr>
            <p:nvPr/>
          </p:nvSpPr>
          <p:spPr bwMode="auto">
            <a:xfrm>
              <a:off x="2489" y="1630"/>
              <a:ext cx="18" cy="17"/>
            </a:xfrm>
            <a:custGeom>
              <a:avLst/>
              <a:gdLst>
                <a:gd name="T0" fmla="*/ 0 w 18"/>
                <a:gd name="T1" fmla="*/ 14 h 17"/>
                <a:gd name="T2" fmla="*/ 5 w 18"/>
                <a:gd name="T3" fmla="*/ 16 h 17"/>
                <a:gd name="T4" fmla="*/ 8 w 18"/>
                <a:gd name="T5" fmla="*/ 11 h 17"/>
                <a:gd name="T6" fmla="*/ 10 w 18"/>
                <a:gd name="T7" fmla="*/ 10 h 17"/>
                <a:gd name="T8" fmla="*/ 13 w 18"/>
                <a:gd name="T9" fmla="*/ 8 h 17"/>
                <a:gd name="T10" fmla="*/ 17 w 18"/>
                <a:gd name="T11" fmla="*/ 4 h 17"/>
                <a:gd name="T12" fmla="*/ 12 w 18"/>
                <a:gd name="T13" fmla="*/ 0 h 17"/>
                <a:gd name="T14" fmla="*/ 10 w 18"/>
                <a:gd name="T15" fmla="*/ 2 h 17"/>
                <a:gd name="T16" fmla="*/ 7 w 18"/>
                <a:gd name="T17" fmla="*/ 4 h 17"/>
                <a:gd name="T18" fmla="*/ 2 w 18"/>
                <a:gd name="T19" fmla="*/ 6 h 17"/>
                <a:gd name="T20" fmla="*/ 0 w 18"/>
                <a:gd name="T21" fmla="*/ 14 h 17"/>
                <a:gd name="T22" fmla="*/ 5 w 18"/>
                <a:gd name="T23" fmla="*/ 16 h 17"/>
                <a:gd name="T24" fmla="*/ 0 w 18"/>
                <a:gd name="T25" fmla="*/ 1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7"/>
                <a:gd name="T41" fmla="*/ 18 w 1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7">
                  <a:moveTo>
                    <a:pt x="0" y="14"/>
                  </a:moveTo>
                  <a:lnTo>
                    <a:pt x="5" y="16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0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7" name="Freeform 144"/>
            <p:cNvSpPr>
              <a:spLocks/>
            </p:cNvSpPr>
            <p:nvPr/>
          </p:nvSpPr>
          <p:spPr bwMode="auto">
            <a:xfrm>
              <a:off x="2489" y="1628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4 w 17"/>
                <a:gd name="T3" fmla="*/ 0 h 18"/>
                <a:gd name="T4" fmla="*/ 9 w 17"/>
                <a:gd name="T5" fmla="*/ 2 h 18"/>
                <a:gd name="T6" fmla="*/ 4 w 17"/>
                <a:gd name="T7" fmla="*/ 5 h 18"/>
                <a:gd name="T8" fmla="*/ 1 w 17"/>
                <a:gd name="T9" fmla="*/ 10 h 18"/>
                <a:gd name="T10" fmla="*/ 0 w 17"/>
                <a:gd name="T11" fmla="*/ 15 h 18"/>
                <a:gd name="T12" fmla="*/ 6 w 17"/>
                <a:gd name="T13" fmla="*/ 17 h 18"/>
                <a:gd name="T14" fmla="*/ 9 w 17"/>
                <a:gd name="T15" fmla="*/ 12 h 18"/>
                <a:gd name="T16" fmla="*/ 10 w 17"/>
                <a:gd name="T17" fmla="*/ 10 h 18"/>
                <a:gd name="T18" fmla="*/ 13 w 17"/>
                <a:gd name="T19" fmla="*/ 7 h 18"/>
                <a:gd name="T20" fmla="*/ 16 w 17"/>
                <a:gd name="T21" fmla="*/ 6 h 18"/>
                <a:gd name="T22" fmla="*/ 16 w 17"/>
                <a:gd name="T23" fmla="*/ 7 h 18"/>
                <a:gd name="T24" fmla="*/ 16 w 17"/>
                <a:gd name="T25" fmla="*/ 0 h 18"/>
                <a:gd name="T26" fmla="*/ 16 w 17"/>
                <a:gd name="T27" fmla="*/ 0 h 18"/>
                <a:gd name="T28" fmla="*/ 14 w 17"/>
                <a:gd name="T29" fmla="*/ 0 h 18"/>
                <a:gd name="T30" fmla="*/ 16 w 17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16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6" y="17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8" name="Freeform 145"/>
            <p:cNvSpPr>
              <a:spLocks/>
            </p:cNvSpPr>
            <p:nvPr/>
          </p:nvSpPr>
          <p:spPr bwMode="auto">
            <a:xfrm>
              <a:off x="2109" y="1666"/>
              <a:ext cx="361" cy="544"/>
            </a:xfrm>
            <a:custGeom>
              <a:avLst/>
              <a:gdLst>
                <a:gd name="T0" fmla="*/ 146 w 361"/>
                <a:gd name="T1" fmla="*/ 38 h 544"/>
                <a:gd name="T2" fmla="*/ 153 w 361"/>
                <a:gd name="T3" fmla="*/ 36 h 544"/>
                <a:gd name="T4" fmla="*/ 162 w 361"/>
                <a:gd name="T5" fmla="*/ 14 h 544"/>
                <a:gd name="T6" fmla="*/ 217 w 361"/>
                <a:gd name="T7" fmla="*/ 27 h 544"/>
                <a:gd name="T8" fmla="*/ 209 w 361"/>
                <a:gd name="T9" fmla="*/ 83 h 544"/>
                <a:gd name="T10" fmla="*/ 184 w 361"/>
                <a:gd name="T11" fmla="*/ 88 h 544"/>
                <a:gd name="T12" fmla="*/ 190 w 361"/>
                <a:gd name="T13" fmla="*/ 99 h 544"/>
                <a:gd name="T14" fmla="*/ 201 w 361"/>
                <a:gd name="T15" fmla="*/ 104 h 544"/>
                <a:gd name="T16" fmla="*/ 205 w 361"/>
                <a:gd name="T17" fmla="*/ 110 h 544"/>
                <a:gd name="T18" fmla="*/ 191 w 361"/>
                <a:gd name="T19" fmla="*/ 160 h 544"/>
                <a:gd name="T20" fmla="*/ 238 w 361"/>
                <a:gd name="T21" fmla="*/ 113 h 544"/>
                <a:gd name="T22" fmla="*/ 259 w 361"/>
                <a:gd name="T23" fmla="*/ 53 h 544"/>
                <a:gd name="T24" fmla="*/ 263 w 361"/>
                <a:gd name="T25" fmla="*/ 52 h 544"/>
                <a:gd name="T26" fmla="*/ 270 w 361"/>
                <a:gd name="T27" fmla="*/ 59 h 544"/>
                <a:gd name="T28" fmla="*/ 271 w 361"/>
                <a:gd name="T29" fmla="*/ 72 h 544"/>
                <a:gd name="T30" fmla="*/ 294 w 361"/>
                <a:gd name="T31" fmla="*/ 88 h 544"/>
                <a:gd name="T32" fmla="*/ 322 w 361"/>
                <a:gd name="T33" fmla="*/ 133 h 544"/>
                <a:gd name="T34" fmla="*/ 338 w 361"/>
                <a:gd name="T35" fmla="*/ 186 h 544"/>
                <a:gd name="T36" fmla="*/ 322 w 361"/>
                <a:gd name="T37" fmla="*/ 220 h 544"/>
                <a:gd name="T38" fmla="*/ 357 w 361"/>
                <a:gd name="T39" fmla="*/ 248 h 544"/>
                <a:gd name="T40" fmla="*/ 360 w 361"/>
                <a:gd name="T41" fmla="*/ 256 h 544"/>
                <a:gd name="T42" fmla="*/ 269 w 361"/>
                <a:gd name="T43" fmla="*/ 401 h 544"/>
                <a:gd name="T44" fmla="*/ 255 w 361"/>
                <a:gd name="T45" fmla="*/ 456 h 544"/>
                <a:gd name="T46" fmla="*/ 230 w 361"/>
                <a:gd name="T47" fmla="*/ 497 h 544"/>
                <a:gd name="T48" fmla="*/ 200 w 361"/>
                <a:gd name="T49" fmla="*/ 525 h 544"/>
                <a:gd name="T50" fmla="*/ 168 w 361"/>
                <a:gd name="T51" fmla="*/ 541 h 544"/>
                <a:gd name="T52" fmla="*/ 133 w 361"/>
                <a:gd name="T53" fmla="*/ 543 h 544"/>
                <a:gd name="T54" fmla="*/ 100 w 361"/>
                <a:gd name="T55" fmla="*/ 531 h 544"/>
                <a:gd name="T56" fmla="*/ 77 w 361"/>
                <a:gd name="T57" fmla="*/ 505 h 544"/>
                <a:gd name="T58" fmla="*/ 56 w 361"/>
                <a:gd name="T59" fmla="*/ 473 h 544"/>
                <a:gd name="T60" fmla="*/ 40 w 361"/>
                <a:gd name="T61" fmla="*/ 436 h 544"/>
                <a:gd name="T62" fmla="*/ 29 w 361"/>
                <a:gd name="T63" fmla="*/ 378 h 544"/>
                <a:gd name="T64" fmla="*/ 31 w 361"/>
                <a:gd name="T65" fmla="*/ 292 h 544"/>
                <a:gd name="T66" fmla="*/ 44 w 361"/>
                <a:gd name="T67" fmla="*/ 246 h 544"/>
                <a:gd name="T68" fmla="*/ 29 w 361"/>
                <a:gd name="T69" fmla="*/ 174 h 544"/>
                <a:gd name="T70" fmla="*/ 36 w 361"/>
                <a:gd name="T71" fmla="*/ 155 h 544"/>
                <a:gd name="T72" fmla="*/ 34 w 361"/>
                <a:gd name="T73" fmla="*/ 146 h 544"/>
                <a:gd name="T74" fmla="*/ 25 w 361"/>
                <a:gd name="T75" fmla="*/ 158 h 544"/>
                <a:gd name="T76" fmla="*/ 0 w 361"/>
                <a:gd name="T77" fmla="*/ 99 h 544"/>
                <a:gd name="T78" fmla="*/ 75 w 361"/>
                <a:gd name="T79" fmla="*/ 30 h 544"/>
                <a:gd name="T80" fmla="*/ 79 w 361"/>
                <a:gd name="T81" fmla="*/ 57 h 544"/>
                <a:gd name="T82" fmla="*/ 84 w 361"/>
                <a:gd name="T83" fmla="*/ 47 h 544"/>
                <a:gd name="T84" fmla="*/ 87 w 361"/>
                <a:gd name="T85" fmla="*/ 16 h 544"/>
                <a:gd name="T86" fmla="*/ 107 w 361"/>
                <a:gd name="T87" fmla="*/ 77 h 544"/>
                <a:gd name="T88" fmla="*/ 112 w 361"/>
                <a:gd name="T89" fmla="*/ 77 h 544"/>
                <a:gd name="T90" fmla="*/ 118 w 361"/>
                <a:gd name="T91" fmla="*/ 35 h 544"/>
                <a:gd name="T92" fmla="*/ 135 w 361"/>
                <a:gd name="T93" fmla="*/ 0 h 544"/>
                <a:gd name="T94" fmla="*/ 144 w 361"/>
                <a:gd name="T95" fmla="*/ 0 h 544"/>
                <a:gd name="T96" fmla="*/ 152 w 361"/>
                <a:gd name="T97" fmla="*/ 0 h 5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544"/>
                <a:gd name="T149" fmla="*/ 361 w 361"/>
                <a:gd name="T150" fmla="*/ 544 h 5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544">
                  <a:moveTo>
                    <a:pt x="152" y="0"/>
                  </a:moveTo>
                  <a:lnTo>
                    <a:pt x="146" y="32"/>
                  </a:lnTo>
                  <a:lnTo>
                    <a:pt x="146" y="35"/>
                  </a:lnTo>
                  <a:lnTo>
                    <a:pt x="146" y="38"/>
                  </a:lnTo>
                  <a:lnTo>
                    <a:pt x="148" y="40"/>
                  </a:lnTo>
                  <a:lnTo>
                    <a:pt x="149" y="41"/>
                  </a:lnTo>
                  <a:lnTo>
                    <a:pt x="152" y="41"/>
                  </a:lnTo>
                  <a:lnTo>
                    <a:pt x="153" y="36"/>
                  </a:lnTo>
                  <a:lnTo>
                    <a:pt x="155" y="30"/>
                  </a:lnTo>
                  <a:lnTo>
                    <a:pt x="156" y="23"/>
                  </a:lnTo>
                  <a:lnTo>
                    <a:pt x="158" y="19"/>
                  </a:lnTo>
                  <a:lnTo>
                    <a:pt x="162" y="14"/>
                  </a:lnTo>
                  <a:lnTo>
                    <a:pt x="165" y="8"/>
                  </a:lnTo>
                  <a:lnTo>
                    <a:pt x="167" y="0"/>
                  </a:lnTo>
                  <a:lnTo>
                    <a:pt x="213" y="14"/>
                  </a:lnTo>
                  <a:lnTo>
                    <a:pt x="217" y="27"/>
                  </a:lnTo>
                  <a:lnTo>
                    <a:pt x="217" y="45"/>
                  </a:lnTo>
                  <a:lnTo>
                    <a:pt x="213" y="64"/>
                  </a:lnTo>
                  <a:lnTo>
                    <a:pt x="211" y="82"/>
                  </a:lnTo>
                  <a:lnTo>
                    <a:pt x="209" y="83"/>
                  </a:lnTo>
                  <a:lnTo>
                    <a:pt x="208" y="86"/>
                  </a:lnTo>
                  <a:lnTo>
                    <a:pt x="206" y="89"/>
                  </a:lnTo>
                  <a:lnTo>
                    <a:pt x="205" y="92"/>
                  </a:lnTo>
                  <a:lnTo>
                    <a:pt x="184" y="88"/>
                  </a:lnTo>
                  <a:lnTo>
                    <a:pt x="184" y="92"/>
                  </a:lnTo>
                  <a:lnTo>
                    <a:pt x="185" y="96"/>
                  </a:lnTo>
                  <a:lnTo>
                    <a:pt x="188" y="98"/>
                  </a:lnTo>
                  <a:lnTo>
                    <a:pt x="190" y="99"/>
                  </a:lnTo>
                  <a:lnTo>
                    <a:pt x="194" y="101"/>
                  </a:lnTo>
                  <a:lnTo>
                    <a:pt x="196" y="102"/>
                  </a:lnTo>
                  <a:lnTo>
                    <a:pt x="200" y="103"/>
                  </a:lnTo>
                  <a:lnTo>
                    <a:pt x="201" y="104"/>
                  </a:lnTo>
                  <a:lnTo>
                    <a:pt x="202" y="105"/>
                  </a:lnTo>
                  <a:lnTo>
                    <a:pt x="203" y="106"/>
                  </a:lnTo>
                  <a:lnTo>
                    <a:pt x="204" y="108"/>
                  </a:lnTo>
                  <a:lnTo>
                    <a:pt x="205" y="110"/>
                  </a:lnTo>
                  <a:lnTo>
                    <a:pt x="202" y="121"/>
                  </a:lnTo>
                  <a:lnTo>
                    <a:pt x="198" y="137"/>
                  </a:lnTo>
                  <a:lnTo>
                    <a:pt x="194" y="151"/>
                  </a:lnTo>
                  <a:lnTo>
                    <a:pt x="191" y="160"/>
                  </a:lnTo>
                  <a:lnTo>
                    <a:pt x="221" y="180"/>
                  </a:lnTo>
                  <a:lnTo>
                    <a:pt x="235" y="135"/>
                  </a:lnTo>
                  <a:lnTo>
                    <a:pt x="235" y="126"/>
                  </a:lnTo>
                  <a:lnTo>
                    <a:pt x="238" y="113"/>
                  </a:lnTo>
                  <a:lnTo>
                    <a:pt x="243" y="95"/>
                  </a:lnTo>
                  <a:lnTo>
                    <a:pt x="249" y="78"/>
                  </a:lnTo>
                  <a:lnTo>
                    <a:pt x="255" y="63"/>
                  </a:lnTo>
                  <a:lnTo>
                    <a:pt x="259" y="53"/>
                  </a:lnTo>
                  <a:lnTo>
                    <a:pt x="261" y="50"/>
                  </a:lnTo>
                  <a:lnTo>
                    <a:pt x="259" y="57"/>
                  </a:lnTo>
                  <a:lnTo>
                    <a:pt x="261" y="54"/>
                  </a:lnTo>
                  <a:lnTo>
                    <a:pt x="263" y="52"/>
                  </a:lnTo>
                  <a:lnTo>
                    <a:pt x="266" y="52"/>
                  </a:lnTo>
                  <a:lnTo>
                    <a:pt x="267" y="54"/>
                  </a:lnTo>
                  <a:lnTo>
                    <a:pt x="269" y="57"/>
                  </a:lnTo>
                  <a:lnTo>
                    <a:pt x="270" y="59"/>
                  </a:lnTo>
                  <a:lnTo>
                    <a:pt x="271" y="63"/>
                  </a:lnTo>
                  <a:lnTo>
                    <a:pt x="271" y="67"/>
                  </a:lnTo>
                  <a:lnTo>
                    <a:pt x="271" y="70"/>
                  </a:lnTo>
                  <a:lnTo>
                    <a:pt x="271" y="72"/>
                  </a:lnTo>
                  <a:lnTo>
                    <a:pt x="271" y="77"/>
                  </a:lnTo>
                  <a:lnTo>
                    <a:pt x="271" y="81"/>
                  </a:lnTo>
                  <a:lnTo>
                    <a:pt x="286" y="77"/>
                  </a:lnTo>
                  <a:lnTo>
                    <a:pt x="294" y="88"/>
                  </a:lnTo>
                  <a:lnTo>
                    <a:pt x="302" y="98"/>
                  </a:lnTo>
                  <a:lnTo>
                    <a:pt x="309" y="108"/>
                  </a:lnTo>
                  <a:lnTo>
                    <a:pt x="316" y="120"/>
                  </a:lnTo>
                  <a:lnTo>
                    <a:pt x="322" y="133"/>
                  </a:lnTo>
                  <a:lnTo>
                    <a:pt x="328" y="146"/>
                  </a:lnTo>
                  <a:lnTo>
                    <a:pt x="334" y="160"/>
                  </a:lnTo>
                  <a:lnTo>
                    <a:pt x="339" y="174"/>
                  </a:lnTo>
                  <a:lnTo>
                    <a:pt x="338" y="186"/>
                  </a:lnTo>
                  <a:lnTo>
                    <a:pt x="335" y="196"/>
                  </a:lnTo>
                  <a:lnTo>
                    <a:pt x="332" y="205"/>
                  </a:lnTo>
                  <a:lnTo>
                    <a:pt x="327" y="213"/>
                  </a:lnTo>
                  <a:lnTo>
                    <a:pt x="322" y="220"/>
                  </a:lnTo>
                  <a:lnTo>
                    <a:pt x="317" y="229"/>
                  </a:lnTo>
                  <a:lnTo>
                    <a:pt x="312" y="236"/>
                  </a:lnTo>
                  <a:lnTo>
                    <a:pt x="308" y="243"/>
                  </a:lnTo>
                  <a:lnTo>
                    <a:pt x="357" y="248"/>
                  </a:lnTo>
                  <a:lnTo>
                    <a:pt x="360" y="250"/>
                  </a:lnTo>
                  <a:lnTo>
                    <a:pt x="360" y="251"/>
                  </a:lnTo>
                  <a:lnTo>
                    <a:pt x="360" y="253"/>
                  </a:lnTo>
                  <a:lnTo>
                    <a:pt x="360" y="256"/>
                  </a:lnTo>
                  <a:lnTo>
                    <a:pt x="299" y="243"/>
                  </a:lnTo>
                  <a:lnTo>
                    <a:pt x="267" y="288"/>
                  </a:lnTo>
                  <a:lnTo>
                    <a:pt x="271" y="389"/>
                  </a:lnTo>
                  <a:lnTo>
                    <a:pt x="269" y="401"/>
                  </a:lnTo>
                  <a:lnTo>
                    <a:pt x="266" y="415"/>
                  </a:lnTo>
                  <a:lnTo>
                    <a:pt x="262" y="429"/>
                  </a:lnTo>
                  <a:lnTo>
                    <a:pt x="259" y="442"/>
                  </a:lnTo>
                  <a:lnTo>
                    <a:pt x="255" y="456"/>
                  </a:lnTo>
                  <a:lnTo>
                    <a:pt x="250" y="467"/>
                  </a:lnTo>
                  <a:lnTo>
                    <a:pt x="244" y="478"/>
                  </a:lnTo>
                  <a:lnTo>
                    <a:pt x="237" y="487"/>
                  </a:lnTo>
                  <a:lnTo>
                    <a:pt x="230" y="497"/>
                  </a:lnTo>
                  <a:lnTo>
                    <a:pt x="223" y="505"/>
                  </a:lnTo>
                  <a:lnTo>
                    <a:pt x="216" y="514"/>
                  </a:lnTo>
                  <a:lnTo>
                    <a:pt x="209" y="521"/>
                  </a:lnTo>
                  <a:lnTo>
                    <a:pt x="200" y="525"/>
                  </a:lnTo>
                  <a:lnTo>
                    <a:pt x="193" y="531"/>
                  </a:lnTo>
                  <a:lnTo>
                    <a:pt x="184" y="535"/>
                  </a:lnTo>
                  <a:lnTo>
                    <a:pt x="177" y="539"/>
                  </a:lnTo>
                  <a:lnTo>
                    <a:pt x="168" y="541"/>
                  </a:lnTo>
                  <a:lnTo>
                    <a:pt x="159" y="543"/>
                  </a:lnTo>
                  <a:lnTo>
                    <a:pt x="151" y="543"/>
                  </a:lnTo>
                  <a:lnTo>
                    <a:pt x="141" y="543"/>
                  </a:lnTo>
                  <a:lnTo>
                    <a:pt x="133" y="543"/>
                  </a:lnTo>
                  <a:lnTo>
                    <a:pt x="124" y="541"/>
                  </a:lnTo>
                  <a:lnTo>
                    <a:pt x="115" y="539"/>
                  </a:lnTo>
                  <a:lnTo>
                    <a:pt x="107" y="536"/>
                  </a:lnTo>
                  <a:lnTo>
                    <a:pt x="100" y="531"/>
                  </a:lnTo>
                  <a:lnTo>
                    <a:pt x="94" y="525"/>
                  </a:lnTo>
                  <a:lnTo>
                    <a:pt x="89" y="520"/>
                  </a:lnTo>
                  <a:lnTo>
                    <a:pt x="82" y="513"/>
                  </a:lnTo>
                  <a:lnTo>
                    <a:pt x="77" y="505"/>
                  </a:lnTo>
                  <a:lnTo>
                    <a:pt x="71" y="498"/>
                  </a:lnTo>
                  <a:lnTo>
                    <a:pt x="66" y="490"/>
                  </a:lnTo>
                  <a:lnTo>
                    <a:pt x="61" y="482"/>
                  </a:lnTo>
                  <a:lnTo>
                    <a:pt x="56" y="473"/>
                  </a:lnTo>
                  <a:lnTo>
                    <a:pt x="52" y="464"/>
                  </a:lnTo>
                  <a:lnTo>
                    <a:pt x="47" y="455"/>
                  </a:lnTo>
                  <a:lnTo>
                    <a:pt x="43" y="445"/>
                  </a:lnTo>
                  <a:lnTo>
                    <a:pt x="40" y="436"/>
                  </a:lnTo>
                  <a:lnTo>
                    <a:pt x="36" y="424"/>
                  </a:lnTo>
                  <a:lnTo>
                    <a:pt x="34" y="415"/>
                  </a:lnTo>
                  <a:lnTo>
                    <a:pt x="31" y="404"/>
                  </a:lnTo>
                  <a:lnTo>
                    <a:pt x="29" y="378"/>
                  </a:lnTo>
                  <a:lnTo>
                    <a:pt x="26" y="354"/>
                  </a:lnTo>
                  <a:lnTo>
                    <a:pt x="26" y="330"/>
                  </a:lnTo>
                  <a:lnTo>
                    <a:pt x="31" y="307"/>
                  </a:lnTo>
                  <a:lnTo>
                    <a:pt x="31" y="292"/>
                  </a:lnTo>
                  <a:lnTo>
                    <a:pt x="34" y="280"/>
                  </a:lnTo>
                  <a:lnTo>
                    <a:pt x="36" y="268"/>
                  </a:lnTo>
                  <a:lnTo>
                    <a:pt x="40" y="256"/>
                  </a:lnTo>
                  <a:lnTo>
                    <a:pt x="44" y="246"/>
                  </a:lnTo>
                  <a:lnTo>
                    <a:pt x="48" y="236"/>
                  </a:lnTo>
                  <a:lnTo>
                    <a:pt x="53" y="225"/>
                  </a:lnTo>
                  <a:lnTo>
                    <a:pt x="58" y="213"/>
                  </a:lnTo>
                  <a:lnTo>
                    <a:pt x="29" y="174"/>
                  </a:lnTo>
                  <a:lnTo>
                    <a:pt x="30" y="168"/>
                  </a:lnTo>
                  <a:lnTo>
                    <a:pt x="31" y="165"/>
                  </a:lnTo>
                  <a:lnTo>
                    <a:pt x="33" y="160"/>
                  </a:lnTo>
                  <a:lnTo>
                    <a:pt x="36" y="155"/>
                  </a:lnTo>
                  <a:lnTo>
                    <a:pt x="36" y="153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4" y="146"/>
                  </a:lnTo>
                  <a:lnTo>
                    <a:pt x="31" y="147"/>
                  </a:lnTo>
                  <a:lnTo>
                    <a:pt x="29" y="150"/>
                  </a:lnTo>
                  <a:lnTo>
                    <a:pt x="26" y="154"/>
                  </a:lnTo>
                  <a:lnTo>
                    <a:pt x="25" y="15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5" y="59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6" y="37"/>
                  </a:lnTo>
                  <a:lnTo>
                    <a:pt x="76" y="45"/>
                  </a:lnTo>
                  <a:lnTo>
                    <a:pt x="77" y="53"/>
                  </a:lnTo>
                  <a:lnTo>
                    <a:pt x="79" y="57"/>
                  </a:lnTo>
                  <a:lnTo>
                    <a:pt x="80" y="52"/>
                  </a:lnTo>
                  <a:lnTo>
                    <a:pt x="81" y="50"/>
                  </a:lnTo>
                  <a:lnTo>
                    <a:pt x="82" y="53"/>
                  </a:lnTo>
                  <a:lnTo>
                    <a:pt x="84" y="47"/>
                  </a:lnTo>
                  <a:lnTo>
                    <a:pt x="84" y="36"/>
                  </a:lnTo>
                  <a:lnTo>
                    <a:pt x="85" y="25"/>
                  </a:lnTo>
                  <a:lnTo>
                    <a:pt x="85" y="17"/>
                  </a:lnTo>
                  <a:lnTo>
                    <a:pt x="87" y="16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6" y="15"/>
                  </a:lnTo>
                  <a:lnTo>
                    <a:pt x="107" y="77"/>
                  </a:lnTo>
                  <a:lnTo>
                    <a:pt x="108" y="77"/>
                  </a:lnTo>
                  <a:lnTo>
                    <a:pt x="109" y="77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3" y="65"/>
                  </a:lnTo>
                  <a:lnTo>
                    <a:pt x="113" y="55"/>
                  </a:lnTo>
                  <a:lnTo>
                    <a:pt x="115" y="45"/>
                  </a:lnTo>
                  <a:lnTo>
                    <a:pt x="118" y="35"/>
                  </a:lnTo>
                  <a:lnTo>
                    <a:pt x="121" y="25"/>
                  </a:lnTo>
                  <a:lnTo>
                    <a:pt x="124" y="17"/>
                  </a:lnTo>
                  <a:lnTo>
                    <a:pt x="129" y="8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49" name="Freeform 146"/>
            <p:cNvSpPr>
              <a:spLocks/>
            </p:cNvSpPr>
            <p:nvPr/>
          </p:nvSpPr>
          <p:spPr bwMode="auto">
            <a:xfrm>
              <a:off x="2253" y="1665"/>
              <a:ext cx="17" cy="36"/>
            </a:xfrm>
            <a:custGeom>
              <a:avLst/>
              <a:gdLst>
                <a:gd name="T0" fmla="*/ 8 w 17"/>
                <a:gd name="T1" fmla="*/ 34 h 36"/>
                <a:gd name="T2" fmla="*/ 8 w 17"/>
                <a:gd name="T3" fmla="*/ 35 h 36"/>
                <a:gd name="T4" fmla="*/ 16 w 17"/>
                <a:gd name="T5" fmla="*/ 1 h 36"/>
                <a:gd name="T6" fmla="*/ 8 w 17"/>
                <a:gd name="T7" fmla="*/ 0 h 36"/>
                <a:gd name="T8" fmla="*/ 0 w 17"/>
                <a:gd name="T9" fmla="*/ 34 h 36"/>
                <a:gd name="T10" fmla="*/ 0 w 17"/>
                <a:gd name="T11" fmla="*/ 34 h 36"/>
                <a:gd name="T12" fmla="*/ 0 w 17"/>
                <a:gd name="T13" fmla="*/ 34 h 36"/>
                <a:gd name="T14" fmla="*/ 0 w 17"/>
                <a:gd name="T15" fmla="*/ 34 h 36"/>
                <a:gd name="T16" fmla="*/ 0 w 17"/>
                <a:gd name="T17" fmla="*/ 34 h 36"/>
                <a:gd name="T18" fmla="*/ 8 w 17"/>
                <a:gd name="T19" fmla="*/ 3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6"/>
                <a:gd name="T32" fmla="*/ 17 w 1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6">
                  <a:moveTo>
                    <a:pt x="8" y="34"/>
                  </a:moveTo>
                  <a:lnTo>
                    <a:pt x="8" y="35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34"/>
                  </a:lnTo>
                  <a:lnTo>
                    <a:pt x="8" y="3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0" name="Freeform 147"/>
            <p:cNvSpPr>
              <a:spLocks/>
            </p:cNvSpPr>
            <p:nvPr/>
          </p:nvSpPr>
          <p:spPr bwMode="auto">
            <a:xfrm>
              <a:off x="2253" y="1699"/>
              <a:ext cx="17" cy="17"/>
            </a:xfrm>
            <a:custGeom>
              <a:avLst/>
              <a:gdLst>
                <a:gd name="T0" fmla="*/ 14 w 17"/>
                <a:gd name="T1" fmla="*/ 8 h 17"/>
                <a:gd name="T2" fmla="*/ 16 w 17"/>
                <a:gd name="T3" fmla="*/ 8 h 17"/>
                <a:gd name="T4" fmla="*/ 14 w 17"/>
                <a:gd name="T5" fmla="*/ 7 h 17"/>
                <a:gd name="T6" fmla="*/ 14 w 17"/>
                <a:gd name="T7" fmla="*/ 6 h 17"/>
                <a:gd name="T8" fmla="*/ 12 w 17"/>
                <a:gd name="T9" fmla="*/ 2 h 17"/>
                <a:gd name="T10" fmla="*/ 12 w 17"/>
                <a:gd name="T11" fmla="*/ 0 h 17"/>
                <a:gd name="T12" fmla="*/ 0 w 17"/>
                <a:gd name="T13" fmla="*/ 0 h 17"/>
                <a:gd name="T14" fmla="*/ 0 w 17"/>
                <a:gd name="T15" fmla="*/ 4 h 17"/>
                <a:gd name="T16" fmla="*/ 2 w 17"/>
                <a:gd name="T17" fmla="*/ 8 h 17"/>
                <a:gd name="T18" fmla="*/ 6 w 17"/>
                <a:gd name="T19" fmla="*/ 12 h 17"/>
                <a:gd name="T20" fmla="*/ 8 w 17"/>
                <a:gd name="T21" fmla="*/ 14 h 17"/>
                <a:gd name="T22" fmla="*/ 12 w 17"/>
                <a:gd name="T23" fmla="*/ 16 h 17"/>
                <a:gd name="T24" fmla="*/ 8 w 17"/>
                <a:gd name="T25" fmla="*/ 14 h 17"/>
                <a:gd name="T26" fmla="*/ 10 w 17"/>
                <a:gd name="T27" fmla="*/ 16 h 17"/>
                <a:gd name="T28" fmla="*/ 12 w 17"/>
                <a:gd name="T29" fmla="*/ 16 h 17"/>
                <a:gd name="T30" fmla="*/ 14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4" y="8"/>
                  </a:moveTo>
                  <a:lnTo>
                    <a:pt x="16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1" name="Freeform 148"/>
            <p:cNvSpPr>
              <a:spLocks/>
            </p:cNvSpPr>
            <p:nvPr/>
          </p:nvSpPr>
          <p:spPr bwMode="auto">
            <a:xfrm>
              <a:off x="2259" y="1689"/>
              <a:ext cx="17" cy="23"/>
            </a:xfrm>
            <a:custGeom>
              <a:avLst/>
              <a:gdLst>
                <a:gd name="T0" fmla="*/ 6 w 17"/>
                <a:gd name="T1" fmla="*/ 0 h 23"/>
                <a:gd name="T2" fmla="*/ 6 w 17"/>
                <a:gd name="T3" fmla="*/ 0 h 23"/>
                <a:gd name="T4" fmla="*/ 4 w 17"/>
                <a:gd name="T5" fmla="*/ 6 h 23"/>
                <a:gd name="T6" fmla="*/ 3 w 17"/>
                <a:gd name="T7" fmla="*/ 12 h 23"/>
                <a:gd name="T8" fmla="*/ 1 w 17"/>
                <a:gd name="T9" fmla="*/ 16 h 23"/>
                <a:gd name="T10" fmla="*/ 1 w 17"/>
                <a:gd name="T11" fmla="*/ 16 h 23"/>
                <a:gd name="T12" fmla="*/ 0 w 17"/>
                <a:gd name="T13" fmla="*/ 22 h 23"/>
                <a:gd name="T14" fmla="*/ 8 w 17"/>
                <a:gd name="T15" fmla="*/ 20 h 23"/>
                <a:gd name="T16" fmla="*/ 11 w 17"/>
                <a:gd name="T17" fmla="*/ 14 h 23"/>
                <a:gd name="T18" fmla="*/ 12 w 17"/>
                <a:gd name="T19" fmla="*/ 7 h 23"/>
                <a:gd name="T20" fmla="*/ 16 w 17"/>
                <a:gd name="T21" fmla="*/ 2 h 23"/>
                <a:gd name="T22" fmla="*/ 16 w 17"/>
                <a:gd name="T23" fmla="*/ 1 h 23"/>
                <a:gd name="T24" fmla="*/ 16 w 17"/>
                <a:gd name="T25" fmla="*/ 2 h 23"/>
                <a:gd name="T26" fmla="*/ 16 w 17"/>
                <a:gd name="T27" fmla="*/ 2 h 23"/>
                <a:gd name="T28" fmla="*/ 16 w 17"/>
                <a:gd name="T29" fmla="*/ 1 h 23"/>
                <a:gd name="T30" fmla="*/ 6 w 17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3"/>
                <a:gd name="T50" fmla="*/ 17 w 17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3">
                  <a:moveTo>
                    <a:pt x="6" y="0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2" y="7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2" name="Freeform 149"/>
            <p:cNvSpPr>
              <a:spLocks/>
            </p:cNvSpPr>
            <p:nvPr/>
          </p:nvSpPr>
          <p:spPr bwMode="auto">
            <a:xfrm>
              <a:off x="2263" y="1663"/>
              <a:ext cx="17" cy="29"/>
            </a:xfrm>
            <a:custGeom>
              <a:avLst/>
              <a:gdLst>
                <a:gd name="T0" fmla="*/ 14 w 17"/>
                <a:gd name="T1" fmla="*/ 0 h 29"/>
                <a:gd name="T2" fmla="*/ 10 w 17"/>
                <a:gd name="T3" fmla="*/ 3 h 29"/>
                <a:gd name="T4" fmla="*/ 8 w 17"/>
                <a:gd name="T5" fmla="*/ 11 h 29"/>
                <a:gd name="T6" fmla="*/ 5 w 17"/>
                <a:gd name="T7" fmla="*/ 15 h 29"/>
                <a:gd name="T8" fmla="*/ 2 w 17"/>
                <a:gd name="T9" fmla="*/ 20 h 29"/>
                <a:gd name="T10" fmla="*/ 0 w 17"/>
                <a:gd name="T11" fmla="*/ 27 h 29"/>
                <a:gd name="T12" fmla="*/ 5 w 17"/>
                <a:gd name="T13" fmla="*/ 28 h 29"/>
                <a:gd name="T14" fmla="*/ 7 w 17"/>
                <a:gd name="T15" fmla="*/ 23 h 29"/>
                <a:gd name="T16" fmla="*/ 10 w 17"/>
                <a:gd name="T17" fmla="*/ 19 h 29"/>
                <a:gd name="T18" fmla="*/ 14 w 17"/>
                <a:gd name="T19" fmla="*/ 14 h 29"/>
                <a:gd name="T20" fmla="*/ 16 w 17"/>
                <a:gd name="T21" fmla="*/ 4 h 29"/>
                <a:gd name="T22" fmla="*/ 13 w 17"/>
                <a:gd name="T23" fmla="*/ 6 h 29"/>
                <a:gd name="T24" fmla="*/ 14 w 17"/>
                <a:gd name="T25" fmla="*/ 0 h 29"/>
                <a:gd name="T26" fmla="*/ 11 w 17"/>
                <a:gd name="T27" fmla="*/ 0 h 29"/>
                <a:gd name="T28" fmla="*/ 10 w 17"/>
                <a:gd name="T29" fmla="*/ 3 h 29"/>
                <a:gd name="T30" fmla="*/ 14 w 17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9"/>
                <a:gd name="T50" fmla="*/ 17 w 17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9">
                  <a:moveTo>
                    <a:pt x="14" y="0"/>
                  </a:moveTo>
                  <a:lnTo>
                    <a:pt x="10" y="3"/>
                  </a:lnTo>
                  <a:lnTo>
                    <a:pt x="8" y="11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5" y="28"/>
                  </a:lnTo>
                  <a:lnTo>
                    <a:pt x="7" y="23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16" y="4"/>
                  </a:lnTo>
                  <a:lnTo>
                    <a:pt x="13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3"/>
                  </a:lnTo>
                  <a:lnTo>
                    <a:pt x="1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3" name="Freeform 150"/>
            <p:cNvSpPr>
              <a:spLocks/>
            </p:cNvSpPr>
            <p:nvPr/>
          </p:nvSpPr>
          <p:spPr bwMode="auto">
            <a:xfrm>
              <a:off x="2276" y="1664"/>
              <a:ext cx="51" cy="21"/>
            </a:xfrm>
            <a:custGeom>
              <a:avLst/>
              <a:gdLst>
                <a:gd name="T0" fmla="*/ 50 w 51"/>
                <a:gd name="T1" fmla="*/ 15 h 21"/>
                <a:gd name="T2" fmla="*/ 48 w 51"/>
                <a:gd name="T3" fmla="*/ 13 h 21"/>
                <a:gd name="T4" fmla="*/ 1 w 51"/>
                <a:gd name="T5" fmla="*/ 0 h 21"/>
                <a:gd name="T6" fmla="*/ 0 w 51"/>
                <a:gd name="T7" fmla="*/ 5 h 21"/>
                <a:gd name="T8" fmla="*/ 47 w 51"/>
                <a:gd name="T9" fmla="*/ 20 h 21"/>
                <a:gd name="T10" fmla="*/ 45 w 51"/>
                <a:gd name="T11" fmla="*/ 19 h 21"/>
                <a:gd name="T12" fmla="*/ 50 w 51"/>
                <a:gd name="T13" fmla="*/ 15 h 21"/>
                <a:gd name="T14" fmla="*/ 49 w 51"/>
                <a:gd name="T15" fmla="*/ 13 h 21"/>
                <a:gd name="T16" fmla="*/ 48 w 51"/>
                <a:gd name="T17" fmla="*/ 13 h 21"/>
                <a:gd name="T18" fmla="*/ 50 w 51"/>
                <a:gd name="T19" fmla="*/ 15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1"/>
                <a:gd name="T32" fmla="*/ 51 w 5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1">
                  <a:moveTo>
                    <a:pt x="50" y="15"/>
                  </a:moveTo>
                  <a:lnTo>
                    <a:pt x="48" y="13"/>
                  </a:lnTo>
                  <a:lnTo>
                    <a:pt x="1" y="0"/>
                  </a:lnTo>
                  <a:lnTo>
                    <a:pt x="0" y="5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50" y="15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50" y="1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4" name="Freeform 151"/>
            <p:cNvSpPr>
              <a:spLocks/>
            </p:cNvSpPr>
            <p:nvPr/>
          </p:nvSpPr>
          <p:spPr bwMode="auto">
            <a:xfrm>
              <a:off x="2318" y="1679"/>
              <a:ext cx="17" cy="72"/>
            </a:xfrm>
            <a:custGeom>
              <a:avLst/>
              <a:gdLst>
                <a:gd name="T0" fmla="*/ 6 w 17"/>
                <a:gd name="T1" fmla="*/ 71 h 72"/>
                <a:gd name="T2" fmla="*/ 6 w 17"/>
                <a:gd name="T3" fmla="*/ 69 h 72"/>
                <a:gd name="T4" fmla="*/ 10 w 17"/>
                <a:gd name="T5" fmla="*/ 53 h 72"/>
                <a:gd name="T6" fmla="*/ 14 w 17"/>
                <a:gd name="T7" fmla="*/ 33 h 72"/>
                <a:gd name="T8" fmla="*/ 16 w 17"/>
                <a:gd name="T9" fmla="*/ 15 h 72"/>
                <a:gd name="T10" fmla="*/ 10 w 17"/>
                <a:gd name="T11" fmla="*/ 0 h 72"/>
                <a:gd name="T12" fmla="*/ 4 w 17"/>
                <a:gd name="T13" fmla="*/ 3 h 72"/>
                <a:gd name="T14" fmla="*/ 8 w 17"/>
                <a:gd name="T15" fmla="*/ 15 h 72"/>
                <a:gd name="T16" fmla="*/ 8 w 17"/>
                <a:gd name="T17" fmla="*/ 33 h 72"/>
                <a:gd name="T18" fmla="*/ 4 w 17"/>
                <a:gd name="T19" fmla="*/ 51 h 72"/>
                <a:gd name="T20" fmla="*/ 0 w 17"/>
                <a:gd name="T21" fmla="*/ 69 h 72"/>
                <a:gd name="T22" fmla="*/ 0 w 17"/>
                <a:gd name="T23" fmla="*/ 67 h 72"/>
                <a:gd name="T24" fmla="*/ 6 w 17"/>
                <a:gd name="T25" fmla="*/ 71 h 72"/>
                <a:gd name="T26" fmla="*/ 6 w 17"/>
                <a:gd name="T27" fmla="*/ 70 h 72"/>
                <a:gd name="T28" fmla="*/ 6 w 17"/>
                <a:gd name="T29" fmla="*/ 69 h 72"/>
                <a:gd name="T30" fmla="*/ 6 w 17"/>
                <a:gd name="T31" fmla="*/ 7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72"/>
                <a:gd name="T50" fmla="*/ 17 w 17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72">
                  <a:moveTo>
                    <a:pt x="6" y="71"/>
                  </a:moveTo>
                  <a:lnTo>
                    <a:pt x="6" y="69"/>
                  </a:lnTo>
                  <a:lnTo>
                    <a:pt x="10" y="53"/>
                  </a:lnTo>
                  <a:lnTo>
                    <a:pt x="14" y="33"/>
                  </a:lnTo>
                  <a:lnTo>
                    <a:pt x="16" y="15"/>
                  </a:lnTo>
                  <a:lnTo>
                    <a:pt x="10" y="0"/>
                  </a:lnTo>
                  <a:lnTo>
                    <a:pt x="4" y="3"/>
                  </a:lnTo>
                  <a:lnTo>
                    <a:pt x="8" y="15"/>
                  </a:lnTo>
                  <a:lnTo>
                    <a:pt x="8" y="33"/>
                  </a:lnTo>
                  <a:lnTo>
                    <a:pt x="4" y="5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7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5" name="Freeform 152"/>
            <p:cNvSpPr>
              <a:spLocks/>
            </p:cNvSpPr>
            <p:nvPr/>
          </p:nvSpPr>
          <p:spPr bwMode="auto">
            <a:xfrm>
              <a:off x="2311" y="1746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8 w 17"/>
                <a:gd name="T3" fmla="*/ 14 h 17"/>
                <a:gd name="T4" fmla="*/ 9 w 17"/>
                <a:gd name="T5" fmla="*/ 12 h 17"/>
                <a:gd name="T6" fmla="*/ 12 w 17"/>
                <a:gd name="T7" fmla="*/ 9 h 17"/>
                <a:gd name="T8" fmla="*/ 13 w 17"/>
                <a:gd name="T9" fmla="*/ 6 h 17"/>
                <a:gd name="T10" fmla="*/ 16 w 17"/>
                <a:gd name="T11" fmla="*/ 4 h 17"/>
                <a:gd name="T12" fmla="*/ 9 w 17"/>
                <a:gd name="T13" fmla="*/ 0 h 17"/>
                <a:gd name="T14" fmla="*/ 6 w 17"/>
                <a:gd name="T15" fmla="*/ 3 h 17"/>
                <a:gd name="T16" fmla="*/ 6 w 17"/>
                <a:gd name="T17" fmla="*/ 5 h 17"/>
                <a:gd name="T18" fmla="*/ 4 w 17"/>
                <a:gd name="T19" fmla="*/ 8 h 17"/>
                <a:gd name="T20" fmla="*/ 0 w 17"/>
                <a:gd name="T21" fmla="*/ 11 h 17"/>
                <a:gd name="T22" fmla="*/ 5 w 17"/>
                <a:gd name="T23" fmla="*/ 9 h 17"/>
                <a:gd name="T24" fmla="*/ 4 w 17"/>
                <a:gd name="T25" fmla="*/ 16 h 17"/>
                <a:gd name="T26" fmla="*/ 6 w 17"/>
                <a:gd name="T27" fmla="*/ 16 h 17"/>
                <a:gd name="T28" fmla="*/ 8 w 17"/>
                <a:gd name="T29" fmla="*/ 14 h 17"/>
                <a:gd name="T30" fmla="*/ 4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16"/>
                  </a:moveTo>
                  <a:lnTo>
                    <a:pt x="8" y="14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9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0" y="11"/>
                  </a:lnTo>
                  <a:lnTo>
                    <a:pt x="5" y="9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4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6" name="Freeform 153"/>
            <p:cNvSpPr>
              <a:spLocks/>
            </p:cNvSpPr>
            <p:nvPr/>
          </p:nvSpPr>
          <p:spPr bwMode="auto">
            <a:xfrm>
              <a:off x="2292" y="1751"/>
              <a:ext cx="24" cy="17"/>
            </a:xfrm>
            <a:custGeom>
              <a:avLst/>
              <a:gdLst>
                <a:gd name="T0" fmla="*/ 6 w 24"/>
                <a:gd name="T1" fmla="*/ 5 h 17"/>
                <a:gd name="T2" fmla="*/ 2 w 24"/>
                <a:gd name="T3" fmla="*/ 10 h 17"/>
                <a:gd name="T4" fmla="*/ 22 w 24"/>
                <a:gd name="T5" fmla="*/ 16 h 17"/>
                <a:gd name="T6" fmla="*/ 23 w 24"/>
                <a:gd name="T7" fmla="*/ 5 h 17"/>
                <a:gd name="T8" fmla="*/ 3 w 24"/>
                <a:gd name="T9" fmla="*/ 1 h 17"/>
                <a:gd name="T10" fmla="*/ 0 w 24"/>
                <a:gd name="T11" fmla="*/ 5 h 17"/>
                <a:gd name="T12" fmla="*/ 3 w 24"/>
                <a:gd name="T13" fmla="*/ 1 h 17"/>
                <a:gd name="T14" fmla="*/ 1 w 24"/>
                <a:gd name="T15" fmla="*/ 0 h 17"/>
                <a:gd name="T16" fmla="*/ 0 w 24"/>
                <a:gd name="T17" fmla="*/ 5 h 17"/>
                <a:gd name="T18" fmla="*/ 6 w 24"/>
                <a:gd name="T19" fmla="*/ 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7"/>
                <a:gd name="T32" fmla="*/ 24 w 2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7">
                  <a:moveTo>
                    <a:pt x="6" y="5"/>
                  </a:moveTo>
                  <a:lnTo>
                    <a:pt x="2" y="10"/>
                  </a:lnTo>
                  <a:lnTo>
                    <a:pt x="22" y="16"/>
                  </a:lnTo>
                  <a:lnTo>
                    <a:pt x="23" y="5"/>
                  </a:lnTo>
                  <a:lnTo>
                    <a:pt x="3" y="1"/>
                  </a:lnTo>
                  <a:lnTo>
                    <a:pt x="0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5"/>
                  </a:lnTo>
                  <a:lnTo>
                    <a:pt x="6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7" name="Freeform 154"/>
            <p:cNvSpPr>
              <a:spLocks/>
            </p:cNvSpPr>
            <p:nvPr/>
          </p:nvSpPr>
          <p:spPr bwMode="auto">
            <a:xfrm>
              <a:off x="2292" y="1755"/>
              <a:ext cx="24" cy="19"/>
            </a:xfrm>
            <a:custGeom>
              <a:avLst/>
              <a:gdLst>
                <a:gd name="T0" fmla="*/ 23 w 24"/>
                <a:gd name="T1" fmla="*/ 15 h 19"/>
                <a:gd name="T2" fmla="*/ 22 w 24"/>
                <a:gd name="T3" fmla="*/ 14 h 19"/>
                <a:gd name="T4" fmla="*/ 18 w 24"/>
                <a:gd name="T5" fmla="*/ 10 h 19"/>
                <a:gd name="T6" fmla="*/ 15 w 24"/>
                <a:gd name="T7" fmla="*/ 10 h 19"/>
                <a:gd name="T8" fmla="*/ 13 w 24"/>
                <a:gd name="T9" fmla="*/ 8 h 19"/>
                <a:gd name="T10" fmla="*/ 9 w 24"/>
                <a:gd name="T11" fmla="*/ 8 h 19"/>
                <a:gd name="T12" fmla="*/ 7 w 24"/>
                <a:gd name="T13" fmla="*/ 6 h 19"/>
                <a:gd name="T14" fmla="*/ 6 w 24"/>
                <a:gd name="T15" fmla="*/ 6 h 19"/>
                <a:gd name="T16" fmla="*/ 6 w 24"/>
                <a:gd name="T17" fmla="*/ 3 h 19"/>
                <a:gd name="T18" fmla="*/ 6 w 24"/>
                <a:gd name="T19" fmla="*/ 0 h 19"/>
                <a:gd name="T20" fmla="*/ 0 w 24"/>
                <a:gd name="T21" fmla="*/ 0 h 19"/>
                <a:gd name="T22" fmla="*/ 0 w 24"/>
                <a:gd name="T23" fmla="*/ 3 h 19"/>
                <a:gd name="T24" fmla="*/ 2 w 24"/>
                <a:gd name="T25" fmla="*/ 8 h 19"/>
                <a:gd name="T26" fmla="*/ 3 w 24"/>
                <a:gd name="T27" fmla="*/ 12 h 19"/>
                <a:gd name="T28" fmla="*/ 7 w 24"/>
                <a:gd name="T29" fmla="*/ 14 h 19"/>
                <a:gd name="T30" fmla="*/ 11 w 24"/>
                <a:gd name="T31" fmla="*/ 15 h 19"/>
                <a:gd name="T32" fmla="*/ 13 w 24"/>
                <a:gd name="T33" fmla="*/ 16 h 19"/>
                <a:gd name="T34" fmla="*/ 16 w 24"/>
                <a:gd name="T35" fmla="*/ 17 h 19"/>
                <a:gd name="T36" fmla="*/ 18 w 24"/>
                <a:gd name="T37" fmla="*/ 18 h 19"/>
                <a:gd name="T38" fmla="*/ 17 w 24"/>
                <a:gd name="T39" fmla="*/ 18 h 19"/>
                <a:gd name="T40" fmla="*/ 23 w 24"/>
                <a:gd name="T41" fmla="*/ 15 h 19"/>
                <a:gd name="T42" fmla="*/ 22 w 24"/>
                <a:gd name="T43" fmla="*/ 14 h 19"/>
                <a:gd name="T44" fmla="*/ 22 w 24"/>
                <a:gd name="T45" fmla="*/ 14 h 19"/>
                <a:gd name="T46" fmla="*/ 23 w 24"/>
                <a:gd name="T47" fmla="*/ 15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19"/>
                <a:gd name="T74" fmla="*/ 24 w 24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19">
                  <a:moveTo>
                    <a:pt x="23" y="15"/>
                  </a:moveTo>
                  <a:lnTo>
                    <a:pt x="22" y="14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23" y="15"/>
                  </a:lnTo>
                  <a:lnTo>
                    <a:pt x="22" y="14"/>
                  </a:lnTo>
                  <a:lnTo>
                    <a:pt x="23" y="1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8" name="Freeform 155"/>
            <p:cNvSpPr>
              <a:spLocks/>
            </p:cNvSpPr>
            <p:nvPr/>
          </p:nvSpPr>
          <p:spPr bwMode="auto">
            <a:xfrm>
              <a:off x="2309" y="1770"/>
              <a:ext cx="17" cy="17"/>
            </a:xfrm>
            <a:custGeom>
              <a:avLst/>
              <a:gdLst>
                <a:gd name="T0" fmla="*/ 14 w 17"/>
                <a:gd name="T1" fmla="*/ 12 h 17"/>
                <a:gd name="T2" fmla="*/ 14 w 17"/>
                <a:gd name="T3" fmla="*/ 12 h 17"/>
                <a:gd name="T4" fmla="*/ 12 w 17"/>
                <a:gd name="T5" fmla="*/ 7 h 17"/>
                <a:gd name="T6" fmla="*/ 12 w 17"/>
                <a:gd name="T7" fmla="*/ 3 h 17"/>
                <a:gd name="T8" fmla="*/ 10 w 17"/>
                <a:gd name="T9" fmla="*/ 0 h 17"/>
                <a:gd name="T10" fmla="*/ 10 w 17"/>
                <a:gd name="T11" fmla="*/ 0 h 17"/>
                <a:gd name="T12" fmla="*/ 0 w 17"/>
                <a:gd name="T13" fmla="*/ 5 h 17"/>
                <a:gd name="T14" fmla="*/ 1 w 17"/>
                <a:gd name="T15" fmla="*/ 5 h 17"/>
                <a:gd name="T16" fmla="*/ 1 w 17"/>
                <a:gd name="T17" fmla="*/ 8 h 17"/>
                <a:gd name="T18" fmla="*/ 1 w 17"/>
                <a:gd name="T19" fmla="*/ 12 h 17"/>
                <a:gd name="T20" fmla="*/ 3 w 17"/>
                <a:gd name="T21" fmla="*/ 16 h 17"/>
                <a:gd name="T22" fmla="*/ 3 w 17"/>
                <a:gd name="T23" fmla="*/ 12 h 17"/>
                <a:gd name="T24" fmla="*/ 14 w 17"/>
                <a:gd name="T25" fmla="*/ 12 h 17"/>
                <a:gd name="T26" fmla="*/ 16 w 17"/>
                <a:gd name="T27" fmla="*/ 12 h 17"/>
                <a:gd name="T28" fmla="*/ 14 w 17"/>
                <a:gd name="T29" fmla="*/ 1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4" y="12"/>
                  </a:moveTo>
                  <a:lnTo>
                    <a:pt x="14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59" name="Freeform 156"/>
            <p:cNvSpPr>
              <a:spLocks/>
            </p:cNvSpPr>
            <p:nvPr/>
          </p:nvSpPr>
          <p:spPr bwMode="auto">
            <a:xfrm>
              <a:off x="2299" y="1777"/>
              <a:ext cx="19" cy="53"/>
            </a:xfrm>
            <a:custGeom>
              <a:avLst/>
              <a:gdLst>
                <a:gd name="T0" fmla="*/ 4 w 19"/>
                <a:gd name="T1" fmla="*/ 47 h 53"/>
                <a:gd name="T2" fmla="*/ 6 w 19"/>
                <a:gd name="T3" fmla="*/ 49 h 53"/>
                <a:gd name="T4" fmla="*/ 7 w 19"/>
                <a:gd name="T5" fmla="*/ 41 h 53"/>
                <a:gd name="T6" fmla="*/ 11 w 19"/>
                <a:gd name="T7" fmla="*/ 26 h 53"/>
                <a:gd name="T8" fmla="*/ 16 w 19"/>
                <a:gd name="T9" fmla="*/ 11 h 53"/>
                <a:gd name="T10" fmla="*/ 18 w 19"/>
                <a:gd name="T11" fmla="*/ 0 h 53"/>
                <a:gd name="T12" fmla="*/ 12 w 19"/>
                <a:gd name="T13" fmla="*/ 0 h 53"/>
                <a:gd name="T14" fmla="*/ 11 w 19"/>
                <a:gd name="T15" fmla="*/ 9 h 53"/>
                <a:gd name="T16" fmla="*/ 6 w 19"/>
                <a:gd name="T17" fmla="*/ 24 h 53"/>
                <a:gd name="T18" fmla="*/ 1 w 19"/>
                <a:gd name="T19" fmla="*/ 40 h 53"/>
                <a:gd name="T20" fmla="*/ 0 w 19"/>
                <a:gd name="T21" fmla="*/ 49 h 53"/>
                <a:gd name="T22" fmla="*/ 1 w 19"/>
                <a:gd name="T23" fmla="*/ 52 h 53"/>
                <a:gd name="T24" fmla="*/ 0 w 19"/>
                <a:gd name="T25" fmla="*/ 49 h 53"/>
                <a:gd name="T26" fmla="*/ 0 w 19"/>
                <a:gd name="T27" fmla="*/ 51 h 53"/>
                <a:gd name="T28" fmla="*/ 1 w 19"/>
                <a:gd name="T29" fmla="*/ 52 h 53"/>
                <a:gd name="T30" fmla="*/ 4 w 19"/>
                <a:gd name="T31" fmla="*/ 47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53"/>
                <a:gd name="T50" fmla="*/ 19 w 19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53">
                  <a:moveTo>
                    <a:pt x="4" y="47"/>
                  </a:moveTo>
                  <a:lnTo>
                    <a:pt x="6" y="49"/>
                  </a:lnTo>
                  <a:lnTo>
                    <a:pt x="7" y="41"/>
                  </a:lnTo>
                  <a:lnTo>
                    <a:pt x="11" y="26"/>
                  </a:lnTo>
                  <a:lnTo>
                    <a:pt x="16" y="1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1" y="9"/>
                  </a:lnTo>
                  <a:lnTo>
                    <a:pt x="6" y="2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4" y="4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0" name="Freeform 157"/>
            <p:cNvSpPr>
              <a:spLocks/>
            </p:cNvSpPr>
            <p:nvPr/>
          </p:nvSpPr>
          <p:spPr bwMode="auto">
            <a:xfrm>
              <a:off x="2300" y="1825"/>
              <a:ext cx="34" cy="27"/>
            </a:xfrm>
            <a:custGeom>
              <a:avLst/>
              <a:gdLst>
                <a:gd name="T0" fmla="*/ 28 w 34"/>
                <a:gd name="T1" fmla="*/ 20 h 27"/>
                <a:gd name="T2" fmla="*/ 32 w 34"/>
                <a:gd name="T3" fmla="*/ 19 h 27"/>
                <a:gd name="T4" fmla="*/ 3 w 34"/>
                <a:gd name="T5" fmla="*/ 0 h 27"/>
                <a:gd name="T6" fmla="*/ 0 w 34"/>
                <a:gd name="T7" fmla="*/ 4 h 27"/>
                <a:gd name="T8" fmla="*/ 29 w 34"/>
                <a:gd name="T9" fmla="*/ 23 h 27"/>
                <a:gd name="T10" fmla="*/ 33 w 34"/>
                <a:gd name="T11" fmla="*/ 22 h 27"/>
                <a:gd name="T12" fmla="*/ 29 w 34"/>
                <a:gd name="T13" fmla="*/ 23 h 27"/>
                <a:gd name="T14" fmla="*/ 32 w 34"/>
                <a:gd name="T15" fmla="*/ 26 h 27"/>
                <a:gd name="T16" fmla="*/ 33 w 34"/>
                <a:gd name="T17" fmla="*/ 22 h 27"/>
                <a:gd name="T18" fmla="*/ 28 w 34"/>
                <a:gd name="T19" fmla="*/ 2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7"/>
                <a:gd name="T32" fmla="*/ 34 w 3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7">
                  <a:moveTo>
                    <a:pt x="28" y="20"/>
                  </a:moveTo>
                  <a:lnTo>
                    <a:pt x="32" y="19"/>
                  </a:lnTo>
                  <a:lnTo>
                    <a:pt x="3" y="0"/>
                  </a:lnTo>
                  <a:lnTo>
                    <a:pt x="0" y="4"/>
                  </a:lnTo>
                  <a:lnTo>
                    <a:pt x="29" y="23"/>
                  </a:lnTo>
                  <a:lnTo>
                    <a:pt x="33" y="22"/>
                  </a:lnTo>
                  <a:lnTo>
                    <a:pt x="29" y="23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28" y="2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1" name="Freeform 158"/>
            <p:cNvSpPr>
              <a:spLocks/>
            </p:cNvSpPr>
            <p:nvPr/>
          </p:nvSpPr>
          <p:spPr bwMode="auto">
            <a:xfrm>
              <a:off x="2328" y="1800"/>
              <a:ext cx="22" cy="49"/>
            </a:xfrm>
            <a:custGeom>
              <a:avLst/>
              <a:gdLst>
                <a:gd name="T0" fmla="*/ 15 w 22"/>
                <a:gd name="T1" fmla="*/ 3 h 49"/>
                <a:gd name="T2" fmla="*/ 15 w 22"/>
                <a:gd name="T3" fmla="*/ 0 h 49"/>
                <a:gd name="T4" fmla="*/ 0 w 22"/>
                <a:gd name="T5" fmla="*/ 46 h 49"/>
                <a:gd name="T6" fmla="*/ 5 w 22"/>
                <a:gd name="T7" fmla="*/ 48 h 49"/>
                <a:gd name="T8" fmla="*/ 21 w 22"/>
                <a:gd name="T9" fmla="*/ 2 h 49"/>
                <a:gd name="T10" fmla="*/ 21 w 22"/>
                <a:gd name="T11" fmla="*/ 0 h 49"/>
                <a:gd name="T12" fmla="*/ 21 w 22"/>
                <a:gd name="T13" fmla="*/ 2 h 49"/>
                <a:gd name="T14" fmla="*/ 21 w 22"/>
                <a:gd name="T15" fmla="*/ 1 h 49"/>
                <a:gd name="T16" fmla="*/ 21 w 22"/>
                <a:gd name="T17" fmla="*/ 0 h 49"/>
                <a:gd name="T18" fmla="*/ 15 w 22"/>
                <a:gd name="T19" fmla="*/ 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9"/>
                <a:gd name="T32" fmla="*/ 22 w 22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9">
                  <a:moveTo>
                    <a:pt x="15" y="3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5" y="48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15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2" name="Freeform 159"/>
            <p:cNvSpPr>
              <a:spLocks/>
            </p:cNvSpPr>
            <p:nvPr/>
          </p:nvSpPr>
          <p:spPr bwMode="auto">
            <a:xfrm>
              <a:off x="2342" y="1717"/>
              <a:ext cx="32" cy="88"/>
            </a:xfrm>
            <a:custGeom>
              <a:avLst/>
              <a:gdLst>
                <a:gd name="T0" fmla="*/ 23 w 32"/>
                <a:gd name="T1" fmla="*/ 5 h 88"/>
                <a:gd name="T2" fmla="*/ 28 w 32"/>
                <a:gd name="T3" fmla="*/ 8 h 88"/>
                <a:gd name="T4" fmla="*/ 31 w 32"/>
                <a:gd name="T5" fmla="*/ 0 h 88"/>
                <a:gd name="T6" fmla="*/ 23 w 32"/>
                <a:gd name="T7" fmla="*/ 1 h 88"/>
                <a:gd name="T8" fmla="*/ 19 w 32"/>
                <a:gd name="T9" fmla="*/ 11 h 88"/>
                <a:gd name="T10" fmla="*/ 13 w 32"/>
                <a:gd name="T11" fmla="*/ 26 h 88"/>
                <a:gd name="T12" fmla="*/ 7 w 32"/>
                <a:gd name="T13" fmla="*/ 44 h 88"/>
                <a:gd name="T14" fmla="*/ 2 w 32"/>
                <a:gd name="T15" fmla="*/ 62 h 88"/>
                <a:gd name="T16" fmla="*/ 0 w 32"/>
                <a:gd name="T17" fmla="*/ 76 h 88"/>
                <a:gd name="T18" fmla="*/ 0 w 32"/>
                <a:gd name="T19" fmla="*/ 87 h 88"/>
                <a:gd name="T20" fmla="*/ 6 w 32"/>
                <a:gd name="T21" fmla="*/ 83 h 88"/>
                <a:gd name="T22" fmla="*/ 5 w 32"/>
                <a:gd name="T23" fmla="*/ 76 h 88"/>
                <a:gd name="T24" fmla="*/ 7 w 32"/>
                <a:gd name="T25" fmla="*/ 63 h 88"/>
                <a:gd name="T26" fmla="*/ 12 w 32"/>
                <a:gd name="T27" fmla="*/ 46 h 88"/>
                <a:gd name="T28" fmla="*/ 18 w 32"/>
                <a:gd name="T29" fmla="*/ 28 h 88"/>
                <a:gd name="T30" fmla="*/ 24 w 32"/>
                <a:gd name="T31" fmla="*/ 13 h 88"/>
                <a:gd name="T32" fmla="*/ 28 w 32"/>
                <a:gd name="T33" fmla="*/ 3 h 88"/>
                <a:gd name="T34" fmla="*/ 25 w 32"/>
                <a:gd name="T35" fmla="*/ 0 h 88"/>
                <a:gd name="T36" fmla="*/ 23 w 32"/>
                <a:gd name="T37" fmla="*/ 6 h 88"/>
                <a:gd name="T38" fmla="*/ 28 w 32"/>
                <a:gd name="T39" fmla="*/ 8 h 88"/>
                <a:gd name="T40" fmla="*/ 23 w 32"/>
                <a:gd name="T41" fmla="*/ 6 h 88"/>
                <a:gd name="T42" fmla="*/ 15 w 32"/>
                <a:gd name="T43" fmla="*/ 28 h 88"/>
                <a:gd name="T44" fmla="*/ 28 w 32"/>
                <a:gd name="T45" fmla="*/ 8 h 88"/>
                <a:gd name="T46" fmla="*/ 23 w 32"/>
                <a:gd name="T47" fmla="*/ 5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88"/>
                <a:gd name="T74" fmla="*/ 32 w 3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88">
                  <a:moveTo>
                    <a:pt x="23" y="5"/>
                  </a:moveTo>
                  <a:lnTo>
                    <a:pt x="28" y="8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9" y="11"/>
                  </a:lnTo>
                  <a:lnTo>
                    <a:pt x="13" y="26"/>
                  </a:lnTo>
                  <a:lnTo>
                    <a:pt x="7" y="44"/>
                  </a:lnTo>
                  <a:lnTo>
                    <a:pt x="2" y="62"/>
                  </a:lnTo>
                  <a:lnTo>
                    <a:pt x="0" y="76"/>
                  </a:lnTo>
                  <a:lnTo>
                    <a:pt x="0" y="87"/>
                  </a:lnTo>
                  <a:lnTo>
                    <a:pt x="6" y="83"/>
                  </a:lnTo>
                  <a:lnTo>
                    <a:pt x="5" y="76"/>
                  </a:lnTo>
                  <a:lnTo>
                    <a:pt x="7" y="63"/>
                  </a:lnTo>
                  <a:lnTo>
                    <a:pt x="12" y="46"/>
                  </a:lnTo>
                  <a:lnTo>
                    <a:pt x="18" y="28"/>
                  </a:lnTo>
                  <a:lnTo>
                    <a:pt x="24" y="1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23" y="6"/>
                  </a:lnTo>
                  <a:lnTo>
                    <a:pt x="15" y="28"/>
                  </a:lnTo>
                  <a:lnTo>
                    <a:pt x="28" y="8"/>
                  </a:lnTo>
                  <a:lnTo>
                    <a:pt x="23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3" name="Freeform 160"/>
            <p:cNvSpPr>
              <a:spLocks/>
            </p:cNvSpPr>
            <p:nvPr/>
          </p:nvSpPr>
          <p:spPr bwMode="auto">
            <a:xfrm>
              <a:off x="2365" y="1717"/>
              <a:ext cx="21" cy="19"/>
            </a:xfrm>
            <a:custGeom>
              <a:avLst/>
              <a:gdLst>
                <a:gd name="T0" fmla="*/ 20 w 21"/>
                <a:gd name="T1" fmla="*/ 18 h 19"/>
                <a:gd name="T2" fmla="*/ 20 w 21"/>
                <a:gd name="T3" fmla="*/ 16 h 19"/>
                <a:gd name="T4" fmla="*/ 19 w 21"/>
                <a:gd name="T5" fmla="*/ 11 h 19"/>
                <a:gd name="T6" fmla="*/ 17 w 21"/>
                <a:gd name="T7" fmla="*/ 8 h 19"/>
                <a:gd name="T8" fmla="*/ 16 w 21"/>
                <a:gd name="T9" fmla="*/ 3 h 19"/>
                <a:gd name="T10" fmla="*/ 13 w 21"/>
                <a:gd name="T11" fmla="*/ 0 h 19"/>
                <a:gd name="T12" fmla="*/ 10 w 21"/>
                <a:gd name="T13" fmla="*/ 0 h 19"/>
                <a:gd name="T14" fmla="*/ 6 w 21"/>
                <a:gd name="T15" fmla="*/ 0 h 19"/>
                <a:gd name="T16" fmla="*/ 3 w 21"/>
                <a:gd name="T17" fmla="*/ 1 h 19"/>
                <a:gd name="T18" fmla="*/ 0 w 21"/>
                <a:gd name="T19" fmla="*/ 5 h 19"/>
                <a:gd name="T20" fmla="*/ 5 w 21"/>
                <a:gd name="T21" fmla="*/ 8 h 19"/>
                <a:gd name="T22" fmla="*/ 6 w 21"/>
                <a:gd name="T23" fmla="*/ 6 h 19"/>
                <a:gd name="T24" fmla="*/ 8 w 21"/>
                <a:gd name="T25" fmla="*/ 5 h 19"/>
                <a:gd name="T26" fmla="*/ 9 w 21"/>
                <a:gd name="T27" fmla="*/ 5 h 19"/>
                <a:gd name="T28" fmla="*/ 10 w 21"/>
                <a:gd name="T29" fmla="*/ 6 h 19"/>
                <a:gd name="T30" fmla="*/ 11 w 21"/>
                <a:gd name="T31" fmla="*/ 7 h 19"/>
                <a:gd name="T32" fmla="*/ 11 w 21"/>
                <a:gd name="T33" fmla="*/ 10 h 19"/>
                <a:gd name="T34" fmla="*/ 13 w 21"/>
                <a:gd name="T35" fmla="*/ 13 h 19"/>
                <a:gd name="T36" fmla="*/ 14 w 21"/>
                <a:gd name="T37" fmla="*/ 18 h 19"/>
                <a:gd name="T38" fmla="*/ 14 w 21"/>
                <a:gd name="T39" fmla="*/ 16 h 19"/>
                <a:gd name="T40" fmla="*/ 20 w 21"/>
                <a:gd name="T41" fmla="*/ 18 h 19"/>
                <a:gd name="T42" fmla="*/ 20 w 21"/>
                <a:gd name="T43" fmla="*/ 17 h 19"/>
                <a:gd name="T44" fmla="*/ 20 w 21"/>
                <a:gd name="T45" fmla="*/ 16 h 19"/>
                <a:gd name="T46" fmla="*/ 20 w 21"/>
                <a:gd name="T47" fmla="*/ 18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19"/>
                <a:gd name="T74" fmla="*/ 21 w 21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19">
                  <a:moveTo>
                    <a:pt x="20" y="18"/>
                  </a:moveTo>
                  <a:lnTo>
                    <a:pt x="20" y="16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4" name="Freeform 161"/>
            <p:cNvSpPr>
              <a:spLocks/>
            </p:cNvSpPr>
            <p:nvPr/>
          </p:nvSpPr>
          <p:spPr bwMode="auto">
            <a:xfrm>
              <a:off x="2378" y="1733"/>
              <a:ext cx="17" cy="18"/>
            </a:xfrm>
            <a:custGeom>
              <a:avLst/>
              <a:gdLst>
                <a:gd name="T0" fmla="*/ 6 w 17"/>
                <a:gd name="T1" fmla="*/ 10 h 18"/>
                <a:gd name="T2" fmla="*/ 16 w 17"/>
                <a:gd name="T3" fmla="*/ 12 h 18"/>
                <a:gd name="T4" fmla="*/ 13 w 17"/>
                <a:gd name="T5" fmla="*/ 10 h 18"/>
                <a:gd name="T6" fmla="*/ 13 w 17"/>
                <a:gd name="T7" fmla="*/ 5 h 18"/>
                <a:gd name="T8" fmla="*/ 13 w 17"/>
                <a:gd name="T9" fmla="*/ 3 h 18"/>
                <a:gd name="T10" fmla="*/ 16 w 17"/>
                <a:gd name="T11" fmla="*/ 1 h 18"/>
                <a:gd name="T12" fmla="*/ 2 w 17"/>
                <a:gd name="T13" fmla="*/ 0 h 18"/>
                <a:gd name="T14" fmla="*/ 2 w 17"/>
                <a:gd name="T15" fmla="*/ 2 h 18"/>
                <a:gd name="T16" fmla="*/ 0 w 17"/>
                <a:gd name="T17" fmla="*/ 5 h 18"/>
                <a:gd name="T18" fmla="*/ 0 w 17"/>
                <a:gd name="T19" fmla="*/ 10 h 18"/>
                <a:gd name="T20" fmla="*/ 2 w 17"/>
                <a:gd name="T21" fmla="*/ 15 h 18"/>
                <a:gd name="T22" fmla="*/ 9 w 17"/>
                <a:gd name="T23" fmla="*/ 17 h 18"/>
                <a:gd name="T24" fmla="*/ 2 w 17"/>
                <a:gd name="T25" fmla="*/ 15 h 18"/>
                <a:gd name="T26" fmla="*/ 4 w 17"/>
                <a:gd name="T27" fmla="*/ 17 h 18"/>
                <a:gd name="T28" fmla="*/ 9 w 17"/>
                <a:gd name="T29" fmla="*/ 17 h 18"/>
                <a:gd name="T30" fmla="*/ 6 w 17"/>
                <a:gd name="T31" fmla="*/ 1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6" y="10"/>
                  </a:moveTo>
                  <a:lnTo>
                    <a:pt x="16" y="12"/>
                  </a:lnTo>
                  <a:lnTo>
                    <a:pt x="13" y="10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9" y="17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6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5" name="Freeform 162"/>
            <p:cNvSpPr>
              <a:spLocks/>
            </p:cNvSpPr>
            <p:nvPr/>
          </p:nvSpPr>
          <p:spPr bwMode="auto">
            <a:xfrm>
              <a:off x="2381" y="1741"/>
              <a:ext cx="18" cy="17"/>
            </a:xfrm>
            <a:custGeom>
              <a:avLst/>
              <a:gdLst>
                <a:gd name="T0" fmla="*/ 17 w 18"/>
                <a:gd name="T1" fmla="*/ 1 h 17"/>
                <a:gd name="T2" fmla="*/ 15 w 18"/>
                <a:gd name="T3" fmla="*/ 1 h 17"/>
                <a:gd name="T4" fmla="*/ 0 w 18"/>
                <a:gd name="T5" fmla="*/ 4 h 17"/>
                <a:gd name="T6" fmla="*/ 1 w 18"/>
                <a:gd name="T7" fmla="*/ 16 h 17"/>
                <a:gd name="T8" fmla="*/ 16 w 18"/>
                <a:gd name="T9" fmla="*/ 11 h 17"/>
                <a:gd name="T10" fmla="*/ 13 w 18"/>
                <a:gd name="T11" fmla="*/ 8 h 17"/>
                <a:gd name="T12" fmla="*/ 17 w 18"/>
                <a:gd name="T13" fmla="*/ 1 h 17"/>
                <a:gd name="T14" fmla="*/ 16 w 18"/>
                <a:gd name="T15" fmla="*/ 0 h 17"/>
                <a:gd name="T16" fmla="*/ 15 w 18"/>
                <a:gd name="T17" fmla="*/ 1 h 17"/>
                <a:gd name="T18" fmla="*/ 17 w 18"/>
                <a:gd name="T19" fmla="*/ 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7"/>
                <a:gd name="T32" fmla="*/ 18 w 1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7">
                  <a:moveTo>
                    <a:pt x="17" y="1"/>
                  </a:moveTo>
                  <a:lnTo>
                    <a:pt x="15" y="1"/>
                  </a:lnTo>
                  <a:lnTo>
                    <a:pt x="0" y="4"/>
                  </a:lnTo>
                  <a:lnTo>
                    <a:pt x="1" y="16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7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6" name="Freeform 163"/>
            <p:cNvSpPr>
              <a:spLocks/>
            </p:cNvSpPr>
            <p:nvPr/>
          </p:nvSpPr>
          <p:spPr bwMode="auto">
            <a:xfrm>
              <a:off x="2394" y="1742"/>
              <a:ext cx="60" cy="101"/>
            </a:xfrm>
            <a:custGeom>
              <a:avLst/>
              <a:gdLst>
                <a:gd name="T0" fmla="*/ 58 w 60"/>
                <a:gd name="T1" fmla="*/ 99 h 101"/>
                <a:gd name="T2" fmla="*/ 58 w 60"/>
                <a:gd name="T3" fmla="*/ 98 h 101"/>
                <a:gd name="T4" fmla="*/ 53 w 60"/>
                <a:gd name="T5" fmla="*/ 82 h 101"/>
                <a:gd name="T6" fmla="*/ 47 w 60"/>
                <a:gd name="T7" fmla="*/ 68 h 101"/>
                <a:gd name="T8" fmla="*/ 41 w 60"/>
                <a:gd name="T9" fmla="*/ 55 h 101"/>
                <a:gd name="T10" fmla="*/ 34 w 60"/>
                <a:gd name="T11" fmla="*/ 43 h 101"/>
                <a:gd name="T12" fmla="*/ 27 w 60"/>
                <a:gd name="T13" fmla="*/ 32 h 101"/>
                <a:gd name="T14" fmla="*/ 20 w 60"/>
                <a:gd name="T15" fmla="*/ 20 h 101"/>
                <a:gd name="T16" fmla="*/ 12 w 60"/>
                <a:gd name="T17" fmla="*/ 10 h 101"/>
                <a:gd name="T18" fmla="*/ 4 w 60"/>
                <a:gd name="T19" fmla="*/ 0 h 101"/>
                <a:gd name="T20" fmla="*/ 0 w 60"/>
                <a:gd name="T21" fmla="*/ 3 h 101"/>
                <a:gd name="T22" fmla="*/ 8 w 60"/>
                <a:gd name="T23" fmla="*/ 15 h 101"/>
                <a:gd name="T24" fmla="*/ 15 w 60"/>
                <a:gd name="T25" fmla="*/ 24 h 101"/>
                <a:gd name="T26" fmla="*/ 22 w 60"/>
                <a:gd name="T27" fmla="*/ 35 h 101"/>
                <a:gd name="T28" fmla="*/ 30 w 60"/>
                <a:gd name="T29" fmla="*/ 46 h 101"/>
                <a:gd name="T30" fmla="*/ 36 w 60"/>
                <a:gd name="T31" fmla="*/ 59 h 101"/>
                <a:gd name="T32" fmla="*/ 42 w 60"/>
                <a:gd name="T33" fmla="*/ 71 h 101"/>
                <a:gd name="T34" fmla="*/ 48 w 60"/>
                <a:gd name="T35" fmla="*/ 84 h 101"/>
                <a:gd name="T36" fmla="*/ 53 w 60"/>
                <a:gd name="T37" fmla="*/ 100 h 101"/>
                <a:gd name="T38" fmla="*/ 53 w 60"/>
                <a:gd name="T39" fmla="*/ 99 h 101"/>
                <a:gd name="T40" fmla="*/ 58 w 60"/>
                <a:gd name="T41" fmla="*/ 99 h 101"/>
                <a:gd name="T42" fmla="*/ 59 w 60"/>
                <a:gd name="T43" fmla="*/ 98 h 101"/>
                <a:gd name="T44" fmla="*/ 58 w 60"/>
                <a:gd name="T45" fmla="*/ 98 h 101"/>
                <a:gd name="T46" fmla="*/ 58 w 60"/>
                <a:gd name="T47" fmla="*/ 99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101"/>
                <a:gd name="T74" fmla="*/ 60 w 60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101">
                  <a:moveTo>
                    <a:pt x="58" y="99"/>
                  </a:moveTo>
                  <a:lnTo>
                    <a:pt x="58" y="98"/>
                  </a:lnTo>
                  <a:lnTo>
                    <a:pt x="53" y="82"/>
                  </a:lnTo>
                  <a:lnTo>
                    <a:pt x="47" y="68"/>
                  </a:lnTo>
                  <a:lnTo>
                    <a:pt x="41" y="55"/>
                  </a:lnTo>
                  <a:lnTo>
                    <a:pt x="34" y="43"/>
                  </a:lnTo>
                  <a:lnTo>
                    <a:pt x="27" y="32"/>
                  </a:lnTo>
                  <a:lnTo>
                    <a:pt x="20" y="20"/>
                  </a:lnTo>
                  <a:lnTo>
                    <a:pt x="12" y="1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15"/>
                  </a:lnTo>
                  <a:lnTo>
                    <a:pt x="15" y="24"/>
                  </a:lnTo>
                  <a:lnTo>
                    <a:pt x="22" y="35"/>
                  </a:lnTo>
                  <a:lnTo>
                    <a:pt x="30" y="46"/>
                  </a:lnTo>
                  <a:lnTo>
                    <a:pt x="36" y="59"/>
                  </a:lnTo>
                  <a:lnTo>
                    <a:pt x="42" y="71"/>
                  </a:lnTo>
                  <a:lnTo>
                    <a:pt x="48" y="84"/>
                  </a:lnTo>
                  <a:lnTo>
                    <a:pt x="53" y="100"/>
                  </a:lnTo>
                  <a:lnTo>
                    <a:pt x="53" y="99"/>
                  </a:lnTo>
                  <a:lnTo>
                    <a:pt x="58" y="99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7" name="Freeform 164"/>
            <p:cNvSpPr>
              <a:spLocks/>
            </p:cNvSpPr>
            <p:nvPr/>
          </p:nvSpPr>
          <p:spPr bwMode="auto">
            <a:xfrm>
              <a:off x="2413" y="1841"/>
              <a:ext cx="40" cy="73"/>
            </a:xfrm>
            <a:custGeom>
              <a:avLst/>
              <a:gdLst>
                <a:gd name="T0" fmla="*/ 5 w 40"/>
                <a:gd name="T1" fmla="*/ 65 h 73"/>
                <a:gd name="T2" fmla="*/ 7 w 40"/>
                <a:gd name="T3" fmla="*/ 70 h 73"/>
                <a:gd name="T4" fmla="*/ 12 w 40"/>
                <a:gd name="T5" fmla="*/ 63 h 73"/>
                <a:gd name="T6" fmla="*/ 17 w 40"/>
                <a:gd name="T7" fmla="*/ 55 h 73"/>
                <a:gd name="T8" fmla="*/ 22 w 40"/>
                <a:gd name="T9" fmla="*/ 48 h 73"/>
                <a:gd name="T10" fmla="*/ 27 w 40"/>
                <a:gd name="T11" fmla="*/ 40 h 73"/>
                <a:gd name="T12" fmla="*/ 31 w 40"/>
                <a:gd name="T13" fmla="*/ 32 h 73"/>
                <a:gd name="T14" fmla="*/ 35 w 40"/>
                <a:gd name="T15" fmla="*/ 22 h 73"/>
                <a:gd name="T16" fmla="*/ 38 w 40"/>
                <a:gd name="T17" fmla="*/ 12 h 73"/>
                <a:gd name="T18" fmla="*/ 39 w 40"/>
                <a:gd name="T19" fmla="*/ 0 h 73"/>
                <a:gd name="T20" fmla="*/ 34 w 40"/>
                <a:gd name="T21" fmla="*/ 0 h 73"/>
                <a:gd name="T22" fmla="*/ 32 w 40"/>
                <a:gd name="T23" fmla="*/ 10 h 73"/>
                <a:gd name="T24" fmla="*/ 29 w 40"/>
                <a:gd name="T25" fmla="*/ 20 h 73"/>
                <a:gd name="T26" fmla="*/ 26 w 40"/>
                <a:gd name="T27" fmla="*/ 29 h 73"/>
                <a:gd name="T28" fmla="*/ 22 w 40"/>
                <a:gd name="T29" fmla="*/ 36 h 73"/>
                <a:gd name="T30" fmla="*/ 17 w 40"/>
                <a:gd name="T31" fmla="*/ 43 h 73"/>
                <a:gd name="T32" fmla="*/ 13 w 40"/>
                <a:gd name="T33" fmla="*/ 52 h 73"/>
                <a:gd name="T34" fmla="*/ 7 w 40"/>
                <a:gd name="T35" fmla="*/ 58 h 73"/>
                <a:gd name="T36" fmla="*/ 2 w 40"/>
                <a:gd name="T37" fmla="*/ 67 h 73"/>
                <a:gd name="T38" fmla="*/ 5 w 40"/>
                <a:gd name="T39" fmla="*/ 72 h 73"/>
                <a:gd name="T40" fmla="*/ 2 w 40"/>
                <a:gd name="T41" fmla="*/ 67 h 73"/>
                <a:gd name="T42" fmla="*/ 0 w 40"/>
                <a:gd name="T43" fmla="*/ 72 h 73"/>
                <a:gd name="T44" fmla="*/ 5 w 40"/>
                <a:gd name="T45" fmla="*/ 72 h 73"/>
                <a:gd name="T46" fmla="*/ 5 w 40"/>
                <a:gd name="T47" fmla="*/ 65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73"/>
                <a:gd name="T74" fmla="*/ 40 w 40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73">
                  <a:moveTo>
                    <a:pt x="5" y="65"/>
                  </a:moveTo>
                  <a:lnTo>
                    <a:pt x="7" y="70"/>
                  </a:lnTo>
                  <a:lnTo>
                    <a:pt x="12" y="63"/>
                  </a:lnTo>
                  <a:lnTo>
                    <a:pt x="17" y="55"/>
                  </a:lnTo>
                  <a:lnTo>
                    <a:pt x="22" y="48"/>
                  </a:lnTo>
                  <a:lnTo>
                    <a:pt x="27" y="40"/>
                  </a:lnTo>
                  <a:lnTo>
                    <a:pt x="31" y="32"/>
                  </a:lnTo>
                  <a:lnTo>
                    <a:pt x="35" y="22"/>
                  </a:lnTo>
                  <a:lnTo>
                    <a:pt x="38" y="12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2" y="10"/>
                  </a:lnTo>
                  <a:lnTo>
                    <a:pt x="29" y="20"/>
                  </a:lnTo>
                  <a:lnTo>
                    <a:pt x="26" y="29"/>
                  </a:lnTo>
                  <a:lnTo>
                    <a:pt x="22" y="36"/>
                  </a:lnTo>
                  <a:lnTo>
                    <a:pt x="17" y="43"/>
                  </a:lnTo>
                  <a:lnTo>
                    <a:pt x="13" y="52"/>
                  </a:lnTo>
                  <a:lnTo>
                    <a:pt x="7" y="58"/>
                  </a:lnTo>
                  <a:lnTo>
                    <a:pt x="2" y="67"/>
                  </a:lnTo>
                  <a:lnTo>
                    <a:pt x="5" y="72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6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8" name="Freeform 165"/>
            <p:cNvSpPr>
              <a:spLocks/>
            </p:cNvSpPr>
            <p:nvPr/>
          </p:nvSpPr>
          <p:spPr bwMode="auto">
            <a:xfrm>
              <a:off x="2418" y="1907"/>
              <a:ext cx="52" cy="17"/>
            </a:xfrm>
            <a:custGeom>
              <a:avLst/>
              <a:gdLst>
                <a:gd name="T0" fmla="*/ 51 w 52"/>
                <a:gd name="T1" fmla="*/ 7 h 17"/>
                <a:gd name="T2" fmla="*/ 48 w 52"/>
                <a:gd name="T3" fmla="*/ 7 h 17"/>
                <a:gd name="T4" fmla="*/ 0 w 52"/>
                <a:gd name="T5" fmla="*/ 0 h 17"/>
                <a:gd name="T6" fmla="*/ 0 w 52"/>
                <a:gd name="T7" fmla="*/ 10 h 17"/>
                <a:gd name="T8" fmla="*/ 48 w 52"/>
                <a:gd name="T9" fmla="*/ 16 h 17"/>
                <a:gd name="T10" fmla="*/ 46 w 52"/>
                <a:gd name="T11" fmla="*/ 14 h 17"/>
                <a:gd name="T12" fmla="*/ 51 w 52"/>
                <a:gd name="T13" fmla="*/ 7 h 17"/>
                <a:gd name="T14" fmla="*/ 50 w 52"/>
                <a:gd name="T15" fmla="*/ 7 h 17"/>
                <a:gd name="T16" fmla="*/ 48 w 52"/>
                <a:gd name="T17" fmla="*/ 7 h 17"/>
                <a:gd name="T18" fmla="*/ 51 w 52"/>
                <a:gd name="T19" fmla="*/ 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7"/>
                <a:gd name="T32" fmla="*/ 52 w 5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7">
                  <a:moveTo>
                    <a:pt x="51" y="7"/>
                  </a:moveTo>
                  <a:lnTo>
                    <a:pt x="48" y="7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51" y="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69" name="Freeform 166"/>
            <p:cNvSpPr>
              <a:spLocks/>
            </p:cNvSpPr>
            <p:nvPr/>
          </p:nvSpPr>
          <p:spPr bwMode="auto">
            <a:xfrm>
              <a:off x="2464" y="1911"/>
              <a:ext cx="17" cy="17"/>
            </a:xfrm>
            <a:custGeom>
              <a:avLst/>
              <a:gdLst>
                <a:gd name="T0" fmla="*/ 8 w 17"/>
                <a:gd name="T1" fmla="*/ 15 h 17"/>
                <a:gd name="T2" fmla="*/ 14 w 17"/>
                <a:gd name="T3" fmla="*/ 12 h 17"/>
                <a:gd name="T4" fmla="*/ 14 w 17"/>
                <a:gd name="T5" fmla="*/ 9 h 17"/>
                <a:gd name="T6" fmla="*/ 16 w 17"/>
                <a:gd name="T7" fmla="*/ 7 h 17"/>
                <a:gd name="T8" fmla="*/ 14 w 17"/>
                <a:gd name="T9" fmla="*/ 4 h 17"/>
                <a:gd name="T10" fmla="*/ 10 w 17"/>
                <a:gd name="T11" fmla="*/ 0 h 17"/>
                <a:gd name="T12" fmla="*/ 0 w 17"/>
                <a:gd name="T13" fmla="*/ 5 h 17"/>
                <a:gd name="T14" fmla="*/ 4 w 17"/>
                <a:gd name="T15" fmla="*/ 8 h 17"/>
                <a:gd name="T16" fmla="*/ 4 w 17"/>
                <a:gd name="T17" fmla="*/ 7 h 17"/>
                <a:gd name="T18" fmla="*/ 4 w 17"/>
                <a:gd name="T19" fmla="*/ 8 h 17"/>
                <a:gd name="T20" fmla="*/ 2 w 17"/>
                <a:gd name="T21" fmla="*/ 12 h 17"/>
                <a:gd name="T22" fmla="*/ 10 w 17"/>
                <a:gd name="T23" fmla="*/ 9 h 17"/>
                <a:gd name="T24" fmla="*/ 8 w 17"/>
                <a:gd name="T25" fmla="*/ 15 h 17"/>
                <a:gd name="T26" fmla="*/ 14 w 17"/>
                <a:gd name="T27" fmla="*/ 16 h 17"/>
                <a:gd name="T28" fmla="*/ 14 w 17"/>
                <a:gd name="T29" fmla="*/ 12 h 17"/>
                <a:gd name="T30" fmla="*/ 8 w 17"/>
                <a:gd name="T31" fmla="*/ 1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5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12"/>
                  </a:lnTo>
                  <a:lnTo>
                    <a:pt x="10" y="9"/>
                  </a:lnTo>
                  <a:lnTo>
                    <a:pt x="8" y="15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8" y="1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0" name="Freeform 167"/>
            <p:cNvSpPr>
              <a:spLocks/>
            </p:cNvSpPr>
            <p:nvPr/>
          </p:nvSpPr>
          <p:spPr bwMode="auto">
            <a:xfrm>
              <a:off x="2406" y="1907"/>
              <a:ext cx="64" cy="20"/>
            </a:xfrm>
            <a:custGeom>
              <a:avLst/>
              <a:gdLst>
                <a:gd name="T0" fmla="*/ 4 w 64"/>
                <a:gd name="T1" fmla="*/ 4 h 20"/>
                <a:gd name="T2" fmla="*/ 2 w 64"/>
                <a:gd name="T3" fmla="*/ 6 h 20"/>
                <a:gd name="T4" fmla="*/ 62 w 64"/>
                <a:gd name="T5" fmla="*/ 19 h 20"/>
                <a:gd name="T6" fmla="*/ 63 w 64"/>
                <a:gd name="T7" fmla="*/ 13 h 20"/>
                <a:gd name="T8" fmla="*/ 2 w 64"/>
                <a:gd name="T9" fmla="*/ 0 h 20"/>
                <a:gd name="T10" fmla="*/ 0 w 64"/>
                <a:gd name="T11" fmla="*/ 0 h 20"/>
                <a:gd name="T12" fmla="*/ 2 w 64"/>
                <a:gd name="T13" fmla="*/ 0 h 20"/>
                <a:gd name="T14" fmla="*/ 1 w 64"/>
                <a:gd name="T15" fmla="*/ 0 h 20"/>
                <a:gd name="T16" fmla="*/ 0 w 64"/>
                <a:gd name="T17" fmla="*/ 0 h 20"/>
                <a:gd name="T18" fmla="*/ 4 w 64"/>
                <a:gd name="T19" fmla="*/ 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20"/>
                <a:gd name="T32" fmla="*/ 64 w 6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20">
                  <a:moveTo>
                    <a:pt x="4" y="4"/>
                  </a:moveTo>
                  <a:lnTo>
                    <a:pt x="2" y="6"/>
                  </a:lnTo>
                  <a:lnTo>
                    <a:pt x="62" y="19"/>
                  </a:lnTo>
                  <a:lnTo>
                    <a:pt x="63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1" name="Freeform 168"/>
            <p:cNvSpPr>
              <a:spLocks/>
            </p:cNvSpPr>
            <p:nvPr/>
          </p:nvSpPr>
          <p:spPr bwMode="auto">
            <a:xfrm>
              <a:off x="2373" y="1908"/>
              <a:ext cx="39" cy="49"/>
            </a:xfrm>
            <a:custGeom>
              <a:avLst/>
              <a:gdLst>
                <a:gd name="T0" fmla="*/ 6 w 39"/>
                <a:gd name="T1" fmla="*/ 46 h 49"/>
                <a:gd name="T2" fmla="*/ 6 w 39"/>
                <a:gd name="T3" fmla="*/ 48 h 49"/>
                <a:gd name="T4" fmla="*/ 38 w 39"/>
                <a:gd name="T5" fmla="*/ 3 h 49"/>
                <a:gd name="T6" fmla="*/ 33 w 39"/>
                <a:gd name="T7" fmla="*/ 0 h 49"/>
                <a:gd name="T8" fmla="*/ 1 w 39"/>
                <a:gd name="T9" fmla="*/ 43 h 49"/>
                <a:gd name="T10" fmla="*/ 1 w 39"/>
                <a:gd name="T11" fmla="*/ 46 h 49"/>
                <a:gd name="T12" fmla="*/ 1 w 39"/>
                <a:gd name="T13" fmla="*/ 43 h 49"/>
                <a:gd name="T14" fmla="*/ 0 w 39"/>
                <a:gd name="T15" fmla="*/ 44 h 49"/>
                <a:gd name="T16" fmla="*/ 1 w 39"/>
                <a:gd name="T17" fmla="*/ 46 h 49"/>
                <a:gd name="T18" fmla="*/ 6 w 39"/>
                <a:gd name="T19" fmla="*/ 46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9"/>
                <a:gd name="T32" fmla="*/ 39 w 39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9">
                  <a:moveTo>
                    <a:pt x="6" y="46"/>
                  </a:moveTo>
                  <a:lnTo>
                    <a:pt x="6" y="4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6" y="4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2" name="Freeform 169"/>
            <p:cNvSpPr>
              <a:spLocks/>
            </p:cNvSpPr>
            <p:nvPr/>
          </p:nvSpPr>
          <p:spPr bwMode="auto">
            <a:xfrm>
              <a:off x="2374" y="1954"/>
              <a:ext cx="17" cy="103"/>
            </a:xfrm>
            <a:custGeom>
              <a:avLst/>
              <a:gdLst>
                <a:gd name="T0" fmla="*/ 16 w 17"/>
                <a:gd name="T1" fmla="*/ 102 h 103"/>
                <a:gd name="T2" fmla="*/ 16 w 17"/>
                <a:gd name="T3" fmla="*/ 101 h 103"/>
                <a:gd name="T4" fmla="*/ 7 w 17"/>
                <a:gd name="T5" fmla="*/ 0 h 103"/>
                <a:gd name="T6" fmla="*/ 0 w 17"/>
                <a:gd name="T7" fmla="*/ 0 h 103"/>
                <a:gd name="T8" fmla="*/ 7 w 17"/>
                <a:gd name="T9" fmla="*/ 101 h 103"/>
                <a:gd name="T10" fmla="*/ 7 w 17"/>
                <a:gd name="T11" fmla="*/ 100 h 103"/>
                <a:gd name="T12" fmla="*/ 16 w 17"/>
                <a:gd name="T13" fmla="*/ 102 h 103"/>
                <a:gd name="T14" fmla="*/ 16 w 17"/>
                <a:gd name="T15" fmla="*/ 101 h 103"/>
                <a:gd name="T16" fmla="*/ 16 w 17"/>
                <a:gd name="T17" fmla="*/ 101 h 103"/>
                <a:gd name="T18" fmla="*/ 16 w 17"/>
                <a:gd name="T19" fmla="*/ 102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03"/>
                <a:gd name="T32" fmla="*/ 17 w 17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03">
                  <a:moveTo>
                    <a:pt x="16" y="102"/>
                  </a:moveTo>
                  <a:lnTo>
                    <a:pt x="16" y="101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3" name="Freeform 170"/>
            <p:cNvSpPr>
              <a:spLocks/>
            </p:cNvSpPr>
            <p:nvPr/>
          </p:nvSpPr>
          <p:spPr bwMode="auto">
            <a:xfrm>
              <a:off x="2344" y="2054"/>
              <a:ext cx="42" cy="103"/>
            </a:xfrm>
            <a:custGeom>
              <a:avLst/>
              <a:gdLst>
                <a:gd name="T0" fmla="*/ 4 w 42"/>
                <a:gd name="T1" fmla="*/ 101 h 103"/>
                <a:gd name="T2" fmla="*/ 4 w 42"/>
                <a:gd name="T3" fmla="*/ 102 h 103"/>
                <a:gd name="T4" fmla="*/ 11 w 42"/>
                <a:gd name="T5" fmla="*/ 92 h 103"/>
                <a:gd name="T6" fmla="*/ 17 w 42"/>
                <a:gd name="T7" fmla="*/ 81 h 103"/>
                <a:gd name="T8" fmla="*/ 22 w 42"/>
                <a:gd name="T9" fmla="*/ 67 h 103"/>
                <a:gd name="T10" fmla="*/ 26 w 42"/>
                <a:gd name="T11" fmla="*/ 55 h 103"/>
                <a:gd name="T12" fmla="*/ 30 w 42"/>
                <a:gd name="T13" fmla="*/ 40 h 103"/>
                <a:gd name="T14" fmla="*/ 34 w 42"/>
                <a:gd name="T15" fmla="*/ 27 h 103"/>
                <a:gd name="T16" fmla="*/ 37 w 42"/>
                <a:gd name="T17" fmla="*/ 14 h 103"/>
                <a:gd name="T18" fmla="*/ 41 w 42"/>
                <a:gd name="T19" fmla="*/ 1 h 103"/>
                <a:gd name="T20" fmla="*/ 35 w 42"/>
                <a:gd name="T21" fmla="*/ 0 h 103"/>
                <a:gd name="T22" fmla="*/ 32 w 42"/>
                <a:gd name="T23" fmla="*/ 13 h 103"/>
                <a:gd name="T24" fmla="*/ 28 w 42"/>
                <a:gd name="T25" fmla="*/ 26 h 103"/>
                <a:gd name="T26" fmla="*/ 25 w 42"/>
                <a:gd name="T27" fmla="*/ 40 h 103"/>
                <a:gd name="T28" fmla="*/ 21 w 42"/>
                <a:gd name="T29" fmla="*/ 53 h 103"/>
                <a:gd name="T30" fmla="*/ 16 w 42"/>
                <a:gd name="T31" fmla="*/ 65 h 103"/>
                <a:gd name="T32" fmla="*/ 12 w 42"/>
                <a:gd name="T33" fmla="*/ 78 h 103"/>
                <a:gd name="T34" fmla="*/ 6 w 42"/>
                <a:gd name="T35" fmla="*/ 87 h 103"/>
                <a:gd name="T36" fmla="*/ 0 w 42"/>
                <a:gd name="T37" fmla="*/ 96 h 103"/>
                <a:gd name="T38" fmla="*/ 0 w 42"/>
                <a:gd name="T39" fmla="*/ 97 h 103"/>
                <a:gd name="T40" fmla="*/ 0 w 42"/>
                <a:gd name="T41" fmla="*/ 96 h 103"/>
                <a:gd name="T42" fmla="*/ 0 w 42"/>
                <a:gd name="T43" fmla="*/ 97 h 103"/>
                <a:gd name="T44" fmla="*/ 0 w 42"/>
                <a:gd name="T45" fmla="*/ 97 h 103"/>
                <a:gd name="T46" fmla="*/ 4 w 42"/>
                <a:gd name="T47" fmla="*/ 101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103"/>
                <a:gd name="T74" fmla="*/ 42 w 4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103">
                  <a:moveTo>
                    <a:pt x="4" y="101"/>
                  </a:moveTo>
                  <a:lnTo>
                    <a:pt x="4" y="102"/>
                  </a:lnTo>
                  <a:lnTo>
                    <a:pt x="11" y="92"/>
                  </a:lnTo>
                  <a:lnTo>
                    <a:pt x="17" y="81"/>
                  </a:lnTo>
                  <a:lnTo>
                    <a:pt x="22" y="67"/>
                  </a:lnTo>
                  <a:lnTo>
                    <a:pt x="26" y="55"/>
                  </a:lnTo>
                  <a:lnTo>
                    <a:pt x="30" y="40"/>
                  </a:lnTo>
                  <a:lnTo>
                    <a:pt x="34" y="27"/>
                  </a:lnTo>
                  <a:lnTo>
                    <a:pt x="37" y="1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2" y="13"/>
                  </a:lnTo>
                  <a:lnTo>
                    <a:pt x="28" y="26"/>
                  </a:lnTo>
                  <a:lnTo>
                    <a:pt x="25" y="40"/>
                  </a:lnTo>
                  <a:lnTo>
                    <a:pt x="21" y="53"/>
                  </a:lnTo>
                  <a:lnTo>
                    <a:pt x="16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4" y="10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4" name="Freeform 171"/>
            <p:cNvSpPr>
              <a:spLocks/>
            </p:cNvSpPr>
            <p:nvPr/>
          </p:nvSpPr>
          <p:spPr bwMode="auto">
            <a:xfrm>
              <a:off x="2215" y="2152"/>
              <a:ext cx="135" cy="62"/>
            </a:xfrm>
            <a:custGeom>
              <a:avLst/>
              <a:gdLst>
                <a:gd name="T0" fmla="*/ 0 w 135"/>
                <a:gd name="T1" fmla="*/ 53 h 62"/>
                <a:gd name="T2" fmla="*/ 0 w 135"/>
                <a:gd name="T3" fmla="*/ 53 h 62"/>
                <a:gd name="T4" fmla="*/ 9 w 135"/>
                <a:gd name="T5" fmla="*/ 56 h 62"/>
                <a:gd name="T6" fmla="*/ 18 w 135"/>
                <a:gd name="T7" fmla="*/ 58 h 62"/>
                <a:gd name="T8" fmla="*/ 27 w 135"/>
                <a:gd name="T9" fmla="*/ 60 h 62"/>
                <a:gd name="T10" fmla="*/ 35 w 135"/>
                <a:gd name="T11" fmla="*/ 61 h 62"/>
                <a:gd name="T12" fmla="*/ 45 w 135"/>
                <a:gd name="T13" fmla="*/ 61 h 62"/>
                <a:gd name="T14" fmla="*/ 53 w 135"/>
                <a:gd name="T15" fmla="*/ 60 h 62"/>
                <a:gd name="T16" fmla="*/ 62 w 135"/>
                <a:gd name="T17" fmla="*/ 58 h 62"/>
                <a:gd name="T18" fmla="*/ 71 w 135"/>
                <a:gd name="T19" fmla="*/ 56 h 62"/>
                <a:gd name="T20" fmla="*/ 80 w 135"/>
                <a:gd name="T21" fmla="*/ 53 h 62"/>
                <a:gd name="T22" fmla="*/ 89 w 135"/>
                <a:gd name="T23" fmla="*/ 48 h 62"/>
                <a:gd name="T24" fmla="*/ 97 w 135"/>
                <a:gd name="T25" fmla="*/ 42 h 62"/>
                <a:gd name="T26" fmla="*/ 106 w 135"/>
                <a:gd name="T27" fmla="*/ 37 h 62"/>
                <a:gd name="T28" fmla="*/ 113 w 135"/>
                <a:gd name="T29" fmla="*/ 30 h 62"/>
                <a:gd name="T30" fmla="*/ 121 w 135"/>
                <a:gd name="T31" fmla="*/ 21 h 62"/>
                <a:gd name="T32" fmla="*/ 128 w 135"/>
                <a:gd name="T33" fmla="*/ 13 h 62"/>
                <a:gd name="T34" fmla="*/ 134 w 135"/>
                <a:gd name="T35" fmla="*/ 3 h 62"/>
                <a:gd name="T36" fmla="*/ 129 w 135"/>
                <a:gd name="T37" fmla="*/ 0 h 62"/>
                <a:gd name="T38" fmla="*/ 123 w 135"/>
                <a:gd name="T39" fmla="*/ 9 h 62"/>
                <a:gd name="T40" fmla="*/ 116 w 135"/>
                <a:gd name="T41" fmla="*/ 18 h 62"/>
                <a:gd name="T42" fmla="*/ 109 w 135"/>
                <a:gd name="T43" fmla="*/ 25 h 62"/>
                <a:gd name="T44" fmla="*/ 101 w 135"/>
                <a:gd name="T45" fmla="*/ 32 h 62"/>
                <a:gd name="T46" fmla="*/ 95 w 135"/>
                <a:gd name="T47" fmla="*/ 38 h 62"/>
                <a:gd name="T48" fmla="*/ 86 w 135"/>
                <a:gd name="T49" fmla="*/ 42 h 62"/>
                <a:gd name="T50" fmla="*/ 79 w 135"/>
                <a:gd name="T51" fmla="*/ 46 h 62"/>
                <a:gd name="T52" fmla="*/ 70 w 135"/>
                <a:gd name="T53" fmla="*/ 49 h 62"/>
                <a:gd name="T54" fmla="*/ 62 w 135"/>
                <a:gd name="T55" fmla="*/ 51 h 62"/>
                <a:gd name="T56" fmla="*/ 53 w 135"/>
                <a:gd name="T57" fmla="*/ 53 h 62"/>
                <a:gd name="T58" fmla="*/ 45 w 135"/>
                <a:gd name="T59" fmla="*/ 53 h 62"/>
                <a:gd name="T60" fmla="*/ 35 w 135"/>
                <a:gd name="T61" fmla="*/ 53 h 62"/>
                <a:gd name="T62" fmla="*/ 27 w 135"/>
                <a:gd name="T63" fmla="*/ 53 h 62"/>
                <a:gd name="T64" fmla="*/ 18 w 135"/>
                <a:gd name="T65" fmla="*/ 52 h 62"/>
                <a:gd name="T66" fmla="*/ 10 w 135"/>
                <a:gd name="T67" fmla="*/ 50 h 62"/>
                <a:gd name="T68" fmla="*/ 1 w 135"/>
                <a:gd name="T69" fmla="*/ 47 h 62"/>
                <a:gd name="T70" fmla="*/ 2 w 135"/>
                <a:gd name="T71" fmla="*/ 48 h 62"/>
                <a:gd name="T72" fmla="*/ 0 w 135"/>
                <a:gd name="T73" fmla="*/ 53 h 62"/>
                <a:gd name="T74" fmla="*/ 0 w 135"/>
                <a:gd name="T75" fmla="*/ 53 h 62"/>
                <a:gd name="T76" fmla="*/ 0 w 135"/>
                <a:gd name="T77" fmla="*/ 53 h 62"/>
                <a:gd name="T78" fmla="*/ 0 w 135"/>
                <a:gd name="T79" fmla="*/ 53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62"/>
                <a:gd name="T122" fmla="*/ 135 w 135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62">
                  <a:moveTo>
                    <a:pt x="0" y="53"/>
                  </a:moveTo>
                  <a:lnTo>
                    <a:pt x="0" y="53"/>
                  </a:lnTo>
                  <a:lnTo>
                    <a:pt x="9" y="56"/>
                  </a:lnTo>
                  <a:lnTo>
                    <a:pt x="18" y="58"/>
                  </a:lnTo>
                  <a:lnTo>
                    <a:pt x="27" y="60"/>
                  </a:lnTo>
                  <a:lnTo>
                    <a:pt x="35" y="61"/>
                  </a:lnTo>
                  <a:lnTo>
                    <a:pt x="45" y="61"/>
                  </a:lnTo>
                  <a:lnTo>
                    <a:pt x="53" y="60"/>
                  </a:lnTo>
                  <a:lnTo>
                    <a:pt x="62" y="58"/>
                  </a:lnTo>
                  <a:lnTo>
                    <a:pt x="71" y="56"/>
                  </a:lnTo>
                  <a:lnTo>
                    <a:pt x="80" y="53"/>
                  </a:lnTo>
                  <a:lnTo>
                    <a:pt x="89" y="48"/>
                  </a:lnTo>
                  <a:lnTo>
                    <a:pt x="97" y="42"/>
                  </a:lnTo>
                  <a:lnTo>
                    <a:pt x="106" y="37"/>
                  </a:lnTo>
                  <a:lnTo>
                    <a:pt x="113" y="30"/>
                  </a:lnTo>
                  <a:lnTo>
                    <a:pt x="121" y="21"/>
                  </a:lnTo>
                  <a:lnTo>
                    <a:pt x="128" y="13"/>
                  </a:lnTo>
                  <a:lnTo>
                    <a:pt x="134" y="3"/>
                  </a:lnTo>
                  <a:lnTo>
                    <a:pt x="129" y="0"/>
                  </a:lnTo>
                  <a:lnTo>
                    <a:pt x="123" y="9"/>
                  </a:lnTo>
                  <a:lnTo>
                    <a:pt x="116" y="18"/>
                  </a:lnTo>
                  <a:lnTo>
                    <a:pt x="109" y="25"/>
                  </a:lnTo>
                  <a:lnTo>
                    <a:pt x="101" y="32"/>
                  </a:lnTo>
                  <a:lnTo>
                    <a:pt x="95" y="38"/>
                  </a:lnTo>
                  <a:lnTo>
                    <a:pt x="86" y="42"/>
                  </a:lnTo>
                  <a:lnTo>
                    <a:pt x="79" y="46"/>
                  </a:lnTo>
                  <a:lnTo>
                    <a:pt x="70" y="49"/>
                  </a:lnTo>
                  <a:lnTo>
                    <a:pt x="62" y="51"/>
                  </a:lnTo>
                  <a:lnTo>
                    <a:pt x="53" y="53"/>
                  </a:lnTo>
                  <a:lnTo>
                    <a:pt x="45" y="53"/>
                  </a:lnTo>
                  <a:lnTo>
                    <a:pt x="35" y="53"/>
                  </a:lnTo>
                  <a:lnTo>
                    <a:pt x="27" y="53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0" y="5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5" name="Freeform 172"/>
            <p:cNvSpPr>
              <a:spLocks/>
            </p:cNvSpPr>
            <p:nvPr/>
          </p:nvSpPr>
          <p:spPr bwMode="auto">
            <a:xfrm>
              <a:off x="2139" y="2070"/>
              <a:ext cx="80" cy="136"/>
            </a:xfrm>
            <a:custGeom>
              <a:avLst/>
              <a:gdLst>
                <a:gd name="T0" fmla="*/ 0 w 80"/>
                <a:gd name="T1" fmla="*/ 0 h 136"/>
                <a:gd name="T2" fmla="*/ 0 w 80"/>
                <a:gd name="T3" fmla="*/ 0 h 136"/>
                <a:gd name="T4" fmla="*/ 1 w 80"/>
                <a:gd name="T5" fmla="*/ 11 h 136"/>
                <a:gd name="T6" fmla="*/ 4 w 80"/>
                <a:gd name="T7" fmla="*/ 22 h 136"/>
                <a:gd name="T8" fmla="*/ 6 w 80"/>
                <a:gd name="T9" fmla="*/ 32 h 136"/>
                <a:gd name="T10" fmla="*/ 11 w 80"/>
                <a:gd name="T11" fmla="*/ 42 h 136"/>
                <a:gd name="T12" fmla="*/ 15 w 80"/>
                <a:gd name="T13" fmla="*/ 52 h 136"/>
                <a:gd name="T14" fmla="*/ 19 w 80"/>
                <a:gd name="T15" fmla="*/ 61 h 136"/>
                <a:gd name="T16" fmla="*/ 23 w 80"/>
                <a:gd name="T17" fmla="*/ 71 h 136"/>
                <a:gd name="T18" fmla="*/ 28 w 80"/>
                <a:gd name="T19" fmla="*/ 79 h 136"/>
                <a:gd name="T20" fmla="*/ 34 w 80"/>
                <a:gd name="T21" fmla="*/ 88 h 136"/>
                <a:gd name="T22" fmla="*/ 40 w 80"/>
                <a:gd name="T23" fmla="*/ 96 h 136"/>
                <a:gd name="T24" fmla="*/ 45 w 80"/>
                <a:gd name="T25" fmla="*/ 103 h 136"/>
                <a:gd name="T26" fmla="*/ 51 w 80"/>
                <a:gd name="T27" fmla="*/ 111 h 136"/>
                <a:gd name="T28" fmla="*/ 56 w 80"/>
                <a:gd name="T29" fmla="*/ 118 h 136"/>
                <a:gd name="T30" fmla="*/ 62 w 80"/>
                <a:gd name="T31" fmla="*/ 124 h 136"/>
                <a:gd name="T32" fmla="*/ 69 w 80"/>
                <a:gd name="T33" fmla="*/ 130 h 136"/>
                <a:gd name="T34" fmla="*/ 76 w 80"/>
                <a:gd name="T35" fmla="*/ 135 h 136"/>
                <a:gd name="T36" fmla="*/ 79 w 80"/>
                <a:gd name="T37" fmla="*/ 130 h 136"/>
                <a:gd name="T38" fmla="*/ 73 w 80"/>
                <a:gd name="T39" fmla="*/ 124 h 136"/>
                <a:gd name="T40" fmla="*/ 67 w 80"/>
                <a:gd name="T41" fmla="*/ 118 h 136"/>
                <a:gd name="T42" fmla="*/ 61 w 80"/>
                <a:gd name="T43" fmla="*/ 113 h 136"/>
                <a:gd name="T44" fmla="*/ 55 w 80"/>
                <a:gd name="T45" fmla="*/ 107 h 136"/>
                <a:gd name="T46" fmla="*/ 50 w 80"/>
                <a:gd name="T47" fmla="*/ 99 h 136"/>
                <a:gd name="T48" fmla="*/ 44 w 80"/>
                <a:gd name="T49" fmla="*/ 92 h 136"/>
                <a:gd name="T50" fmla="*/ 39 w 80"/>
                <a:gd name="T51" fmla="*/ 84 h 136"/>
                <a:gd name="T52" fmla="*/ 34 w 80"/>
                <a:gd name="T53" fmla="*/ 77 h 136"/>
                <a:gd name="T54" fmla="*/ 29 w 80"/>
                <a:gd name="T55" fmla="*/ 68 h 136"/>
                <a:gd name="T56" fmla="*/ 24 w 80"/>
                <a:gd name="T57" fmla="*/ 58 h 136"/>
                <a:gd name="T58" fmla="*/ 20 w 80"/>
                <a:gd name="T59" fmla="*/ 49 h 136"/>
                <a:gd name="T60" fmla="*/ 16 w 80"/>
                <a:gd name="T61" fmla="*/ 40 h 136"/>
                <a:gd name="T62" fmla="*/ 12 w 80"/>
                <a:gd name="T63" fmla="*/ 30 h 136"/>
                <a:gd name="T64" fmla="*/ 9 w 80"/>
                <a:gd name="T65" fmla="*/ 20 h 136"/>
                <a:gd name="T66" fmla="*/ 6 w 80"/>
                <a:gd name="T67" fmla="*/ 10 h 136"/>
                <a:gd name="T68" fmla="*/ 4 w 80"/>
                <a:gd name="T69" fmla="*/ 0 h 136"/>
                <a:gd name="T70" fmla="*/ 4 w 80"/>
                <a:gd name="T71" fmla="*/ 0 h 136"/>
                <a:gd name="T72" fmla="*/ 0 w 80"/>
                <a:gd name="T73" fmla="*/ 0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"/>
                <a:gd name="T112" fmla="*/ 0 h 136"/>
                <a:gd name="T113" fmla="*/ 80 w 80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" h="136">
                  <a:moveTo>
                    <a:pt x="0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4" y="22"/>
                  </a:lnTo>
                  <a:lnTo>
                    <a:pt x="6" y="32"/>
                  </a:lnTo>
                  <a:lnTo>
                    <a:pt x="11" y="42"/>
                  </a:lnTo>
                  <a:lnTo>
                    <a:pt x="15" y="52"/>
                  </a:lnTo>
                  <a:lnTo>
                    <a:pt x="19" y="61"/>
                  </a:lnTo>
                  <a:lnTo>
                    <a:pt x="23" y="71"/>
                  </a:lnTo>
                  <a:lnTo>
                    <a:pt x="28" y="79"/>
                  </a:lnTo>
                  <a:lnTo>
                    <a:pt x="34" y="88"/>
                  </a:lnTo>
                  <a:lnTo>
                    <a:pt x="40" y="96"/>
                  </a:lnTo>
                  <a:lnTo>
                    <a:pt x="45" y="103"/>
                  </a:lnTo>
                  <a:lnTo>
                    <a:pt x="51" y="111"/>
                  </a:lnTo>
                  <a:lnTo>
                    <a:pt x="56" y="118"/>
                  </a:lnTo>
                  <a:lnTo>
                    <a:pt x="62" y="124"/>
                  </a:lnTo>
                  <a:lnTo>
                    <a:pt x="69" y="130"/>
                  </a:lnTo>
                  <a:lnTo>
                    <a:pt x="76" y="135"/>
                  </a:lnTo>
                  <a:lnTo>
                    <a:pt x="79" y="130"/>
                  </a:lnTo>
                  <a:lnTo>
                    <a:pt x="73" y="124"/>
                  </a:lnTo>
                  <a:lnTo>
                    <a:pt x="67" y="118"/>
                  </a:lnTo>
                  <a:lnTo>
                    <a:pt x="61" y="113"/>
                  </a:lnTo>
                  <a:lnTo>
                    <a:pt x="55" y="107"/>
                  </a:lnTo>
                  <a:lnTo>
                    <a:pt x="50" y="99"/>
                  </a:lnTo>
                  <a:lnTo>
                    <a:pt x="44" y="92"/>
                  </a:lnTo>
                  <a:lnTo>
                    <a:pt x="39" y="84"/>
                  </a:lnTo>
                  <a:lnTo>
                    <a:pt x="34" y="77"/>
                  </a:lnTo>
                  <a:lnTo>
                    <a:pt x="29" y="68"/>
                  </a:lnTo>
                  <a:lnTo>
                    <a:pt x="24" y="58"/>
                  </a:lnTo>
                  <a:lnTo>
                    <a:pt x="20" y="49"/>
                  </a:lnTo>
                  <a:lnTo>
                    <a:pt x="16" y="40"/>
                  </a:lnTo>
                  <a:lnTo>
                    <a:pt x="12" y="30"/>
                  </a:lnTo>
                  <a:lnTo>
                    <a:pt x="9" y="20"/>
                  </a:lnTo>
                  <a:lnTo>
                    <a:pt x="6" y="1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6" name="Freeform 173"/>
            <p:cNvSpPr>
              <a:spLocks/>
            </p:cNvSpPr>
            <p:nvPr/>
          </p:nvSpPr>
          <p:spPr bwMode="auto">
            <a:xfrm>
              <a:off x="2134" y="1972"/>
              <a:ext cx="17" cy="100"/>
            </a:xfrm>
            <a:custGeom>
              <a:avLst/>
              <a:gdLst>
                <a:gd name="T0" fmla="*/ 6 w 17"/>
                <a:gd name="T1" fmla="*/ 0 h 100"/>
                <a:gd name="T2" fmla="*/ 6 w 17"/>
                <a:gd name="T3" fmla="*/ 0 h 100"/>
                <a:gd name="T4" fmla="*/ 0 w 17"/>
                <a:gd name="T5" fmla="*/ 24 h 100"/>
                <a:gd name="T6" fmla="*/ 0 w 17"/>
                <a:gd name="T7" fmla="*/ 48 h 100"/>
                <a:gd name="T8" fmla="*/ 3 w 17"/>
                <a:gd name="T9" fmla="*/ 73 h 100"/>
                <a:gd name="T10" fmla="*/ 8 w 17"/>
                <a:gd name="T11" fmla="*/ 99 h 100"/>
                <a:gd name="T12" fmla="*/ 16 w 17"/>
                <a:gd name="T13" fmla="*/ 99 h 100"/>
                <a:gd name="T14" fmla="*/ 11 w 17"/>
                <a:gd name="T15" fmla="*/ 73 h 100"/>
                <a:gd name="T16" fmla="*/ 9 w 17"/>
                <a:gd name="T17" fmla="*/ 48 h 100"/>
                <a:gd name="T18" fmla="*/ 8 w 17"/>
                <a:gd name="T19" fmla="*/ 24 h 100"/>
                <a:gd name="T20" fmla="*/ 14 w 17"/>
                <a:gd name="T21" fmla="*/ 1 h 100"/>
                <a:gd name="T22" fmla="*/ 14 w 17"/>
                <a:gd name="T23" fmla="*/ 0 h 100"/>
                <a:gd name="T24" fmla="*/ 14 w 17"/>
                <a:gd name="T25" fmla="*/ 1 h 100"/>
                <a:gd name="T26" fmla="*/ 14 w 17"/>
                <a:gd name="T27" fmla="*/ 1 h 100"/>
                <a:gd name="T28" fmla="*/ 14 w 17"/>
                <a:gd name="T29" fmla="*/ 0 h 100"/>
                <a:gd name="T30" fmla="*/ 6 w 17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0"/>
                <a:gd name="T50" fmla="*/ 17 w 17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0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3" y="73"/>
                  </a:lnTo>
                  <a:lnTo>
                    <a:pt x="8" y="99"/>
                  </a:lnTo>
                  <a:lnTo>
                    <a:pt x="16" y="99"/>
                  </a:lnTo>
                  <a:lnTo>
                    <a:pt x="11" y="73"/>
                  </a:lnTo>
                  <a:lnTo>
                    <a:pt x="9" y="48"/>
                  </a:lnTo>
                  <a:lnTo>
                    <a:pt x="8" y="24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7" name="Freeform 174"/>
            <p:cNvSpPr>
              <a:spLocks/>
            </p:cNvSpPr>
            <p:nvPr/>
          </p:nvSpPr>
          <p:spPr bwMode="auto">
            <a:xfrm>
              <a:off x="2138" y="1878"/>
              <a:ext cx="34" cy="96"/>
            </a:xfrm>
            <a:custGeom>
              <a:avLst/>
              <a:gdLst>
                <a:gd name="T0" fmla="*/ 27 w 34"/>
                <a:gd name="T1" fmla="*/ 4 h 96"/>
                <a:gd name="T2" fmla="*/ 27 w 34"/>
                <a:gd name="T3" fmla="*/ 0 h 96"/>
                <a:gd name="T4" fmla="*/ 22 w 34"/>
                <a:gd name="T5" fmla="*/ 11 h 96"/>
                <a:gd name="T6" fmla="*/ 17 w 34"/>
                <a:gd name="T7" fmla="*/ 22 h 96"/>
                <a:gd name="T8" fmla="*/ 13 w 34"/>
                <a:gd name="T9" fmla="*/ 33 h 96"/>
                <a:gd name="T10" fmla="*/ 8 w 34"/>
                <a:gd name="T11" fmla="*/ 44 h 96"/>
                <a:gd name="T12" fmla="*/ 6 w 34"/>
                <a:gd name="T13" fmla="*/ 56 h 96"/>
                <a:gd name="T14" fmla="*/ 3 w 34"/>
                <a:gd name="T15" fmla="*/ 67 h 96"/>
                <a:gd name="T16" fmla="*/ 1 w 34"/>
                <a:gd name="T17" fmla="*/ 80 h 96"/>
                <a:gd name="T18" fmla="*/ 0 w 34"/>
                <a:gd name="T19" fmla="*/ 95 h 96"/>
                <a:gd name="T20" fmla="*/ 5 w 34"/>
                <a:gd name="T21" fmla="*/ 95 h 96"/>
                <a:gd name="T22" fmla="*/ 6 w 34"/>
                <a:gd name="T23" fmla="*/ 80 h 96"/>
                <a:gd name="T24" fmla="*/ 8 w 34"/>
                <a:gd name="T25" fmla="*/ 69 h 96"/>
                <a:gd name="T26" fmla="*/ 11 w 34"/>
                <a:gd name="T27" fmla="*/ 57 h 96"/>
                <a:gd name="T28" fmla="*/ 14 w 34"/>
                <a:gd name="T29" fmla="*/ 46 h 96"/>
                <a:gd name="T30" fmla="*/ 19 w 34"/>
                <a:gd name="T31" fmla="*/ 35 h 96"/>
                <a:gd name="T32" fmla="*/ 23 w 34"/>
                <a:gd name="T33" fmla="*/ 24 h 96"/>
                <a:gd name="T34" fmla="*/ 27 w 34"/>
                <a:gd name="T35" fmla="*/ 15 h 96"/>
                <a:gd name="T36" fmla="*/ 32 w 34"/>
                <a:gd name="T37" fmla="*/ 3 h 96"/>
                <a:gd name="T38" fmla="*/ 32 w 34"/>
                <a:gd name="T39" fmla="*/ 0 h 96"/>
                <a:gd name="T40" fmla="*/ 32 w 34"/>
                <a:gd name="T41" fmla="*/ 3 h 96"/>
                <a:gd name="T42" fmla="*/ 33 w 34"/>
                <a:gd name="T43" fmla="*/ 1 h 96"/>
                <a:gd name="T44" fmla="*/ 32 w 34"/>
                <a:gd name="T45" fmla="*/ 0 h 96"/>
                <a:gd name="T46" fmla="*/ 27 w 34"/>
                <a:gd name="T47" fmla="*/ 4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96"/>
                <a:gd name="T74" fmla="*/ 34 w 34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96">
                  <a:moveTo>
                    <a:pt x="27" y="4"/>
                  </a:moveTo>
                  <a:lnTo>
                    <a:pt x="27" y="0"/>
                  </a:lnTo>
                  <a:lnTo>
                    <a:pt x="22" y="11"/>
                  </a:lnTo>
                  <a:lnTo>
                    <a:pt x="17" y="22"/>
                  </a:lnTo>
                  <a:lnTo>
                    <a:pt x="13" y="33"/>
                  </a:lnTo>
                  <a:lnTo>
                    <a:pt x="8" y="44"/>
                  </a:lnTo>
                  <a:lnTo>
                    <a:pt x="6" y="56"/>
                  </a:lnTo>
                  <a:lnTo>
                    <a:pt x="3" y="67"/>
                  </a:lnTo>
                  <a:lnTo>
                    <a:pt x="1" y="80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6" y="80"/>
                  </a:lnTo>
                  <a:lnTo>
                    <a:pt x="8" y="69"/>
                  </a:lnTo>
                  <a:lnTo>
                    <a:pt x="11" y="57"/>
                  </a:lnTo>
                  <a:lnTo>
                    <a:pt x="14" y="46"/>
                  </a:lnTo>
                  <a:lnTo>
                    <a:pt x="19" y="35"/>
                  </a:lnTo>
                  <a:lnTo>
                    <a:pt x="23" y="24"/>
                  </a:lnTo>
                  <a:lnTo>
                    <a:pt x="27" y="15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27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8" name="Freeform 175"/>
            <p:cNvSpPr>
              <a:spLocks/>
            </p:cNvSpPr>
            <p:nvPr/>
          </p:nvSpPr>
          <p:spPr bwMode="auto">
            <a:xfrm>
              <a:off x="2136" y="1839"/>
              <a:ext cx="35" cy="45"/>
            </a:xfrm>
            <a:custGeom>
              <a:avLst/>
              <a:gdLst>
                <a:gd name="T0" fmla="*/ 0 w 35"/>
                <a:gd name="T1" fmla="*/ 1 h 45"/>
                <a:gd name="T2" fmla="*/ 0 w 35"/>
                <a:gd name="T3" fmla="*/ 3 h 45"/>
                <a:gd name="T4" fmla="*/ 29 w 35"/>
                <a:gd name="T5" fmla="*/ 44 h 45"/>
                <a:gd name="T6" fmla="*/ 34 w 35"/>
                <a:gd name="T7" fmla="*/ 39 h 45"/>
                <a:gd name="T8" fmla="*/ 5 w 35"/>
                <a:gd name="T9" fmla="*/ 0 h 45"/>
                <a:gd name="T10" fmla="*/ 5 w 35"/>
                <a:gd name="T11" fmla="*/ 1 h 45"/>
                <a:gd name="T12" fmla="*/ 0 w 35"/>
                <a:gd name="T13" fmla="*/ 1 h 45"/>
                <a:gd name="T14" fmla="*/ 0 w 35"/>
                <a:gd name="T15" fmla="*/ 2 h 45"/>
                <a:gd name="T16" fmla="*/ 0 w 35"/>
                <a:gd name="T17" fmla="*/ 3 h 45"/>
                <a:gd name="T18" fmla="*/ 0 w 35"/>
                <a:gd name="T19" fmla="*/ 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5"/>
                <a:gd name="T32" fmla="*/ 35 w 35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5">
                  <a:moveTo>
                    <a:pt x="0" y="1"/>
                  </a:moveTo>
                  <a:lnTo>
                    <a:pt x="0" y="3"/>
                  </a:lnTo>
                  <a:lnTo>
                    <a:pt x="29" y="44"/>
                  </a:lnTo>
                  <a:lnTo>
                    <a:pt x="34" y="39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79" name="Freeform 176"/>
            <p:cNvSpPr>
              <a:spLocks/>
            </p:cNvSpPr>
            <p:nvPr/>
          </p:nvSpPr>
          <p:spPr bwMode="auto">
            <a:xfrm>
              <a:off x="2136" y="1821"/>
              <a:ext cx="17" cy="21"/>
            </a:xfrm>
            <a:custGeom>
              <a:avLst/>
              <a:gdLst>
                <a:gd name="T0" fmla="*/ 7 w 17"/>
                <a:gd name="T1" fmla="*/ 0 h 21"/>
                <a:gd name="T2" fmla="*/ 8 w 17"/>
                <a:gd name="T3" fmla="*/ 0 h 21"/>
                <a:gd name="T4" fmla="*/ 6 w 17"/>
                <a:gd name="T5" fmla="*/ 3 h 21"/>
                <a:gd name="T6" fmla="*/ 2 w 17"/>
                <a:gd name="T7" fmla="*/ 8 h 21"/>
                <a:gd name="T8" fmla="*/ 0 w 17"/>
                <a:gd name="T9" fmla="*/ 14 h 21"/>
                <a:gd name="T10" fmla="*/ 0 w 17"/>
                <a:gd name="T11" fmla="*/ 20 h 21"/>
                <a:gd name="T12" fmla="*/ 6 w 17"/>
                <a:gd name="T13" fmla="*/ 20 h 21"/>
                <a:gd name="T14" fmla="*/ 7 w 17"/>
                <a:gd name="T15" fmla="*/ 14 h 21"/>
                <a:gd name="T16" fmla="*/ 9 w 17"/>
                <a:gd name="T17" fmla="*/ 10 h 21"/>
                <a:gd name="T18" fmla="*/ 12 w 17"/>
                <a:gd name="T19" fmla="*/ 7 h 21"/>
                <a:gd name="T20" fmla="*/ 14 w 17"/>
                <a:gd name="T21" fmla="*/ 1 h 21"/>
                <a:gd name="T22" fmla="*/ 16 w 17"/>
                <a:gd name="T23" fmla="*/ 0 h 21"/>
                <a:gd name="T24" fmla="*/ 14 w 17"/>
                <a:gd name="T25" fmla="*/ 1 h 21"/>
                <a:gd name="T26" fmla="*/ 16 w 17"/>
                <a:gd name="T27" fmla="*/ 0 h 21"/>
                <a:gd name="T28" fmla="*/ 16 w 17"/>
                <a:gd name="T29" fmla="*/ 0 h 21"/>
                <a:gd name="T30" fmla="*/ 7 w 17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1"/>
                <a:gd name="T50" fmla="*/ 17 w 17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1">
                  <a:moveTo>
                    <a:pt x="7" y="0"/>
                  </a:moveTo>
                  <a:lnTo>
                    <a:pt x="8" y="0"/>
                  </a:lnTo>
                  <a:lnTo>
                    <a:pt x="6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0" name="Freeform 177"/>
            <p:cNvSpPr>
              <a:spLocks/>
            </p:cNvSpPr>
            <p:nvPr/>
          </p:nvSpPr>
          <p:spPr bwMode="auto">
            <a:xfrm>
              <a:off x="2141" y="1810"/>
              <a:ext cx="17" cy="17"/>
            </a:xfrm>
            <a:custGeom>
              <a:avLst/>
              <a:gdLst>
                <a:gd name="T0" fmla="*/ 6 w 17"/>
                <a:gd name="T1" fmla="*/ 9 h 17"/>
                <a:gd name="T2" fmla="*/ 0 w 17"/>
                <a:gd name="T3" fmla="*/ 6 h 17"/>
                <a:gd name="T4" fmla="*/ 2 w 17"/>
                <a:gd name="T5" fmla="*/ 8 h 17"/>
                <a:gd name="T6" fmla="*/ 4 w 17"/>
                <a:gd name="T7" fmla="*/ 9 h 17"/>
                <a:gd name="T8" fmla="*/ 2 w 17"/>
                <a:gd name="T9" fmla="*/ 13 h 17"/>
                <a:gd name="T10" fmla="*/ 2 w 17"/>
                <a:gd name="T11" fmla="*/ 16 h 17"/>
                <a:gd name="T12" fmla="*/ 16 w 17"/>
                <a:gd name="T13" fmla="*/ 16 h 17"/>
                <a:gd name="T14" fmla="*/ 16 w 17"/>
                <a:gd name="T15" fmla="*/ 13 h 17"/>
                <a:gd name="T16" fmla="*/ 14 w 17"/>
                <a:gd name="T17" fmla="*/ 9 h 17"/>
                <a:gd name="T18" fmla="*/ 14 w 17"/>
                <a:gd name="T19" fmla="*/ 5 h 17"/>
                <a:gd name="T20" fmla="*/ 10 w 17"/>
                <a:gd name="T21" fmla="*/ 1 h 17"/>
                <a:gd name="T22" fmla="*/ 8 w 17"/>
                <a:gd name="T23" fmla="*/ 0 h 17"/>
                <a:gd name="T24" fmla="*/ 10 w 17"/>
                <a:gd name="T25" fmla="*/ 1 h 17"/>
                <a:gd name="T26" fmla="*/ 10 w 17"/>
                <a:gd name="T27" fmla="*/ 0 h 17"/>
                <a:gd name="T28" fmla="*/ 8 w 17"/>
                <a:gd name="T29" fmla="*/ 0 h 17"/>
                <a:gd name="T30" fmla="*/ 6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9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1" name="Freeform 178"/>
            <p:cNvSpPr>
              <a:spLocks/>
            </p:cNvSpPr>
            <p:nvPr/>
          </p:nvSpPr>
          <p:spPr bwMode="auto">
            <a:xfrm>
              <a:off x="2131" y="1810"/>
              <a:ext cx="17" cy="22"/>
            </a:xfrm>
            <a:custGeom>
              <a:avLst/>
              <a:gdLst>
                <a:gd name="T0" fmla="*/ 0 w 17"/>
                <a:gd name="T1" fmla="*/ 16 h 22"/>
                <a:gd name="T2" fmla="*/ 5 w 17"/>
                <a:gd name="T3" fmla="*/ 16 h 22"/>
                <a:gd name="T4" fmla="*/ 10 w 17"/>
                <a:gd name="T5" fmla="*/ 11 h 22"/>
                <a:gd name="T6" fmla="*/ 11 w 17"/>
                <a:gd name="T7" fmla="*/ 7 h 22"/>
                <a:gd name="T8" fmla="*/ 12 w 17"/>
                <a:gd name="T9" fmla="*/ 6 h 22"/>
                <a:gd name="T10" fmla="*/ 14 w 17"/>
                <a:gd name="T11" fmla="*/ 6 h 22"/>
                <a:gd name="T12" fmla="*/ 16 w 17"/>
                <a:gd name="T13" fmla="*/ 0 h 22"/>
                <a:gd name="T14" fmla="*/ 10 w 17"/>
                <a:gd name="T15" fmla="*/ 0 h 22"/>
                <a:gd name="T16" fmla="*/ 5 w 17"/>
                <a:gd name="T17" fmla="*/ 4 h 22"/>
                <a:gd name="T18" fmla="*/ 3 w 17"/>
                <a:gd name="T19" fmla="*/ 9 h 22"/>
                <a:gd name="T20" fmla="*/ 1 w 17"/>
                <a:gd name="T21" fmla="*/ 12 h 22"/>
                <a:gd name="T22" fmla="*/ 6 w 17"/>
                <a:gd name="T23" fmla="*/ 13 h 22"/>
                <a:gd name="T24" fmla="*/ 0 w 17"/>
                <a:gd name="T25" fmla="*/ 16 h 22"/>
                <a:gd name="T26" fmla="*/ 3 w 17"/>
                <a:gd name="T27" fmla="*/ 21 h 22"/>
                <a:gd name="T28" fmla="*/ 5 w 17"/>
                <a:gd name="T29" fmla="*/ 16 h 22"/>
                <a:gd name="T30" fmla="*/ 0 w 17"/>
                <a:gd name="T31" fmla="*/ 16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16"/>
                  </a:moveTo>
                  <a:lnTo>
                    <a:pt x="5" y="16"/>
                  </a:lnTo>
                  <a:lnTo>
                    <a:pt x="10" y="11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9"/>
                  </a:lnTo>
                  <a:lnTo>
                    <a:pt x="1" y="12"/>
                  </a:lnTo>
                  <a:lnTo>
                    <a:pt x="6" y="13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2" name="Freeform 179"/>
            <p:cNvSpPr>
              <a:spLocks/>
            </p:cNvSpPr>
            <p:nvPr/>
          </p:nvSpPr>
          <p:spPr bwMode="auto">
            <a:xfrm>
              <a:off x="2106" y="1772"/>
              <a:ext cx="32" cy="56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2 h 56"/>
                <a:gd name="T4" fmla="*/ 25 w 32"/>
                <a:gd name="T5" fmla="*/ 55 h 56"/>
                <a:gd name="T6" fmla="*/ 31 w 32"/>
                <a:gd name="T7" fmla="*/ 52 h 56"/>
                <a:gd name="T8" fmla="*/ 6 w 32"/>
                <a:gd name="T9" fmla="*/ 0 h 56"/>
                <a:gd name="T10" fmla="*/ 7 w 32"/>
                <a:gd name="T11" fmla="*/ 0 h 56"/>
                <a:gd name="T12" fmla="*/ 0 w 32"/>
                <a:gd name="T13" fmla="*/ 0 h 56"/>
                <a:gd name="T14" fmla="*/ 0 w 32"/>
                <a:gd name="T15" fmla="*/ 1 h 56"/>
                <a:gd name="T16" fmla="*/ 0 w 32"/>
                <a:gd name="T17" fmla="*/ 2 h 56"/>
                <a:gd name="T18" fmla="*/ 0 w 32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56"/>
                <a:gd name="T32" fmla="*/ 32 w 32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56">
                  <a:moveTo>
                    <a:pt x="0" y="0"/>
                  </a:moveTo>
                  <a:lnTo>
                    <a:pt x="0" y="2"/>
                  </a:lnTo>
                  <a:lnTo>
                    <a:pt x="25" y="55"/>
                  </a:lnTo>
                  <a:lnTo>
                    <a:pt x="31" y="52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3" name="Freeform 180"/>
            <p:cNvSpPr>
              <a:spLocks/>
            </p:cNvSpPr>
            <p:nvPr/>
          </p:nvSpPr>
          <p:spPr bwMode="auto">
            <a:xfrm>
              <a:off x="2106" y="1762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0 w 17"/>
                <a:gd name="T3" fmla="*/ 2 h 17"/>
                <a:gd name="T4" fmla="*/ 0 w 17"/>
                <a:gd name="T5" fmla="*/ 5 h 17"/>
                <a:gd name="T6" fmla="*/ 0 w 17"/>
                <a:gd name="T7" fmla="*/ 9 h 17"/>
                <a:gd name="T8" fmla="*/ 0 w 17"/>
                <a:gd name="T9" fmla="*/ 12 h 17"/>
                <a:gd name="T10" fmla="*/ 0 w 17"/>
                <a:gd name="T11" fmla="*/ 16 h 17"/>
                <a:gd name="T12" fmla="*/ 16 w 17"/>
                <a:gd name="T13" fmla="*/ 16 h 17"/>
                <a:gd name="T14" fmla="*/ 16 w 17"/>
                <a:gd name="T15" fmla="*/ 12 h 17"/>
                <a:gd name="T16" fmla="*/ 16 w 17"/>
                <a:gd name="T17" fmla="*/ 9 h 17"/>
                <a:gd name="T18" fmla="*/ 16 w 17"/>
                <a:gd name="T19" fmla="*/ 5 h 17"/>
                <a:gd name="T20" fmla="*/ 16 w 17"/>
                <a:gd name="T21" fmla="*/ 2 h 17"/>
                <a:gd name="T22" fmla="*/ 11 w 17"/>
                <a:gd name="T23" fmla="*/ 5 h 17"/>
                <a:gd name="T24" fmla="*/ 2 w 17"/>
                <a:gd name="T25" fmla="*/ 0 h 17"/>
                <a:gd name="T26" fmla="*/ 0 w 17"/>
                <a:gd name="T27" fmla="*/ 0 h 17"/>
                <a:gd name="T28" fmla="*/ 0 w 17"/>
                <a:gd name="T29" fmla="*/ 2 h 17"/>
                <a:gd name="T30" fmla="*/ 2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4" name="Freeform 181"/>
            <p:cNvSpPr>
              <a:spLocks/>
            </p:cNvSpPr>
            <p:nvPr/>
          </p:nvSpPr>
          <p:spPr bwMode="auto">
            <a:xfrm>
              <a:off x="2107" y="1724"/>
              <a:ext cx="32" cy="43"/>
            </a:xfrm>
            <a:custGeom>
              <a:avLst/>
              <a:gdLst>
                <a:gd name="T0" fmla="*/ 28 w 32"/>
                <a:gd name="T1" fmla="*/ 0 h 43"/>
                <a:gd name="T2" fmla="*/ 27 w 32"/>
                <a:gd name="T3" fmla="*/ 0 h 43"/>
                <a:gd name="T4" fmla="*/ 0 w 32"/>
                <a:gd name="T5" fmla="*/ 38 h 43"/>
                <a:gd name="T6" fmla="*/ 4 w 32"/>
                <a:gd name="T7" fmla="*/ 42 h 43"/>
                <a:gd name="T8" fmla="*/ 31 w 32"/>
                <a:gd name="T9" fmla="*/ 4 h 43"/>
                <a:gd name="T10" fmla="*/ 30 w 32"/>
                <a:gd name="T11" fmla="*/ 4 h 43"/>
                <a:gd name="T12" fmla="*/ 28 w 32"/>
                <a:gd name="T13" fmla="*/ 0 h 43"/>
                <a:gd name="T14" fmla="*/ 27 w 32"/>
                <a:gd name="T15" fmla="*/ 0 h 43"/>
                <a:gd name="T16" fmla="*/ 27 w 32"/>
                <a:gd name="T17" fmla="*/ 0 h 43"/>
                <a:gd name="T18" fmla="*/ 28 w 32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3"/>
                <a:gd name="T32" fmla="*/ 32 w 32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3">
                  <a:moveTo>
                    <a:pt x="28" y="0"/>
                  </a:moveTo>
                  <a:lnTo>
                    <a:pt x="27" y="0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5" name="Freeform 182"/>
            <p:cNvSpPr>
              <a:spLocks/>
            </p:cNvSpPr>
            <p:nvPr/>
          </p:nvSpPr>
          <p:spPr bwMode="auto">
            <a:xfrm>
              <a:off x="2135" y="1691"/>
              <a:ext cx="47" cy="38"/>
            </a:xfrm>
            <a:custGeom>
              <a:avLst/>
              <a:gdLst>
                <a:gd name="T0" fmla="*/ 45 w 47"/>
                <a:gd name="T1" fmla="*/ 0 h 38"/>
                <a:gd name="T2" fmla="*/ 44 w 47"/>
                <a:gd name="T3" fmla="*/ 0 h 38"/>
                <a:gd name="T4" fmla="*/ 0 w 47"/>
                <a:gd name="T5" fmla="*/ 32 h 38"/>
                <a:gd name="T6" fmla="*/ 1 w 47"/>
                <a:gd name="T7" fmla="*/ 37 h 38"/>
                <a:gd name="T8" fmla="*/ 46 w 47"/>
                <a:gd name="T9" fmla="*/ 5 h 38"/>
                <a:gd name="T10" fmla="*/ 45 w 47"/>
                <a:gd name="T11" fmla="*/ 7 h 38"/>
                <a:gd name="T12" fmla="*/ 45 w 47"/>
                <a:gd name="T13" fmla="*/ 0 h 38"/>
                <a:gd name="T14" fmla="*/ 44 w 47"/>
                <a:gd name="T15" fmla="*/ 0 h 38"/>
                <a:gd name="T16" fmla="*/ 44 w 47"/>
                <a:gd name="T17" fmla="*/ 0 h 38"/>
                <a:gd name="T18" fmla="*/ 45 w 47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8"/>
                <a:gd name="T32" fmla="*/ 47 w 4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8">
                  <a:moveTo>
                    <a:pt x="45" y="0"/>
                  </a:moveTo>
                  <a:lnTo>
                    <a:pt x="44" y="0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46" y="5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6" name="Freeform 183"/>
            <p:cNvSpPr>
              <a:spLocks/>
            </p:cNvSpPr>
            <p:nvPr/>
          </p:nvSpPr>
          <p:spPr bwMode="auto">
            <a:xfrm>
              <a:off x="2180" y="1691"/>
              <a:ext cx="17" cy="31"/>
            </a:xfrm>
            <a:custGeom>
              <a:avLst/>
              <a:gdLst>
                <a:gd name="T0" fmla="*/ 16 w 17"/>
                <a:gd name="T1" fmla="*/ 29 h 31"/>
                <a:gd name="T2" fmla="*/ 16 w 17"/>
                <a:gd name="T3" fmla="*/ 28 h 31"/>
                <a:gd name="T4" fmla="*/ 14 w 17"/>
                <a:gd name="T5" fmla="*/ 21 h 31"/>
                <a:gd name="T6" fmla="*/ 12 w 17"/>
                <a:gd name="T7" fmla="*/ 12 h 31"/>
                <a:gd name="T8" fmla="*/ 9 w 17"/>
                <a:gd name="T9" fmla="*/ 4 h 31"/>
                <a:gd name="T10" fmla="*/ 0 w 17"/>
                <a:gd name="T11" fmla="*/ 0 h 31"/>
                <a:gd name="T12" fmla="*/ 0 w 17"/>
                <a:gd name="T13" fmla="*/ 7 h 31"/>
                <a:gd name="T14" fmla="*/ 3 w 17"/>
                <a:gd name="T15" fmla="*/ 7 h 31"/>
                <a:gd name="T16" fmla="*/ 4 w 17"/>
                <a:gd name="T17" fmla="*/ 12 h 31"/>
                <a:gd name="T18" fmla="*/ 4 w 17"/>
                <a:gd name="T19" fmla="*/ 21 h 31"/>
                <a:gd name="T20" fmla="*/ 6 w 17"/>
                <a:gd name="T21" fmla="*/ 30 h 31"/>
                <a:gd name="T22" fmla="*/ 6 w 17"/>
                <a:gd name="T23" fmla="*/ 29 h 31"/>
                <a:gd name="T24" fmla="*/ 16 w 17"/>
                <a:gd name="T25" fmla="*/ 29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1"/>
                <a:gd name="T41" fmla="*/ 17 w 17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1">
                  <a:moveTo>
                    <a:pt x="16" y="29"/>
                  </a:moveTo>
                  <a:lnTo>
                    <a:pt x="16" y="28"/>
                  </a:lnTo>
                  <a:lnTo>
                    <a:pt x="14" y="21"/>
                  </a:lnTo>
                  <a:lnTo>
                    <a:pt x="12" y="12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4" y="12"/>
                  </a:lnTo>
                  <a:lnTo>
                    <a:pt x="4" y="2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16" y="2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7" name="Freeform 184"/>
            <p:cNvSpPr>
              <a:spLocks/>
            </p:cNvSpPr>
            <p:nvPr/>
          </p:nvSpPr>
          <p:spPr bwMode="auto">
            <a:xfrm>
              <a:off x="2184" y="1713"/>
              <a:ext cx="17" cy="17"/>
            </a:xfrm>
            <a:custGeom>
              <a:avLst/>
              <a:gdLst>
                <a:gd name="T0" fmla="*/ 8 w 17"/>
                <a:gd name="T1" fmla="*/ 5 h 17"/>
                <a:gd name="T2" fmla="*/ 16 w 17"/>
                <a:gd name="T3" fmla="*/ 6 h 17"/>
                <a:gd name="T4" fmla="*/ 9 w 17"/>
                <a:gd name="T5" fmla="*/ 0 h 17"/>
                <a:gd name="T6" fmla="*/ 1 w 17"/>
                <a:gd name="T7" fmla="*/ 6 h 17"/>
                <a:gd name="T8" fmla="*/ 4 w 17"/>
                <a:gd name="T9" fmla="*/ 7 h 17"/>
                <a:gd name="T10" fmla="*/ 9 w 17"/>
                <a:gd name="T11" fmla="*/ 7 h 17"/>
                <a:gd name="T12" fmla="*/ 0 w 17"/>
                <a:gd name="T13" fmla="*/ 7 h 17"/>
                <a:gd name="T14" fmla="*/ 6 w 17"/>
                <a:gd name="T15" fmla="*/ 13 h 17"/>
                <a:gd name="T16" fmla="*/ 11 w 17"/>
                <a:gd name="T17" fmla="*/ 8 h 17"/>
                <a:gd name="T18" fmla="*/ 9 w 17"/>
                <a:gd name="T19" fmla="*/ 6 h 17"/>
                <a:gd name="T20" fmla="*/ 8 w 17"/>
                <a:gd name="T21" fmla="*/ 8 h 17"/>
                <a:gd name="T22" fmla="*/ 16 w 17"/>
                <a:gd name="T23" fmla="*/ 9 h 17"/>
                <a:gd name="T24" fmla="*/ 8 w 17"/>
                <a:gd name="T25" fmla="*/ 8 h 17"/>
                <a:gd name="T26" fmla="*/ 9 w 17"/>
                <a:gd name="T27" fmla="*/ 16 h 17"/>
                <a:gd name="T28" fmla="*/ 16 w 17"/>
                <a:gd name="T29" fmla="*/ 9 h 17"/>
                <a:gd name="T30" fmla="*/ 8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5"/>
                  </a:moveTo>
                  <a:lnTo>
                    <a:pt x="16" y="6"/>
                  </a:lnTo>
                  <a:lnTo>
                    <a:pt x="9" y="0"/>
                  </a:lnTo>
                  <a:lnTo>
                    <a:pt x="1" y="6"/>
                  </a:lnTo>
                  <a:lnTo>
                    <a:pt x="4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9" y="6"/>
                  </a:lnTo>
                  <a:lnTo>
                    <a:pt x="8" y="8"/>
                  </a:lnTo>
                  <a:lnTo>
                    <a:pt x="16" y="9"/>
                  </a:lnTo>
                  <a:lnTo>
                    <a:pt x="8" y="8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8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8" name="Freeform 185"/>
            <p:cNvSpPr>
              <a:spLocks/>
            </p:cNvSpPr>
            <p:nvPr/>
          </p:nvSpPr>
          <p:spPr bwMode="auto">
            <a:xfrm>
              <a:off x="2189" y="1681"/>
              <a:ext cx="17" cy="42"/>
            </a:xfrm>
            <a:custGeom>
              <a:avLst/>
              <a:gdLst>
                <a:gd name="T0" fmla="*/ 9 w 17"/>
                <a:gd name="T1" fmla="*/ 0 h 42"/>
                <a:gd name="T2" fmla="*/ 4 w 17"/>
                <a:gd name="T3" fmla="*/ 2 h 42"/>
                <a:gd name="T4" fmla="*/ 2 w 17"/>
                <a:gd name="T5" fmla="*/ 11 h 42"/>
                <a:gd name="T6" fmla="*/ 2 w 17"/>
                <a:gd name="T7" fmla="*/ 21 h 42"/>
                <a:gd name="T8" fmla="*/ 2 w 17"/>
                <a:gd name="T9" fmla="*/ 33 h 42"/>
                <a:gd name="T10" fmla="*/ 0 w 17"/>
                <a:gd name="T11" fmla="*/ 37 h 42"/>
                <a:gd name="T12" fmla="*/ 11 w 17"/>
                <a:gd name="T13" fmla="*/ 41 h 42"/>
                <a:gd name="T14" fmla="*/ 13 w 17"/>
                <a:gd name="T15" fmla="*/ 33 h 42"/>
                <a:gd name="T16" fmla="*/ 13 w 17"/>
                <a:gd name="T17" fmla="*/ 21 h 42"/>
                <a:gd name="T18" fmla="*/ 16 w 17"/>
                <a:gd name="T19" fmla="*/ 11 h 42"/>
                <a:gd name="T20" fmla="*/ 16 w 17"/>
                <a:gd name="T21" fmla="*/ 3 h 42"/>
                <a:gd name="T22" fmla="*/ 13 w 17"/>
                <a:gd name="T23" fmla="*/ 6 h 42"/>
                <a:gd name="T24" fmla="*/ 9 w 17"/>
                <a:gd name="T25" fmla="*/ 0 h 42"/>
                <a:gd name="T26" fmla="*/ 4 w 17"/>
                <a:gd name="T27" fmla="*/ 0 h 42"/>
                <a:gd name="T28" fmla="*/ 4 w 17"/>
                <a:gd name="T29" fmla="*/ 2 h 42"/>
                <a:gd name="T30" fmla="*/ 9 w 17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9" y="0"/>
                  </a:moveTo>
                  <a:lnTo>
                    <a:pt x="4" y="2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11" y="41"/>
                  </a:lnTo>
                  <a:lnTo>
                    <a:pt x="13" y="33"/>
                  </a:lnTo>
                  <a:lnTo>
                    <a:pt x="13" y="21"/>
                  </a:lnTo>
                  <a:lnTo>
                    <a:pt x="16" y="11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89" name="Freeform 186"/>
            <p:cNvSpPr>
              <a:spLocks/>
            </p:cNvSpPr>
            <p:nvPr/>
          </p:nvSpPr>
          <p:spPr bwMode="auto">
            <a:xfrm>
              <a:off x="2193" y="1678"/>
              <a:ext cx="18" cy="17"/>
            </a:xfrm>
            <a:custGeom>
              <a:avLst/>
              <a:gdLst>
                <a:gd name="T0" fmla="*/ 17 w 18"/>
                <a:gd name="T1" fmla="*/ 4 h 17"/>
                <a:gd name="T2" fmla="*/ 15 w 18"/>
                <a:gd name="T3" fmla="*/ 1 h 17"/>
                <a:gd name="T4" fmla="*/ 11 w 18"/>
                <a:gd name="T5" fmla="*/ 0 h 17"/>
                <a:gd name="T6" fmla="*/ 7 w 18"/>
                <a:gd name="T7" fmla="*/ 0 h 17"/>
                <a:gd name="T8" fmla="*/ 2 w 18"/>
                <a:gd name="T9" fmla="*/ 1 h 17"/>
                <a:gd name="T10" fmla="*/ 0 w 18"/>
                <a:gd name="T11" fmla="*/ 4 h 17"/>
                <a:gd name="T12" fmla="*/ 2 w 18"/>
                <a:gd name="T13" fmla="*/ 16 h 17"/>
                <a:gd name="T14" fmla="*/ 5 w 18"/>
                <a:gd name="T15" fmla="*/ 12 h 17"/>
                <a:gd name="T16" fmla="*/ 8 w 18"/>
                <a:gd name="T17" fmla="*/ 9 h 17"/>
                <a:gd name="T18" fmla="*/ 11 w 18"/>
                <a:gd name="T19" fmla="*/ 9 h 17"/>
                <a:gd name="T20" fmla="*/ 13 w 18"/>
                <a:gd name="T21" fmla="*/ 11 h 17"/>
                <a:gd name="T22" fmla="*/ 11 w 18"/>
                <a:gd name="T23" fmla="*/ 8 h 17"/>
                <a:gd name="T24" fmla="*/ 17 w 18"/>
                <a:gd name="T25" fmla="*/ 4 h 17"/>
                <a:gd name="T26" fmla="*/ 17 w 18"/>
                <a:gd name="T27" fmla="*/ 3 h 17"/>
                <a:gd name="T28" fmla="*/ 15 w 18"/>
                <a:gd name="T29" fmla="*/ 1 h 17"/>
                <a:gd name="T30" fmla="*/ 17 w 18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7"/>
                <a:gd name="T50" fmla="*/ 18 w 18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7">
                  <a:moveTo>
                    <a:pt x="17" y="4"/>
                  </a:move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7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0" name="Freeform 187"/>
            <p:cNvSpPr>
              <a:spLocks/>
            </p:cNvSpPr>
            <p:nvPr/>
          </p:nvSpPr>
          <p:spPr bwMode="auto">
            <a:xfrm>
              <a:off x="2204" y="1681"/>
              <a:ext cx="17" cy="68"/>
            </a:xfrm>
            <a:custGeom>
              <a:avLst/>
              <a:gdLst>
                <a:gd name="T0" fmla="*/ 13 w 17"/>
                <a:gd name="T1" fmla="*/ 59 h 68"/>
                <a:gd name="T2" fmla="*/ 16 w 17"/>
                <a:gd name="T3" fmla="*/ 62 h 68"/>
                <a:gd name="T4" fmla="*/ 6 w 17"/>
                <a:gd name="T5" fmla="*/ 0 h 68"/>
                <a:gd name="T6" fmla="*/ 0 w 17"/>
                <a:gd name="T7" fmla="*/ 1 h 68"/>
                <a:gd name="T8" fmla="*/ 11 w 17"/>
                <a:gd name="T9" fmla="*/ 63 h 68"/>
                <a:gd name="T10" fmla="*/ 13 w 17"/>
                <a:gd name="T11" fmla="*/ 67 h 68"/>
                <a:gd name="T12" fmla="*/ 11 w 17"/>
                <a:gd name="T13" fmla="*/ 63 h 68"/>
                <a:gd name="T14" fmla="*/ 11 w 17"/>
                <a:gd name="T15" fmla="*/ 67 h 68"/>
                <a:gd name="T16" fmla="*/ 13 w 17"/>
                <a:gd name="T17" fmla="*/ 67 h 68"/>
                <a:gd name="T18" fmla="*/ 13 w 17"/>
                <a:gd name="T19" fmla="*/ 59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8"/>
                <a:gd name="T32" fmla="*/ 17 w 1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8">
                  <a:moveTo>
                    <a:pt x="13" y="59"/>
                  </a:moveTo>
                  <a:lnTo>
                    <a:pt x="16" y="62"/>
                  </a:lnTo>
                  <a:lnTo>
                    <a:pt x="6" y="0"/>
                  </a:lnTo>
                  <a:lnTo>
                    <a:pt x="0" y="1"/>
                  </a:lnTo>
                  <a:lnTo>
                    <a:pt x="11" y="63"/>
                  </a:lnTo>
                  <a:lnTo>
                    <a:pt x="13" y="67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3" y="5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1" name="Freeform 188"/>
            <p:cNvSpPr>
              <a:spLocks/>
            </p:cNvSpPr>
            <p:nvPr/>
          </p:nvSpPr>
          <p:spPr bwMode="auto">
            <a:xfrm>
              <a:off x="2217" y="1741"/>
              <a:ext cx="17" cy="17"/>
            </a:xfrm>
            <a:custGeom>
              <a:avLst/>
              <a:gdLst>
                <a:gd name="T0" fmla="*/ 2 w 17"/>
                <a:gd name="T1" fmla="*/ 6 h 17"/>
                <a:gd name="T2" fmla="*/ 10 w 17"/>
                <a:gd name="T3" fmla="*/ 0 h 17"/>
                <a:gd name="T4" fmla="*/ 6 w 17"/>
                <a:gd name="T5" fmla="*/ 0 h 17"/>
                <a:gd name="T6" fmla="*/ 4 w 17"/>
                <a:gd name="T7" fmla="*/ 0 h 17"/>
                <a:gd name="T8" fmla="*/ 2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2 w 17"/>
                <a:gd name="T15" fmla="*/ 16 h 17"/>
                <a:gd name="T16" fmla="*/ 4 w 17"/>
                <a:gd name="T17" fmla="*/ 16 h 17"/>
                <a:gd name="T18" fmla="*/ 6 w 17"/>
                <a:gd name="T19" fmla="*/ 16 h 17"/>
                <a:gd name="T20" fmla="*/ 10 w 17"/>
                <a:gd name="T21" fmla="*/ 16 h 17"/>
                <a:gd name="T22" fmla="*/ 16 w 17"/>
                <a:gd name="T23" fmla="*/ 6 h 17"/>
                <a:gd name="T24" fmla="*/ 10 w 17"/>
                <a:gd name="T25" fmla="*/ 16 h 17"/>
                <a:gd name="T26" fmla="*/ 16 w 17"/>
                <a:gd name="T27" fmla="*/ 16 h 17"/>
                <a:gd name="T28" fmla="*/ 16 w 17"/>
                <a:gd name="T29" fmla="*/ 6 h 17"/>
                <a:gd name="T30" fmla="*/ 2 w 1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6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6" y="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6" y="6"/>
                  </a:lnTo>
                  <a:lnTo>
                    <a:pt x="2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2" name="Freeform 189"/>
            <p:cNvSpPr>
              <a:spLocks/>
            </p:cNvSpPr>
            <p:nvPr/>
          </p:nvSpPr>
          <p:spPr bwMode="auto">
            <a:xfrm>
              <a:off x="2218" y="1664"/>
              <a:ext cx="29" cy="81"/>
            </a:xfrm>
            <a:custGeom>
              <a:avLst/>
              <a:gdLst>
                <a:gd name="T0" fmla="*/ 26 w 29"/>
                <a:gd name="T1" fmla="*/ 0 h 81"/>
                <a:gd name="T2" fmla="*/ 24 w 29"/>
                <a:gd name="T3" fmla="*/ 1 h 81"/>
                <a:gd name="T4" fmla="*/ 19 w 29"/>
                <a:gd name="T5" fmla="*/ 10 h 81"/>
                <a:gd name="T6" fmla="*/ 14 w 29"/>
                <a:gd name="T7" fmla="*/ 18 h 81"/>
                <a:gd name="T8" fmla="*/ 10 w 29"/>
                <a:gd name="T9" fmla="*/ 28 h 81"/>
                <a:gd name="T10" fmla="*/ 7 w 29"/>
                <a:gd name="T11" fmla="*/ 37 h 81"/>
                <a:gd name="T12" fmla="*/ 5 w 29"/>
                <a:gd name="T13" fmla="*/ 47 h 81"/>
                <a:gd name="T14" fmla="*/ 2 w 29"/>
                <a:gd name="T15" fmla="*/ 57 h 81"/>
                <a:gd name="T16" fmla="*/ 1 w 29"/>
                <a:gd name="T17" fmla="*/ 68 h 81"/>
                <a:gd name="T18" fmla="*/ 0 w 29"/>
                <a:gd name="T19" fmla="*/ 80 h 81"/>
                <a:gd name="T20" fmla="*/ 7 w 29"/>
                <a:gd name="T21" fmla="*/ 80 h 81"/>
                <a:gd name="T22" fmla="*/ 7 w 29"/>
                <a:gd name="T23" fmla="*/ 68 h 81"/>
                <a:gd name="T24" fmla="*/ 8 w 29"/>
                <a:gd name="T25" fmla="*/ 59 h 81"/>
                <a:gd name="T26" fmla="*/ 10 w 29"/>
                <a:gd name="T27" fmla="*/ 48 h 81"/>
                <a:gd name="T28" fmla="*/ 12 w 29"/>
                <a:gd name="T29" fmla="*/ 40 h 81"/>
                <a:gd name="T30" fmla="*/ 16 w 29"/>
                <a:gd name="T31" fmla="*/ 30 h 81"/>
                <a:gd name="T32" fmla="*/ 20 w 29"/>
                <a:gd name="T33" fmla="*/ 21 h 81"/>
                <a:gd name="T34" fmla="*/ 23 w 29"/>
                <a:gd name="T35" fmla="*/ 13 h 81"/>
                <a:gd name="T36" fmla="*/ 28 w 29"/>
                <a:gd name="T37" fmla="*/ 5 h 81"/>
                <a:gd name="T38" fmla="*/ 27 w 29"/>
                <a:gd name="T39" fmla="*/ 5 h 81"/>
                <a:gd name="T40" fmla="*/ 26 w 29"/>
                <a:gd name="T41" fmla="*/ 0 h 81"/>
                <a:gd name="T42" fmla="*/ 25 w 29"/>
                <a:gd name="T43" fmla="*/ 0 h 81"/>
                <a:gd name="T44" fmla="*/ 24 w 29"/>
                <a:gd name="T45" fmla="*/ 1 h 81"/>
                <a:gd name="T46" fmla="*/ 26 w 29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81"/>
                <a:gd name="T74" fmla="*/ 29 w 29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81">
                  <a:moveTo>
                    <a:pt x="26" y="0"/>
                  </a:moveTo>
                  <a:lnTo>
                    <a:pt x="24" y="1"/>
                  </a:lnTo>
                  <a:lnTo>
                    <a:pt x="19" y="10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5" y="47"/>
                  </a:lnTo>
                  <a:lnTo>
                    <a:pt x="2" y="57"/>
                  </a:lnTo>
                  <a:lnTo>
                    <a:pt x="1" y="68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68"/>
                  </a:lnTo>
                  <a:lnTo>
                    <a:pt x="8" y="59"/>
                  </a:lnTo>
                  <a:lnTo>
                    <a:pt x="10" y="48"/>
                  </a:lnTo>
                  <a:lnTo>
                    <a:pt x="12" y="40"/>
                  </a:lnTo>
                  <a:lnTo>
                    <a:pt x="16" y="30"/>
                  </a:lnTo>
                  <a:lnTo>
                    <a:pt x="20" y="21"/>
                  </a:lnTo>
                  <a:lnTo>
                    <a:pt x="23" y="13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3" name="Freeform 190"/>
            <p:cNvSpPr>
              <a:spLocks/>
            </p:cNvSpPr>
            <p:nvPr/>
          </p:nvSpPr>
          <p:spPr bwMode="auto">
            <a:xfrm>
              <a:off x="2244" y="1663"/>
              <a:ext cx="23" cy="17"/>
            </a:xfrm>
            <a:custGeom>
              <a:avLst/>
              <a:gdLst>
                <a:gd name="T0" fmla="*/ 21 w 23"/>
                <a:gd name="T1" fmla="*/ 11 h 17"/>
                <a:gd name="T2" fmla="*/ 18 w 23"/>
                <a:gd name="T3" fmla="*/ 0 h 17"/>
                <a:gd name="T4" fmla="*/ 17 w 23"/>
                <a:gd name="T5" fmla="*/ 0 h 17"/>
                <a:gd name="T6" fmla="*/ 15 w 23"/>
                <a:gd name="T7" fmla="*/ 0 h 17"/>
                <a:gd name="T8" fmla="*/ 12 w 23"/>
                <a:gd name="T9" fmla="*/ 0 h 17"/>
                <a:gd name="T10" fmla="*/ 10 w 23"/>
                <a:gd name="T11" fmla="*/ 0 h 17"/>
                <a:gd name="T12" fmla="*/ 7 w 23"/>
                <a:gd name="T13" fmla="*/ 0 h 17"/>
                <a:gd name="T14" fmla="*/ 5 w 23"/>
                <a:gd name="T15" fmla="*/ 0 h 17"/>
                <a:gd name="T16" fmla="*/ 2 w 23"/>
                <a:gd name="T17" fmla="*/ 0 h 17"/>
                <a:gd name="T18" fmla="*/ 0 w 23"/>
                <a:gd name="T19" fmla="*/ 2 h 17"/>
                <a:gd name="T20" fmla="*/ 1 w 23"/>
                <a:gd name="T21" fmla="*/ 16 h 17"/>
                <a:gd name="T22" fmla="*/ 2 w 23"/>
                <a:gd name="T23" fmla="*/ 16 h 17"/>
                <a:gd name="T24" fmla="*/ 5 w 23"/>
                <a:gd name="T25" fmla="*/ 16 h 17"/>
                <a:gd name="T26" fmla="*/ 7 w 23"/>
                <a:gd name="T27" fmla="*/ 16 h 17"/>
                <a:gd name="T28" fmla="*/ 10 w 23"/>
                <a:gd name="T29" fmla="*/ 16 h 17"/>
                <a:gd name="T30" fmla="*/ 12 w 23"/>
                <a:gd name="T31" fmla="*/ 16 h 17"/>
                <a:gd name="T32" fmla="*/ 15 w 23"/>
                <a:gd name="T33" fmla="*/ 16 h 17"/>
                <a:gd name="T34" fmla="*/ 17 w 23"/>
                <a:gd name="T35" fmla="*/ 16 h 17"/>
                <a:gd name="T36" fmla="*/ 18 w 23"/>
                <a:gd name="T37" fmla="*/ 16 h 17"/>
                <a:gd name="T38" fmla="*/ 15 w 23"/>
                <a:gd name="T39" fmla="*/ 6 h 17"/>
                <a:gd name="T40" fmla="*/ 21 w 23"/>
                <a:gd name="T41" fmla="*/ 11 h 17"/>
                <a:gd name="T42" fmla="*/ 22 w 23"/>
                <a:gd name="T43" fmla="*/ 0 h 17"/>
                <a:gd name="T44" fmla="*/ 18 w 23"/>
                <a:gd name="T45" fmla="*/ 0 h 17"/>
                <a:gd name="T46" fmla="*/ 21 w 23"/>
                <a:gd name="T47" fmla="*/ 11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7"/>
                <a:gd name="T74" fmla="*/ 23 w 23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7">
                  <a:moveTo>
                    <a:pt x="21" y="11"/>
                  </a:move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21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4" name="Freeform 191"/>
            <p:cNvSpPr>
              <a:spLocks/>
            </p:cNvSpPr>
            <p:nvPr/>
          </p:nvSpPr>
          <p:spPr bwMode="auto">
            <a:xfrm>
              <a:off x="2403" y="1701"/>
              <a:ext cx="101" cy="165"/>
            </a:xfrm>
            <a:custGeom>
              <a:avLst/>
              <a:gdLst>
                <a:gd name="T0" fmla="*/ 80 w 101"/>
                <a:gd name="T1" fmla="*/ 55 h 165"/>
                <a:gd name="T2" fmla="*/ 77 w 101"/>
                <a:gd name="T3" fmla="*/ 58 h 165"/>
                <a:gd name="T4" fmla="*/ 77 w 101"/>
                <a:gd name="T5" fmla="*/ 58 h 165"/>
                <a:gd name="T6" fmla="*/ 83 w 101"/>
                <a:gd name="T7" fmla="*/ 64 h 165"/>
                <a:gd name="T8" fmla="*/ 92 w 101"/>
                <a:gd name="T9" fmla="*/ 81 h 165"/>
                <a:gd name="T10" fmla="*/ 96 w 101"/>
                <a:gd name="T11" fmla="*/ 89 h 165"/>
                <a:gd name="T12" fmla="*/ 95 w 101"/>
                <a:gd name="T13" fmla="*/ 99 h 165"/>
                <a:gd name="T14" fmla="*/ 100 w 101"/>
                <a:gd name="T15" fmla="*/ 123 h 165"/>
                <a:gd name="T16" fmla="*/ 71 w 101"/>
                <a:gd name="T17" fmla="*/ 150 h 165"/>
                <a:gd name="T18" fmla="*/ 77 w 101"/>
                <a:gd name="T19" fmla="*/ 163 h 165"/>
                <a:gd name="T20" fmla="*/ 77 w 101"/>
                <a:gd name="T21" fmla="*/ 160 h 165"/>
                <a:gd name="T22" fmla="*/ 72 w 101"/>
                <a:gd name="T23" fmla="*/ 145 h 165"/>
                <a:gd name="T24" fmla="*/ 64 w 101"/>
                <a:gd name="T25" fmla="*/ 125 h 165"/>
                <a:gd name="T26" fmla="*/ 54 w 101"/>
                <a:gd name="T27" fmla="*/ 102 h 165"/>
                <a:gd name="T28" fmla="*/ 43 w 101"/>
                <a:gd name="T29" fmla="*/ 79 h 165"/>
                <a:gd name="T30" fmla="*/ 32 w 101"/>
                <a:gd name="T31" fmla="*/ 62 h 165"/>
                <a:gd name="T32" fmla="*/ 23 w 101"/>
                <a:gd name="T33" fmla="*/ 54 h 165"/>
                <a:gd name="T34" fmla="*/ 17 w 101"/>
                <a:gd name="T35" fmla="*/ 43 h 165"/>
                <a:gd name="T36" fmla="*/ 11 w 101"/>
                <a:gd name="T37" fmla="*/ 27 h 165"/>
                <a:gd name="T38" fmla="*/ 30 w 101"/>
                <a:gd name="T39" fmla="*/ 13 h 165"/>
                <a:gd name="T40" fmla="*/ 27 w 101"/>
                <a:gd name="T41" fmla="*/ 13 h 165"/>
                <a:gd name="T42" fmla="*/ 22 w 101"/>
                <a:gd name="T43" fmla="*/ 18 h 165"/>
                <a:gd name="T44" fmla="*/ 32 w 101"/>
                <a:gd name="T45" fmla="*/ 36 h 165"/>
                <a:gd name="T46" fmla="*/ 33 w 101"/>
                <a:gd name="T47" fmla="*/ 27 h 165"/>
                <a:gd name="T48" fmla="*/ 44 w 101"/>
                <a:gd name="T49" fmla="*/ 62 h 165"/>
                <a:gd name="T50" fmla="*/ 71 w 101"/>
                <a:gd name="T51" fmla="*/ 70 h 165"/>
                <a:gd name="T52" fmla="*/ 71 w 101"/>
                <a:gd name="T53" fmla="*/ 67 h 165"/>
                <a:gd name="T54" fmla="*/ 71 w 101"/>
                <a:gd name="T55" fmla="*/ 62 h 165"/>
                <a:gd name="T56" fmla="*/ 53 w 101"/>
                <a:gd name="T57" fmla="*/ 47 h 165"/>
                <a:gd name="T58" fmla="*/ 48 w 101"/>
                <a:gd name="T59" fmla="*/ 25 h 165"/>
                <a:gd name="T60" fmla="*/ 53 w 101"/>
                <a:gd name="T61" fmla="*/ 0 h 165"/>
                <a:gd name="T62" fmla="*/ 59 w 101"/>
                <a:gd name="T63" fmla="*/ 9 h 165"/>
                <a:gd name="T64" fmla="*/ 64 w 101"/>
                <a:gd name="T65" fmla="*/ 19 h 165"/>
                <a:gd name="T66" fmla="*/ 71 w 101"/>
                <a:gd name="T67" fmla="*/ 31 h 165"/>
                <a:gd name="T68" fmla="*/ 81 w 101"/>
                <a:gd name="T69" fmla="*/ 51 h 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65"/>
                <a:gd name="T107" fmla="*/ 101 w 101"/>
                <a:gd name="T108" fmla="*/ 165 h 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65">
                  <a:moveTo>
                    <a:pt x="81" y="51"/>
                  </a:moveTo>
                  <a:lnTo>
                    <a:pt x="80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79" y="59"/>
                  </a:lnTo>
                  <a:lnTo>
                    <a:pt x="83" y="64"/>
                  </a:lnTo>
                  <a:lnTo>
                    <a:pt x="88" y="73"/>
                  </a:lnTo>
                  <a:lnTo>
                    <a:pt x="92" y="81"/>
                  </a:lnTo>
                  <a:lnTo>
                    <a:pt x="94" y="87"/>
                  </a:lnTo>
                  <a:lnTo>
                    <a:pt x="96" y="89"/>
                  </a:lnTo>
                  <a:lnTo>
                    <a:pt x="94" y="85"/>
                  </a:lnTo>
                  <a:lnTo>
                    <a:pt x="95" y="99"/>
                  </a:lnTo>
                  <a:lnTo>
                    <a:pt x="98" y="110"/>
                  </a:lnTo>
                  <a:lnTo>
                    <a:pt x="100" y="123"/>
                  </a:lnTo>
                  <a:lnTo>
                    <a:pt x="100" y="135"/>
                  </a:lnTo>
                  <a:lnTo>
                    <a:pt x="71" y="150"/>
                  </a:lnTo>
                  <a:lnTo>
                    <a:pt x="76" y="159"/>
                  </a:lnTo>
                  <a:lnTo>
                    <a:pt x="77" y="163"/>
                  </a:lnTo>
                  <a:lnTo>
                    <a:pt x="78" y="164"/>
                  </a:lnTo>
                  <a:lnTo>
                    <a:pt x="77" y="160"/>
                  </a:lnTo>
                  <a:lnTo>
                    <a:pt x="76" y="154"/>
                  </a:lnTo>
                  <a:lnTo>
                    <a:pt x="72" y="145"/>
                  </a:lnTo>
                  <a:lnTo>
                    <a:pt x="69" y="137"/>
                  </a:lnTo>
                  <a:lnTo>
                    <a:pt x="64" y="125"/>
                  </a:lnTo>
                  <a:lnTo>
                    <a:pt x="59" y="114"/>
                  </a:lnTo>
                  <a:lnTo>
                    <a:pt x="54" y="102"/>
                  </a:lnTo>
                  <a:lnTo>
                    <a:pt x="48" y="89"/>
                  </a:lnTo>
                  <a:lnTo>
                    <a:pt x="43" y="79"/>
                  </a:lnTo>
                  <a:lnTo>
                    <a:pt x="37" y="69"/>
                  </a:lnTo>
                  <a:lnTo>
                    <a:pt x="32" y="62"/>
                  </a:lnTo>
                  <a:lnTo>
                    <a:pt x="27" y="57"/>
                  </a:lnTo>
                  <a:lnTo>
                    <a:pt x="23" y="54"/>
                  </a:lnTo>
                  <a:lnTo>
                    <a:pt x="21" y="49"/>
                  </a:lnTo>
                  <a:lnTo>
                    <a:pt x="17" y="43"/>
                  </a:lnTo>
                  <a:lnTo>
                    <a:pt x="14" y="37"/>
                  </a:lnTo>
                  <a:lnTo>
                    <a:pt x="11" y="27"/>
                  </a:lnTo>
                  <a:lnTo>
                    <a:pt x="0" y="16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30" y="39"/>
                  </a:lnTo>
                  <a:lnTo>
                    <a:pt x="32" y="36"/>
                  </a:lnTo>
                  <a:lnTo>
                    <a:pt x="32" y="31"/>
                  </a:lnTo>
                  <a:lnTo>
                    <a:pt x="33" y="27"/>
                  </a:lnTo>
                  <a:lnTo>
                    <a:pt x="35" y="22"/>
                  </a:lnTo>
                  <a:lnTo>
                    <a:pt x="44" y="62"/>
                  </a:lnTo>
                  <a:lnTo>
                    <a:pt x="60" y="79"/>
                  </a:lnTo>
                  <a:lnTo>
                    <a:pt x="71" y="70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0" y="64"/>
                  </a:lnTo>
                  <a:lnTo>
                    <a:pt x="71" y="62"/>
                  </a:lnTo>
                  <a:lnTo>
                    <a:pt x="57" y="54"/>
                  </a:lnTo>
                  <a:lnTo>
                    <a:pt x="53" y="47"/>
                  </a:lnTo>
                  <a:lnTo>
                    <a:pt x="50" y="38"/>
                  </a:lnTo>
                  <a:lnTo>
                    <a:pt x="48" y="25"/>
                  </a:lnTo>
                  <a:lnTo>
                    <a:pt x="47" y="13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59" y="9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6" y="24"/>
                  </a:lnTo>
                  <a:lnTo>
                    <a:pt x="71" y="31"/>
                  </a:lnTo>
                  <a:lnTo>
                    <a:pt x="74" y="41"/>
                  </a:lnTo>
                  <a:lnTo>
                    <a:pt x="81" y="5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5" name="Freeform 192"/>
            <p:cNvSpPr>
              <a:spLocks/>
            </p:cNvSpPr>
            <p:nvPr/>
          </p:nvSpPr>
          <p:spPr bwMode="auto">
            <a:xfrm>
              <a:off x="2476" y="1752"/>
              <a:ext cx="17" cy="42"/>
            </a:xfrm>
            <a:custGeom>
              <a:avLst/>
              <a:gdLst>
                <a:gd name="T0" fmla="*/ 0 w 17"/>
                <a:gd name="T1" fmla="*/ 11 h 42"/>
                <a:gd name="T2" fmla="*/ 9 w 17"/>
                <a:gd name="T3" fmla="*/ 11 h 42"/>
                <a:gd name="T4" fmla="*/ 11 w 17"/>
                <a:gd name="T5" fmla="*/ 8 h 42"/>
                <a:gd name="T6" fmla="*/ 12 w 17"/>
                <a:gd name="T7" fmla="*/ 6 h 42"/>
                <a:gd name="T8" fmla="*/ 14 w 17"/>
                <a:gd name="T9" fmla="*/ 4 h 42"/>
                <a:gd name="T10" fmla="*/ 16 w 17"/>
                <a:gd name="T11" fmla="*/ 0 h 42"/>
                <a:gd name="T12" fmla="*/ 6 w 17"/>
                <a:gd name="T13" fmla="*/ 0 h 42"/>
                <a:gd name="T14" fmla="*/ 6 w 17"/>
                <a:gd name="T15" fmla="*/ 2 h 42"/>
                <a:gd name="T16" fmla="*/ 6 w 17"/>
                <a:gd name="T17" fmla="*/ 2 h 42"/>
                <a:gd name="T18" fmla="*/ 1 w 17"/>
                <a:gd name="T19" fmla="*/ 6 h 42"/>
                <a:gd name="T20" fmla="*/ 0 w 17"/>
                <a:gd name="T21" fmla="*/ 11 h 42"/>
                <a:gd name="T22" fmla="*/ 9 w 17"/>
                <a:gd name="T23" fmla="*/ 11 h 42"/>
                <a:gd name="T24" fmla="*/ 0 w 17"/>
                <a:gd name="T25" fmla="*/ 11 h 42"/>
                <a:gd name="T26" fmla="*/ 4 w 17"/>
                <a:gd name="T27" fmla="*/ 41 h 42"/>
                <a:gd name="T28" fmla="*/ 9 w 17"/>
                <a:gd name="T29" fmla="*/ 11 h 42"/>
                <a:gd name="T30" fmla="*/ 0 w 17"/>
                <a:gd name="T31" fmla="*/ 1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0" y="11"/>
                  </a:moveTo>
                  <a:lnTo>
                    <a:pt x="9" y="11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4" y="41"/>
                  </a:lnTo>
                  <a:lnTo>
                    <a:pt x="9" y="11"/>
                  </a:lnTo>
                  <a:lnTo>
                    <a:pt x="0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6" name="Freeform 193"/>
            <p:cNvSpPr>
              <a:spLocks/>
            </p:cNvSpPr>
            <p:nvPr/>
          </p:nvSpPr>
          <p:spPr bwMode="auto">
            <a:xfrm>
              <a:off x="2476" y="1756"/>
              <a:ext cx="27" cy="35"/>
            </a:xfrm>
            <a:custGeom>
              <a:avLst/>
              <a:gdLst>
                <a:gd name="T0" fmla="*/ 25 w 27"/>
                <a:gd name="T1" fmla="*/ 31 h 35"/>
                <a:gd name="T2" fmla="*/ 19 w 27"/>
                <a:gd name="T3" fmla="*/ 32 h 35"/>
                <a:gd name="T4" fmla="*/ 20 w 27"/>
                <a:gd name="T5" fmla="*/ 34 h 35"/>
                <a:gd name="T6" fmla="*/ 25 w 27"/>
                <a:gd name="T7" fmla="*/ 30 h 35"/>
                <a:gd name="T8" fmla="*/ 21 w 27"/>
                <a:gd name="T9" fmla="*/ 24 h 35"/>
                <a:gd name="T10" fmla="*/ 18 w 27"/>
                <a:gd name="T11" fmla="*/ 16 h 35"/>
                <a:gd name="T12" fmla="*/ 13 w 27"/>
                <a:gd name="T13" fmla="*/ 7 h 35"/>
                <a:gd name="T14" fmla="*/ 9 w 27"/>
                <a:gd name="T15" fmla="*/ 1 h 35"/>
                <a:gd name="T16" fmla="*/ 3 w 27"/>
                <a:gd name="T17" fmla="*/ 0 h 35"/>
                <a:gd name="T18" fmla="*/ 0 w 27"/>
                <a:gd name="T19" fmla="*/ 7 h 35"/>
                <a:gd name="T20" fmla="*/ 6 w 27"/>
                <a:gd name="T21" fmla="*/ 7 h 35"/>
                <a:gd name="T22" fmla="*/ 6 w 27"/>
                <a:gd name="T23" fmla="*/ 5 h 35"/>
                <a:gd name="T24" fmla="*/ 4 w 27"/>
                <a:gd name="T25" fmla="*/ 5 h 35"/>
                <a:gd name="T26" fmla="*/ 9 w 27"/>
                <a:gd name="T27" fmla="*/ 11 h 35"/>
                <a:gd name="T28" fmla="*/ 12 w 27"/>
                <a:gd name="T29" fmla="*/ 18 h 35"/>
                <a:gd name="T30" fmla="*/ 16 w 27"/>
                <a:gd name="T31" fmla="*/ 27 h 35"/>
                <a:gd name="T32" fmla="*/ 19 w 27"/>
                <a:gd name="T33" fmla="*/ 34 h 35"/>
                <a:gd name="T34" fmla="*/ 26 w 27"/>
                <a:gd name="T35" fmla="*/ 34 h 35"/>
                <a:gd name="T36" fmla="*/ 25 w 27"/>
                <a:gd name="T37" fmla="*/ 30 h 35"/>
                <a:gd name="T38" fmla="*/ 19 w 27"/>
                <a:gd name="T39" fmla="*/ 30 h 35"/>
                <a:gd name="T40" fmla="*/ 25 w 27"/>
                <a:gd name="T41" fmla="*/ 30 h 35"/>
                <a:gd name="T42" fmla="*/ 21 w 27"/>
                <a:gd name="T43" fmla="*/ 17 h 35"/>
                <a:gd name="T44" fmla="*/ 19 w 27"/>
                <a:gd name="T45" fmla="*/ 30 h 35"/>
                <a:gd name="T46" fmla="*/ 25 w 27"/>
                <a:gd name="T47" fmla="*/ 31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"/>
                <a:gd name="T73" fmla="*/ 0 h 35"/>
                <a:gd name="T74" fmla="*/ 27 w 27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" h="35">
                  <a:moveTo>
                    <a:pt x="25" y="31"/>
                  </a:moveTo>
                  <a:lnTo>
                    <a:pt x="19" y="32"/>
                  </a:lnTo>
                  <a:lnTo>
                    <a:pt x="20" y="34"/>
                  </a:lnTo>
                  <a:lnTo>
                    <a:pt x="25" y="30"/>
                  </a:lnTo>
                  <a:lnTo>
                    <a:pt x="21" y="24"/>
                  </a:lnTo>
                  <a:lnTo>
                    <a:pt x="18" y="16"/>
                  </a:lnTo>
                  <a:lnTo>
                    <a:pt x="13" y="7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5"/>
                  </a:lnTo>
                  <a:lnTo>
                    <a:pt x="9" y="11"/>
                  </a:lnTo>
                  <a:lnTo>
                    <a:pt x="12" y="18"/>
                  </a:lnTo>
                  <a:lnTo>
                    <a:pt x="16" y="27"/>
                  </a:lnTo>
                  <a:lnTo>
                    <a:pt x="19" y="34"/>
                  </a:lnTo>
                  <a:lnTo>
                    <a:pt x="26" y="34"/>
                  </a:lnTo>
                  <a:lnTo>
                    <a:pt x="25" y="30"/>
                  </a:lnTo>
                  <a:lnTo>
                    <a:pt x="19" y="30"/>
                  </a:lnTo>
                  <a:lnTo>
                    <a:pt x="25" y="30"/>
                  </a:lnTo>
                  <a:lnTo>
                    <a:pt x="21" y="17"/>
                  </a:lnTo>
                  <a:lnTo>
                    <a:pt x="19" y="30"/>
                  </a:lnTo>
                  <a:lnTo>
                    <a:pt x="25" y="3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7" name="Freeform 194"/>
            <p:cNvSpPr>
              <a:spLocks/>
            </p:cNvSpPr>
            <p:nvPr/>
          </p:nvSpPr>
          <p:spPr bwMode="auto">
            <a:xfrm>
              <a:off x="2495" y="1787"/>
              <a:ext cx="17" cy="54"/>
            </a:xfrm>
            <a:custGeom>
              <a:avLst/>
              <a:gdLst>
                <a:gd name="T0" fmla="*/ 13 w 17"/>
                <a:gd name="T1" fmla="*/ 53 h 54"/>
                <a:gd name="T2" fmla="*/ 16 w 17"/>
                <a:gd name="T3" fmla="*/ 50 h 54"/>
                <a:gd name="T4" fmla="*/ 16 w 17"/>
                <a:gd name="T5" fmla="*/ 36 h 54"/>
                <a:gd name="T6" fmla="*/ 13 w 17"/>
                <a:gd name="T7" fmla="*/ 23 h 54"/>
                <a:gd name="T8" fmla="*/ 8 w 17"/>
                <a:gd name="T9" fmla="*/ 13 h 54"/>
                <a:gd name="T10" fmla="*/ 8 w 17"/>
                <a:gd name="T11" fmla="*/ 0 h 54"/>
                <a:gd name="T12" fmla="*/ 0 w 17"/>
                <a:gd name="T13" fmla="*/ 0 h 54"/>
                <a:gd name="T14" fmla="*/ 1 w 17"/>
                <a:gd name="T15" fmla="*/ 13 h 54"/>
                <a:gd name="T16" fmla="*/ 4 w 17"/>
                <a:gd name="T17" fmla="*/ 25 h 54"/>
                <a:gd name="T18" fmla="*/ 8 w 17"/>
                <a:gd name="T19" fmla="*/ 36 h 54"/>
                <a:gd name="T20" fmla="*/ 8 w 17"/>
                <a:gd name="T21" fmla="*/ 48 h 54"/>
                <a:gd name="T22" fmla="*/ 10 w 17"/>
                <a:gd name="T23" fmla="*/ 46 h 54"/>
                <a:gd name="T24" fmla="*/ 13 w 17"/>
                <a:gd name="T25" fmla="*/ 53 h 54"/>
                <a:gd name="T26" fmla="*/ 16 w 17"/>
                <a:gd name="T27" fmla="*/ 51 h 54"/>
                <a:gd name="T28" fmla="*/ 16 w 17"/>
                <a:gd name="T29" fmla="*/ 50 h 54"/>
                <a:gd name="T30" fmla="*/ 13 w 17"/>
                <a:gd name="T31" fmla="*/ 53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54"/>
                <a:gd name="T50" fmla="*/ 17 w 17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54">
                  <a:moveTo>
                    <a:pt x="13" y="53"/>
                  </a:moveTo>
                  <a:lnTo>
                    <a:pt x="16" y="50"/>
                  </a:lnTo>
                  <a:lnTo>
                    <a:pt x="16" y="36"/>
                  </a:lnTo>
                  <a:lnTo>
                    <a:pt x="13" y="2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5"/>
                  </a:lnTo>
                  <a:lnTo>
                    <a:pt x="8" y="36"/>
                  </a:lnTo>
                  <a:lnTo>
                    <a:pt x="8" y="48"/>
                  </a:lnTo>
                  <a:lnTo>
                    <a:pt x="10" y="4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3" y="5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8" name="Freeform 195"/>
            <p:cNvSpPr>
              <a:spLocks/>
            </p:cNvSpPr>
            <p:nvPr/>
          </p:nvSpPr>
          <p:spPr bwMode="auto">
            <a:xfrm>
              <a:off x="2470" y="1833"/>
              <a:ext cx="35" cy="22"/>
            </a:xfrm>
            <a:custGeom>
              <a:avLst/>
              <a:gdLst>
                <a:gd name="T0" fmla="*/ 7 w 35"/>
                <a:gd name="T1" fmla="*/ 16 h 22"/>
                <a:gd name="T2" fmla="*/ 5 w 35"/>
                <a:gd name="T3" fmla="*/ 21 h 22"/>
                <a:gd name="T4" fmla="*/ 34 w 35"/>
                <a:gd name="T5" fmla="*/ 6 h 22"/>
                <a:gd name="T6" fmla="*/ 32 w 35"/>
                <a:gd name="T7" fmla="*/ 0 h 22"/>
                <a:gd name="T8" fmla="*/ 4 w 35"/>
                <a:gd name="T9" fmla="*/ 15 h 22"/>
                <a:gd name="T10" fmla="*/ 2 w 35"/>
                <a:gd name="T11" fmla="*/ 20 h 22"/>
                <a:gd name="T12" fmla="*/ 4 w 35"/>
                <a:gd name="T13" fmla="*/ 15 h 22"/>
                <a:gd name="T14" fmla="*/ 0 w 35"/>
                <a:gd name="T15" fmla="*/ 16 h 22"/>
                <a:gd name="T16" fmla="*/ 2 w 35"/>
                <a:gd name="T17" fmla="*/ 20 h 22"/>
                <a:gd name="T18" fmla="*/ 7 w 35"/>
                <a:gd name="T19" fmla="*/ 1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2"/>
                <a:gd name="T32" fmla="*/ 35 w 3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2">
                  <a:moveTo>
                    <a:pt x="7" y="16"/>
                  </a:moveTo>
                  <a:lnTo>
                    <a:pt x="5" y="21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7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199" name="Freeform 196"/>
            <p:cNvSpPr>
              <a:spLocks/>
            </p:cNvSpPr>
            <p:nvPr/>
          </p:nvSpPr>
          <p:spPr bwMode="auto">
            <a:xfrm>
              <a:off x="2425" y="1752"/>
              <a:ext cx="61" cy="114"/>
            </a:xfrm>
            <a:custGeom>
              <a:avLst/>
              <a:gdLst>
                <a:gd name="T0" fmla="*/ 0 w 61"/>
                <a:gd name="T1" fmla="*/ 4 h 114"/>
                <a:gd name="T2" fmla="*/ 1 w 61"/>
                <a:gd name="T3" fmla="*/ 6 h 114"/>
                <a:gd name="T4" fmla="*/ 4 w 61"/>
                <a:gd name="T5" fmla="*/ 8 h 114"/>
                <a:gd name="T6" fmla="*/ 8 w 61"/>
                <a:gd name="T7" fmla="*/ 13 h 114"/>
                <a:gd name="T8" fmla="*/ 13 w 61"/>
                <a:gd name="T9" fmla="*/ 20 h 114"/>
                <a:gd name="T10" fmla="*/ 18 w 61"/>
                <a:gd name="T11" fmla="*/ 29 h 114"/>
                <a:gd name="T12" fmla="*/ 23 w 61"/>
                <a:gd name="T13" fmla="*/ 41 h 114"/>
                <a:gd name="T14" fmla="*/ 29 w 61"/>
                <a:gd name="T15" fmla="*/ 51 h 114"/>
                <a:gd name="T16" fmla="*/ 34 w 61"/>
                <a:gd name="T17" fmla="*/ 64 h 114"/>
                <a:gd name="T18" fmla="*/ 39 w 61"/>
                <a:gd name="T19" fmla="*/ 76 h 114"/>
                <a:gd name="T20" fmla="*/ 44 w 61"/>
                <a:gd name="T21" fmla="*/ 86 h 114"/>
                <a:gd name="T22" fmla="*/ 48 w 61"/>
                <a:gd name="T23" fmla="*/ 96 h 114"/>
                <a:gd name="T24" fmla="*/ 51 w 61"/>
                <a:gd name="T25" fmla="*/ 104 h 114"/>
                <a:gd name="T26" fmla="*/ 53 w 61"/>
                <a:gd name="T27" fmla="*/ 110 h 114"/>
                <a:gd name="T28" fmla="*/ 54 w 61"/>
                <a:gd name="T29" fmla="*/ 113 h 114"/>
                <a:gd name="T30" fmla="*/ 58 w 61"/>
                <a:gd name="T31" fmla="*/ 110 h 114"/>
                <a:gd name="T32" fmla="*/ 56 w 61"/>
                <a:gd name="T33" fmla="*/ 106 h 114"/>
                <a:gd name="T34" fmla="*/ 52 w 61"/>
                <a:gd name="T35" fmla="*/ 97 h 114"/>
                <a:gd name="T36" fmla="*/ 47 w 61"/>
                <a:gd name="T37" fmla="*/ 101 h 114"/>
                <a:gd name="T38" fmla="*/ 51 w 61"/>
                <a:gd name="T39" fmla="*/ 109 h 114"/>
                <a:gd name="T40" fmla="*/ 54 w 61"/>
                <a:gd name="T41" fmla="*/ 113 h 114"/>
                <a:gd name="T42" fmla="*/ 60 w 61"/>
                <a:gd name="T43" fmla="*/ 113 h 114"/>
                <a:gd name="T44" fmla="*/ 59 w 61"/>
                <a:gd name="T45" fmla="*/ 108 h 114"/>
                <a:gd name="T46" fmla="*/ 56 w 61"/>
                <a:gd name="T47" fmla="*/ 102 h 114"/>
                <a:gd name="T48" fmla="*/ 54 w 61"/>
                <a:gd name="T49" fmla="*/ 94 h 114"/>
                <a:gd name="T50" fmla="*/ 49 w 61"/>
                <a:gd name="T51" fmla="*/ 84 h 114"/>
                <a:gd name="T52" fmla="*/ 45 w 61"/>
                <a:gd name="T53" fmla="*/ 72 h 114"/>
                <a:gd name="T54" fmla="*/ 40 w 61"/>
                <a:gd name="T55" fmla="*/ 61 h 114"/>
                <a:gd name="T56" fmla="*/ 34 w 61"/>
                <a:gd name="T57" fmla="*/ 49 h 114"/>
                <a:gd name="T58" fmla="*/ 29 w 61"/>
                <a:gd name="T59" fmla="*/ 37 h 114"/>
                <a:gd name="T60" fmla="*/ 23 w 61"/>
                <a:gd name="T61" fmla="*/ 26 h 114"/>
                <a:gd name="T62" fmla="*/ 17 w 61"/>
                <a:gd name="T63" fmla="*/ 17 h 114"/>
                <a:gd name="T64" fmla="*/ 12 w 61"/>
                <a:gd name="T65" fmla="*/ 9 h 114"/>
                <a:gd name="T66" fmla="*/ 7 w 61"/>
                <a:gd name="T67" fmla="*/ 2 h 114"/>
                <a:gd name="T68" fmla="*/ 2 w 61"/>
                <a:gd name="T69" fmla="*/ 0 h 114"/>
                <a:gd name="T70" fmla="*/ 5 w 61"/>
                <a:gd name="T71" fmla="*/ 1 h 114"/>
                <a:gd name="T72" fmla="*/ 0 w 61"/>
                <a:gd name="T73" fmla="*/ 4 h 114"/>
                <a:gd name="T74" fmla="*/ 0 w 61"/>
                <a:gd name="T75" fmla="*/ 6 h 114"/>
                <a:gd name="T76" fmla="*/ 1 w 61"/>
                <a:gd name="T77" fmla="*/ 6 h 114"/>
                <a:gd name="T78" fmla="*/ 0 w 61"/>
                <a:gd name="T79" fmla="*/ 4 h 1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114"/>
                <a:gd name="T122" fmla="*/ 61 w 61"/>
                <a:gd name="T123" fmla="*/ 114 h 1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114">
                  <a:moveTo>
                    <a:pt x="0" y="4"/>
                  </a:moveTo>
                  <a:lnTo>
                    <a:pt x="1" y="6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3" y="20"/>
                  </a:lnTo>
                  <a:lnTo>
                    <a:pt x="18" y="29"/>
                  </a:lnTo>
                  <a:lnTo>
                    <a:pt x="23" y="41"/>
                  </a:lnTo>
                  <a:lnTo>
                    <a:pt x="29" y="51"/>
                  </a:lnTo>
                  <a:lnTo>
                    <a:pt x="34" y="64"/>
                  </a:lnTo>
                  <a:lnTo>
                    <a:pt x="39" y="76"/>
                  </a:lnTo>
                  <a:lnTo>
                    <a:pt x="44" y="86"/>
                  </a:lnTo>
                  <a:lnTo>
                    <a:pt x="48" y="96"/>
                  </a:lnTo>
                  <a:lnTo>
                    <a:pt x="51" y="104"/>
                  </a:lnTo>
                  <a:lnTo>
                    <a:pt x="53" y="110"/>
                  </a:lnTo>
                  <a:lnTo>
                    <a:pt x="54" y="113"/>
                  </a:lnTo>
                  <a:lnTo>
                    <a:pt x="58" y="110"/>
                  </a:lnTo>
                  <a:lnTo>
                    <a:pt x="56" y="106"/>
                  </a:lnTo>
                  <a:lnTo>
                    <a:pt x="52" y="97"/>
                  </a:lnTo>
                  <a:lnTo>
                    <a:pt x="47" y="101"/>
                  </a:lnTo>
                  <a:lnTo>
                    <a:pt x="51" y="109"/>
                  </a:lnTo>
                  <a:lnTo>
                    <a:pt x="54" y="113"/>
                  </a:lnTo>
                  <a:lnTo>
                    <a:pt x="60" y="113"/>
                  </a:lnTo>
                  <a:lnTo>
                    <a:pt x="59" y="108"/>
                  </a:lnTo>
                  <a:lnTo>
                    <a:pt x="56" y="102"/>
                  </a:lnTo>
                  <a:lnTo>
                    <a:pt x="54" y="94"/>
                  </a:lnTo>
                  <a:lnTo>
                    <a:pt x="49" y="84"/>
                  </a:lnTo>
                  <a:lnTo>
                    <a:pt x="45" y="72"/>
                  </a:lnTo>
                  <a:lnTo>
                    <a:pt x="40" y="61"/>
                  </a:lnTo>
                  <a:lnTo>
                    <a:pt x="34" y="49"/>
                  </a:lnTo>
                  <a:lnTo>
                    <a:pt x="29" y="37"/>
                  </a:lnTo>
                  <a:lnTo>
                    <a:pt x="23" y="26"/>
                  </a:lnTo>
                  <a:lnTo>
                    <a:pt x="17" y="17"/>
                  </a:lnTo>
                  <a:lnTo>
                    <a:pt x="12" y="9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0" name="Freeform 197"/>
            <p:cNvSpPr>
              <a:spLocks/>
            </p:cNvSpPr>
            <p:nvPr/>
          </p:nvSpPr>
          <p:spPr bwMode="auto">
            <a:xfrm>
              <a:off x="2413" y="1726"/>
              <a:ext cx="19" cy="32"/>
            </a:xfrm>
            <a:custGeom>
              <a:avLst/>
              <a:gdLst>
                <a:gd name="T0" fmla="*/ 1 w 19"/>
                <a:gd name="T1" fmla="*/ 5 h 32"/>
                <a:gd name="T2" fmla="*/ 0 w 19"/>
                <a:gd name="T3" fmla="*/ 3 h 32"/>
                <a:gd name="T4" fmla="*/ 2 w 19"/>
                <a:gd name="T5" fmla="*/ 13 h 32"/>
                <a:gd name="T6" fmla="*/ 6 w 19"/>
                <a:gd name="T7" fmla="*/ 19 h 32"/>
                <a:gd name="T8" fmla="*/ 9 w 19"/>
                <a:gd name="T9" fmla="*/ 25 h 32"/>
                <a:gd name="T10" fmla="*/ 12 w 19"/>
                <a:gd name="T11" fmla="*/ 31 h 32"/>
                <a:gd name="T12" fmla="*/ 18 w 19"/>
                <a:gd name="T13" fmla="*/ 28 h 32"/>
                <a:gd name="T14" fmla="*/ 13 w 19"/>
                <a:gd name="T15" fmla="*/ 22 h 32"/>
                <a:gd name="T16" fmla="*/ 11 w 19"/>
                <a:gd name="T17" fmla="*/ 17 h 32"/>
                <a:gd name="T18" fmla="*/ 7 w 19"/>
                <a:gd name="T19" fmla="*/ 11 h 32"/>
                <a:gd name="T20" fmla="*/ 6 w 19"/>
                <a:gd name="T21" fmla="*/ 2 h 32"/>
                <a:gd name="T22" fmla="*/ 4 w 19"/>
                <a:gd name="T23" fmla="*/ 0 h 32"/>
                <a:gd name="T24" fmla="*/ 6 w 19"/>
                <a:gd name="T25" fmla="*/ 2 h 32"/>
                <a:gd name="T26" fmla="*/ 6 w 19"/>
                <a:gd name="T27" fmla="*/ 1 h 32"/>
                <a:gd name="T28" fmla="*/ 4 w 19"/>
                <a:gd name="T29" fmla="*/ 0 h 32"/>
                <a:gd name="T30" fmla="*/ 1 w 19"/>
                <a:gd name="T31" fmla="*/ 5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32"/>
                <a:gd name="T50" fmla="*/ 19 w 19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32">
                  <a:moveTo>
                    <a:pt x="1" y="5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6" y="19"/>
                  </a:lnTo>
                  <a:lnTo>
                    <a:pt x="9" y="25"/>
                  </a:lnTo>
                  <a:lnTo>
                    <a:pt x="12" y="31"/>
                  </a:lnTo>
                  <a:lnTo>
                    <a:pt x="18" y="28"/>
                  </a:lnTo>
                  <a:lnTo>
                    <a:pt x="13" y="22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1" name="Freeform 198"/>
            <p:cNvSpPr>
              <a:spLocks/>
            </p:cNvSpPr>
            <p:nvPr/>
          </p:nvSpPr>
          <p:spPr bwMode="auto">
            <a:xfrm>
              <a:off x="2395" y="1714"/>
              <a:ext cx="23" cy="18"/>
            </a:xfrm>
            <a:custGeom>
              <a:avLst/>
              <a:gdLst>
                <a:gd name="T0" fmla="*/ 8 w 23"/>
                <a:gd name="T1" fmla="*/ 0 h 18"/>
                <a:gd name="T2" fmla="*/ 6 w 23"/>
                <a:gd name="T3" fmla="*/ 5 h 18"/>
                <a:gd name="T4" fmla="*/ 19 w 23"/>
                <a:gd name="T5" fmla="*/ 17 h 18"/>
                <a:gd name="T6" fmla="*/ 22 w 23"/>
                <a:gd name="T7" fmla="*/ 11 h 18"/>
                <a:gd name="T8" fmla="*/ 10 w 23"/>
                <a:gd name="T9" fmla="*/ 0 h 18"/>
                <a:gd name="T10" fmla="*/ 8 w 23"/>
                <a:gd name="T11" fmla="*/ 6 h 18"/>
                <a:gd name="T12" fmla="*/ 8 w 23"/>
                <a:gd name="T13" fmla="*/ 0 h 18"/>
                <a:gd name="T14" fmla="*/ 0 w 23"/>
                <a:gd name="T15" fmla="*/ 0 h 18"/>
                <a:gd name="T16" fmla="*/ 6 w 23"/>
                <a:gd name="T17" fmla="*/ 5 h 18"/>
                <a:gd name="T18" fmla="*/ 8 w 23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8"/>
                <a:gd name="T32" fmla="*/ 23 w 2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8">
                  <a:moveTo>
                    <a:pt x="8" y="0"/>
                  </a:moveTo>
                  <a:lnTo>
                    <a:pt x="6" y="5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10" y="0"/>
                  </a:lnTo>
                  <a:lnTo>
                    <a:pt x="8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2" name="Freeform 199"/>
            <p:cNvSpPr>
              <a:spLocks/>
            </p:cNvSpPr>
            <p:nvPr/>
          </p:nvSpPr>
          <p:spPr bwMode="auto">
            <a:xfrm>
              <a:off x="2403" y="1710"/>
              <a:ext cx="32" cy="17"/>
            </a:xfrm>
            <a:custGeom>
              <a:avLst/>
              <a:gdLst>
                <a:gd name="T0" fmla="*/ 31 w 32"/>
                <a:gd name="T1" fmla="*/ 11 h 17"/>
                <a:gd name="T2" fmla="*/ 31 w 32"/>
                <a:gd name="T3" fmla="*/ 1 h 17"/>
                <a:gd name="T4" fmla="*/ 0 w 32"/>
                <a:gd name="T5" fmla="*/ 5 h 17"/>
                <a:gd name="T6" fmla="*/ 0 w 32"/>
                <a:gd name="T7" fmla="*/ 16 h 17"/>
                <a:gd name="T8" fmla="*/ 31 w 32"/>
                <a:gd name="T9" fmla="*/ 10 h 17"/>
                <a:gd name="T10" fmla="*/ 31 w 32"/>
                <a:gd name="T11" fmla="*/ 0 h 17"/>
                <a:gd name="T12" fmla="*/ 31 w 32"/>
                <a:gd name="T13" fmla="*/ 1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7"/>
                <a:gd name="T23" fmla="*/ 32 w 3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7">
                  <a:moveTo>
                    <a:pt x="31" y="11"/>
                  </a:moveTo>
                  <a:lnTo>
                    <a:pt x="31" y="1"/>
                  </a:lnTo>
                  <a:lnTo>
                    <a:pt x="0" y="5"/>
                  </a:lnTo>
                  <a:lnTo>
                    <a:pt x="0" y="16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31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3" name="Freeform 200"/>
            <p:cNvSpPr>
              <a:spLocks/>
            </p:cNvSpPr>
            <p:nvPr/>
          </p:nvSpPr>
          <p:spPr bwMode="auto">
            <a:xfrm>
              <a:off x="2424" y="1710"/>
              <a:ext cx="17" cy="17"/>
            </a:xfrm>
            <a:custGeom>
              <a:avLst/>
              <a:gdLst>
                <a:gd name="T0" fmla="*/ 9 w 17"/>
                <a:gd name="T1" fmla="*/ 13 h 17"/>
                <a:gd name="T2" fmla="*/ 9 w 17"/>
                <a:gd name="T3" fmla="*/ 16 h 17"/>
                <a:gd name="T4" fmla="*/ 11 w 17"/>
                <a:gd name="T5" fmla="*/ 13 h 17"/>
                <a:gd name="T6" fmla="*/ 11 w 17"/>
                <a:gd name="T7" fmla="*/ 11 h 17"/>
                <a:gd name="T8" fmla="*/ 12 w 17"/>
                <a:gd name="T9" fmla="*/ 10 h 17"/>
                <a:gd name="T10" fmla="*/ 16 w 17"/>
                <a:gd name="T11" fmla="*/ 11 h 17"/>
                <a:gd name="T12" fmla="*/ 16 w 17"/>
                <a:gd name="T13" fmla="*/ 0 h 17"/>
                <a:gd name="T14" fmla="*/ 12 w 17"/>
                <a:gd name="T15" fmla="*/ 1 h 17"/>
                <a:gd name="T16" fmla="*/ 8 w 17"/>
                <a:gd name="T17" fmla="*/ 2 h 17"/>
                <a:gd name="T18" fmla="*/ 3 w 17"/>
                <a:gd name="T19" fmla="*/ 5 h 17"/>
                <a:gd name="T20" fmla="*/ 0 w 17"/>
                <a:gd name="T21" fmla="*/ 11 h 17"/>
                <a:gd name="T22" fmla="*/ 0 w 17"/>
                <a:gd name="T23" fmla="*/ 16 h 17"/>
                <a:gd name="T24" fmla="*/ 0 w 17"/>
                <a:gd name="T25" fmla="*/ 11 h 17"/>
                <a:gd name="T26" fmla="*/ 0 w 17"/>
                <a:gd name="T27" fmla="*/ 13 h 17"/>
                <a:gd name="T28" fmla="*/ 0 w 17"/>
                <a:gd name="T29" fmla="*/ 16 h 17"/>
                <a:gd name="T30" fmla="*/ 9 w 17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13"/>
                  </a:moveTo>
                  <a:lnTo>
                    <a:pt x="9" y="16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6" y="1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9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4" name="Freeform 201"/>
            <p:cNvSpPr>
              <a:spLocks/>
            </p:cNvSpPr>
            <p:nvPr/>
          </p:nvSpPr>
          <p:spPr bwMode="auto">
            <a:xfrm>
              <a:off x="2424" y="1719"/>
              <a:ext cx="17" cy="26"/>
            </a:xfrm>
            <a:custGeom>
              <a:avLst/>
              <a:gdLst>
                <a:gd name="T0" fmla="*/ 11 w 17"/>
                <a:gd name="T1" fmla="*/ 18 h 26"/>
                <a:gd name="T2" fmla="*/ 16 w 17"/>
                <a:gd name="T3" fmla="*/ 20 h 26"/>
                <a:gd name="T4" fmla="*/ 7 w 17"/>
                <a:gd name="T5" fmla="*/ 0 h 26"/>
                <a:gd name="T6" fmla="*/ 0 w 17"/>
                <a:gd name="T7" fmla="*/ 1 h 26"/>
                <a:gd name="T8" fmla="*/ 8 w 17"/>
                <a:gd name="T9" fmla="*/ 23 h 26"/>
                <a:gd name="T10" fmla="*/ 12 w 17"/>
                <a:gd name="T11" fmla="*/ 25 h 26"/>
                <a:gd name="T12" fmla="*/ 8 w 17"/>
                <a:gd name="T13" fmla="*/ 23 h 26"/>
                <a:gd name="T14" fmla="*/ 8 w 17"/>
                <a:gd name="T15" fmla="*/ 25 h 26"/>
                <a:gd name="T16" fmla="*/ 12 w 17"/>
                <a:gd name="T17" fmla="*/ 25 h 26"/>
                <a:gd name="T18" fmla="*/ 11 w 17"/>
                <a:gd name="T19" fmla="*/ 18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6"/>
                <a:gd name="T32" fmla="*/ 17 w 1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6">
                  <a:moveTo>
                    <a:pt x="11" y="18"/>
                  </a:moveTo>
                  <a:lnTo>
                    <a:pt x="16" y="20"/>
                  </a:lnTo>
                  <a:lnTo>
                    <a:pt x="7" y="0"/>
                  </a:lnTo>
                  <a:lnTo>
                    <a:pt x="0" y="1"/>
                  </a:lnTo>
                  <a:lnTo>
                    <a:pt x="8" y="23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1" y="1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5" name="Freeform 202"/>
            <p:cNvSpPr>
              <a:spLocks/>
            </p:cNvSpPr>
            <p:nvPr/>
          </p:nvSpPr>
          <p:spPr bwMode="auto">
            <a:xfrm>
              <a:off x="2432" y="1719"/>
              <a:ext cx="17" cy="26"/>
            </a:xfrm>
            <a:custGeom>
              <a:avLst/>
              <a:gdLst>
                <a:gd name="T0" fmla="*/ 16 w 17"/>
                <a:gd name="T1" fmla="*/ 4 h 26"/>
                <a:gd name="T2" fmla="*/ 8 w 17"/>
                <a:gd name="T3" fmla="*/ 1 h 26"/>
                <a:gd name="T4" fmla="*/ 3 w 17"/>
                <a:gd name="T5" fmla="*/ 8 h 26"/>
                <a:gd name="T6" fmla="*/ 1 w 17"/>
                <a:gd name="T7" fmla="*/ 13 h 26"/>
                <a:gd name="T8" fmla="*/ 0 w 17"/>
                <a:gd name="T9" fmla="*/ 18 h 26"/>
                <a:gd name="T10" fmla="*/ 1 w 17"/>
                <a:gd name="T11" fmla="*/ 18 h 26"/>
                <a:gd name="T12" fmla="*/ 3 w 17"/>
                <a:gd name="T13" fmla="*/ 25 h 26"/>
                <a:gd name="T14" fmla="*/ 9 w 17"/>
                <a:gd name="T15" fmla="*/ 20 h 26"/>
                <a:gd name="T16" fmla="*/ 11 w 17"/>
                <a:gd name="T17" fmla="*/ 13 h 26"/>
                <a:gd name="T18" fmla="*/ 11 w 17"/>
                <a:gd name="T19" fmla="*/ 10 h 26"/>
                <a:gd name="T20" fmla="*/ 14 w 17"/>
                <a:gd name="T21" fmla="*/ 8 h 26"/>
                <a:gd name="T22" fmla="*/ 8 w 17"/>
                <a:gd name="T23" fmla="*/ 5 h 26"/>
                <a:gd name="T24" fmla="*/ 16 w 17"/>
                <a:gd name="T25" fmla="*/ 4 h 26"/>
                <a:gd name="T26" fmla="*/ 14 w 17"/>
                <a:gd name="T27" fmla="*/ 0 h 26"/>
                <a:gd name="T28" fmla="*/ 8 w 17"/>
                <a:gd name="T29" fmla="*/ 1 h 26"/>
                <a:gd name="T30" fmla="*/ 16 w 17"/>
                <a:gd name="T31" fmla="*/ 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6"/>
                <a:gd name="T50" fmla="*/ 17 w 17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6">
                  <a:moveTo>
                    <a:pt x="16" y="4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25"/>
                  </a:lnTo>
                  <a:lnTo>
                    <a:pt x="9" y="20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8" y="5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8" y="1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6" name="Freeform 203"/>
            <p:cNvSpPr>
              <a:spLocks/>
            </p:cNvSpPr>
            <p:nvPr/>
          </p:nvSpPr>
          <p:spPr bwMode="auto">
            <a:xfrm>
              <a:off x="2437" y="1724"/>
              <a:ext cx="17" cy="43"/>
            </a:xfrm>
            <a:custGeom>
              <a:avLst/>
              <a:gdLst>
                <a:gd name="T0" fmla="*/ 14 w 17"/>
                <a:gd name="T1" fmla="*/ 37 h 43"/>
                <a:gd name="T2" fmla="*/ 16 w 17"/>
                <a:gd name="T3" fmla="*/ 39 h 43"/>
                <a:gd name="T4" fmla="*/ 6 w 17"/>
                <a:gd name="T5" fmla="*/ 0 h 43"/>
                <a:gd name="T6" fmla="*/ 0 w 17"/>
                <a:gd name="T7" fmla="*/ 0 h 43"/>
                <a:gd name="T8" fmla="*/ 9 w 17"/>
                <a:gd name="T9" fmla="*/ 40 h 43"/>
                <a:gd name="T10" fmla="*/ 11 w 17"/>
                <a:gd name="T11" fmla="*/ 42 h 43"/>
                <a:gd name="T12" fmla="*/ 9 w 17"/>
                <a:gd name="T13" fmla="*/ 40 h 43"/>
                <a:gd name="T14" fmla="*/ 9 w 17"/>
                <a:gd name="T15" fmla="*/ 41 h 43"/>
                <a:gd name="T16" fmla="*/ 11 w 17"/>
                <a:gd name="T17" fmla="*/ 42 h 43"/>
                <a:gd name="T18" fmla="*/ 14 w 17"/>
                <a:gd name="T19" fmla="*/ 3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3"/>
                <a:gd name="T32" fmla="*/ 17 w 17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3">
                  <a:moveTo>
                    <a:pt x="14" y="37"/>
                  </a:moveTo>
                  <a:lnTo>
                    <a:pt x="16" y="39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4" y="3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7" name="Freeform 204"/>
            <p:cNvSpPr>
              <a:spLocks/>
            </p:cNvSpPr>
            <p:nvPr/>
          </p:nvSpPr>
          <p:spPr bwMode="auto">
            <a:xfrm>
              <a:off x="2446" y="1761"/>
              <a:ext cx="20" cy="24"/>
            </a:xfrm>
            <a:custGeom>
              <a:avLst/>
              <a:gdLst>
                <a:gd name="T0" fmla="*/ 16 w 20"/>
                <a:gd name="T1" fmla="*/ 16 h 24"/>
                <a:gd name="T2" fmla="*/ 19 w 20"/>
                <a:gd name="T3" fmla="*/ 16 h 24"/>
                <a:gd name="T4" fmla="*/ 2 w 20"/>
                <a:gd name="T5" fmla="*/ 0 h 24"/>
                <a:gd name="T6" fmla="*/ 0 w 20"/>
                <a:gd name="T7" fmla="*/ 4 h 24"/>
                <a:gd name="T8" fmla="*/ 16 w 20"/>
                <a:gd name="T9" fmla="*/ 21 h 24"/>
                <a:gd name="T10" fmla="*/ 19 w 20"/>
                <a:gd name="T11" fmla="*/ 21 h 24"/>
                <a:gd name="T12" fmla="*/ 16 w 20"/>
                <a:gd name="T13" fmla="*/ 21 h 24"/>
                <a:gd name="T14" fmla="*/ 17 w 20"/>
                <a:gd name="T15" fmla="*/ 23 h 24"/>
                <a:gd name="T16" fmla="*/ 19 w 20"/>
                <a:gd name="T17" fmla="*/ 21 h 24"/>
                <a:gd name="T18" fmla="*/ 16 w 20"/>
                <a:gd name="T19" fmla="*/ 1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"/>
                <a:gd name="T32" fmla="*/ 20 w 2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">
                  <a:moveTo>
                    <a:pt x="16" y="16"/>
                  </a:moveTo>
                  <a:lnTo>
                    <a:pt x="19" y="16"/>
                  </a:lnTo>
                  <a:lnTo>
                    <a:pt x="2" y="0"/>
                  </a:lnTo>
                  <a:lnTo>
                    <a:pt x="0" y="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1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8" name="Freeform 205"/>
            <p:cNvSpPr>
              <a:spLocks/>
            </p:cNvSpPr>
            <p:nvPr/>
          </p:nvSpPr>
          <p:spPr bwMode="auto">
            <a:xfrm>
              <a:off x="2463" y="176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0 w 17"/>
                <a:gd name="T5" fmla="*/ 10 h 17"/>
                <a:gd name="T6" fmla="*/ 3 w 17"/>
                <a:gd name="T7" fmla="*/ 16 h 17"/>
                <a:gd name="T8" fmla="*/ 16 w 17"/>
                <a:gd name="T9" fmla="*/ 6 h 17"/>
                <a:gd name="T10" fmla="*/ 14 w 17"/>
                <a:gd name="T11" fmla="*/ 8 h 17"/>
                <a:gd name="T12" fmla="*/ 13 w 17"/>
                <a:gd name="T13" fmla="*/ 0 h 17"/>
                <a:gd name="T14" fmla="*/ 13 w 17"/>
                <a:gd name="T15" fmla="*/ 0 h 17"/>
                <a:gd name="T16" fmla="*/ 13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3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09" name="Freeform 206"/>
            <p:cNvSpPr>
              <a:spLocks/>
            </p:cNvSpPr>
            <p:nvPr/>
          </p:nvSpPr>
          <p:spPr bwMode="auto">
            <a:xfrm>
              <a:off x="2469" y="1760"/>
              <a:ext cx="17" cy="17"/>
            </a:xfrm>
            <a:custGeom>
              <a:avLst/>
              <a:gdLst>
                <a:gd name="T0" fmla="*/ 6 w 17"/>
                <a:gd name="T1" fmla="*/ 6 h 17"/>
                <a:gd name="T2" fmla="*/ 6 w 17"/>
                <a:gd name="T3" fmla="*/ 0 h 17"/>
                <a:gd name="T4" fmla="*/ 0 w 17"/>
                <a:gd name="T5" fmla="*/ 6 h 17"/>
                <a:gd name="T6" fmla="*/ 4 w 17"/>
                <a:gd name="T7" fmla="*/ 11 h 17"/>
                <a:gd name="T8" fmla="*/ 6 w 17"/>
                <a:gd name="T9" fmla="*/ 11 h 17"/>
                <a:gd name="T10" fmla="*/ 6 w 17"/>
                <a:gd name="T11" fmla="*/ 9 h 17"/>
                <a:gd name="T12" fmla="*/ 7 w 17"/>
                <a:gd name="T13" fmla="*/ 16 h 17"/>
                <a:gd name="T14" fmla="*/ 13 w 17"/>
                <a:gd name="T15" fmla="*/ 11 h 17"/>
                <a:gd name="T16" fmla="*/ 8 w 17"/>
                <a:gd name="T17" fmla="*/ 6 h 17"/>
                <a:gd name="T18" fmla="*/ 8 w 17"/>
                <a:gd name="T19" fmla="*/ 6 h 17"/>
                <a:gd name="T20" fmla="*/ 7 w 17"/>
                <a:gd name="T21" fmla="*/ 6 h 17"/>
                <a:gd name="T22" fmla="*/ 8 w 17"/>
                <a:gd name="T23" fmla="*/ 0 h 17"/>
                <a:gd name="T24" fmla="*/ 7 w 17"/>
                <a:gd name="T25" fmla="*/ 6 h 17"/>
                <a:gd name="T26" fmla="*/ 16 w 17"/>
                <a:gd name="T27" fmla="*/ 4 h 17"/>
                <a:gd name="T28" fmla="*/ 8 w 17"/>
                <a:gd name="T29" fmla="*/ 0 h 17"/>
                <a:gd name="T30" fmla="*/ 6 w 1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16" y="4"/>
                  </a:lnTo>
                  <a:lnTo>
                    <a:pt x="8" y="0"/>
                  </a:lnTo>
                  <a:lnTo>
                    <a:pt x="6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0" name="Freeform 207"/>
            <p:cNvSpPr>
              <a:spLocks/>
            </p:cNvSpPr>
            <p:nvPr/>
          </p:nvSpPr>
          <p:spPr bwMode="auto">
            <a:xfrm>
              <a:off x="2459" y="1752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0 w 18"/>
                <a:gd name="T3" fmla="*/ 8 h 17"/>
                <a:gd name="T4" fmla="*/ 15 w 18"/>
                <a:gd name="T5" fmla="*/ 16 h 17"/>
                <a:gd name="T6" fmla="*/ 17 w 18"/>
                <a:gd name="T7" fmla="*/ 9 h 17"/>
                <a:gd name="T8" fmla="*/ 3 w 18"/>
                <a:gd name="T9" fmla="*/ 0 h 17"/>
                <a:gd name="T10" fmla="*/ 3 w 18"/>
                <a:gd name="T11" fmla="*/ 1 h 17"/>
                <a:gd name="T12" fmla="*/ 0 w 18"/>
                <a:gd name="T13" fmla="*/ 5 h 17"/>
                <a:gd name="T14" fmla="*/ 0 w 18"/>
                <a:gd name="T15" fmla="*/ 6 h 17"/>
                <a:gd name="T16" fmla="*/ 0 w 18"/>
                <a:gd name="T17" fmla="*/ 8 h 17"/>
                <a:gd name="T18" fmla="*/ 0 w 18"/>
                <a:gd name="T19" fmla="*/ 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7"/>
                <a:gd name="T32" fmla="*/ 18 w 1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7">
                  <a:moveTo>
                    <a:pt x="0" y="5"/>
                  </a:moveTo>
                  <a:lnTo>
                    <a:pt x="0" y="8"/>
                  </a:lnTo>
                  <a:lnTo>
                    <a:pt x="15" y="16"/>
                  </a:lnTo>
                  <a:lnTo>
                    <a:pt x="17" y="9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1" name="Freeform 208"/>
            <p:cNvSpPr>
              <a:spLocks/>
            </p:cNvSpPr>
            <p:nvPr/>
          </p:nvSpPr>
          <p:spPr bwMode="auto">
            <a:xfrm>
              <a:off x="2448" y="1712"/>
              <a:ext cx="17" cy="46"/>
            </a:xfrm>
            <a:custGeom>
              <a:avLst/>
              <a:gdLst>
                <a:gd name="T0" fmla="*/ 0 w 17"/>
                <a:gd name="T1" fmla="*/ 0 h 46"/>
                <a:gd name="T2" fmla="*/ 0 w 17"/>
                <a:gd name="T3" fmla="*/ 1 h 46"/>
                <a:gd name="T4" fmla="*/ 1 w 17"/>
                <a:gd name="T5" fmla="*/ 15 h 46"/>
                <a:gd name="T6" fmla="*/ 3 w 17"/>
                <a:gd name="T7" fmla="*/ 26 h 46"/>
                <a:gd name="T8" fmla="*/ 6 w 17"/>
                <a:gd name="T9" fmla="*/ 38 h 46"/>
                <a:gd name="T10" fmla="*/ 11 w 17"/>
                <a:gd name="T11" fmla="*/ 45 h 46"/>
                <a:gd name="T12" fmla="*/ 16 w 17"/>
                <a:gd name="T13" fmla="*/ 41 h 46"/>
                <a:gd name="T14" fmla="*/ 12 w 17"/>
                <a:gd name="T15" fmla="*/ 34 h 46"/>
                <a:gd name="T16" fmla="*/ 9 w 17"/>
                <a:gd name="T17" fmla="*/ 25 h 46"/>
                <a:gd name="T18" fmla="*/ 6 w 17"/>
                <a:gd name="T19" fmla="*/ 13 h 46"/>
                <a:gd name="T20" fmla="*/ 6 w 17"/>
                <a:gd name="T21" fmla="*/ 1 h 46"/>
                <a:gd name="T22" fmla="*/ 5 w 17"/>
                <a:gd name="T23" fmla="*/ 3 h 46"/>
                <a:gd name="T24" fmla="*/ 0 w 17"/>
                <a:gd name="T25" fmla="*/ 0 h 46"/>
                <a:gd name="T26" fmla="*/ 0 w 17"/>
                <a:gd name="T27" fmla="*/ 1 h 46"/>
                <a:gd name="T28" fmla="*/ 0 w 17"/>
                <a:gd name="T29" fmla="*/ 1 h 46"/>
                <a:gd name="T30" fmla="*/ 0 w 17"/>
                <a:gd name="T31" fmla="*/ 0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6"/>
                <a:gd name="T50" fmla="*/ 17 w 17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6">
                  <a:moveTo>
                    <a:pt x="0" y="0"/>
                  </a:moveTo>
                  <a:lnTo>
                    <a:pt x="0" y="1"/>
                  </a:lnTo>
                  <a:lnTo>
                    <a:pt x="1" y="15"/>
                  </a:lnTo>
                  <a:lnTo>
                    <a:pt x="3" y="26"/>
                  </a:lnTo>
                  <a:lnTo>
                    <a:pt x="6" y="38"/>
                  </a:lnTo>
                  <a:lnTo>
                    <a:pt x="11" y="45"/>
                  </a:lnTo>
                  <a:lnTo>
                    <a:pt x="16" y="41"/>
                  </a:lnTo>
                  <a:lnTo>
                    <a:pt x="12" y="34"/>
                  </a:lnTo>
                  <a:lnTo>
                    <a:pt x="9" y="25"/>
                  </a:lnTo>
                  <a:lnTo>
                    <a:pt x="6" y="13"/>
                  </a:lnTo>
                  <a:lnTo>
                    <a:pt x="6" y="1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2" name="Freeform 209"/>
            <p:cNvSpPr>
              <a:spLocks/>
            </p:cNvSpPr>
            <p:nvPr/>
          </p:nvSpPr>
          <p:spPr bwMode="auto">
            <a:xfrm>
              <a:off x="2448" y="1694"/>
              <a:ext cx="17" cy="23"/>
            </a:xfrm>
            <a:custGeom>
              <a:avLst/>
              <a:gdLst>
                <a:gd name="T0" fmla="*/ 14 w 17"/>
                <a:gd name="T1" fmla="*/ 4 h 23"/>
                <a:gd name="T2" fmla="*/ 8 w 17"/>
                <a:gd name="T3" fmla="*/ 4 h 23"/>
                <a:gd name="T4" fmla="*/ 0 w 17"/>
                <a:gd name="T5" fmla="*/ 18 h 23"/>
                <a:gd name="T6" fmla="*/ 6 w 17"/>
                <a:gd name="T7" fmla="*/ 22 h 23"/>
                <a:gd name="T8" fmla="*/ 16 w 17"/>
                <a:gd name="T9" fmla="*/ 7 h 23"/>
                <a:gd name="T10" fmla="*/ 9 w 17"/>
                <a:gd name="T11" fmla="*/ 7 h 23"/>
                <a:gd name="T12" fmla="*/ 14 w 17"/>
                <a:gd name="T13" fmla="*/ 4 h 23"/>
                <a:gd name="T14" fmla="*/ 12 w 17"/>
                <a:gd name="T15" fmla="*/ 0 h 23"/>
                <a:gd name="T16" fmla="*/ 8 w 17"/>
                <a:gd name="T17" fmla="*/ 4 h 23"/>
                <a:gd name="T18" fmla="*/ 14 w 17"/>
                <a:gd name="T19" fmla="*/ 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3"/>
                <a:gd name="T32" fmla="*/ 17 w 1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3">
                  <a:moveTo>
                    <a:pt x="14" y="4"/>
                  </a:moveTo>
                  <a:lnTo>
                    <a:pt x="8" y="4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16" y="7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8" y="4"/>
                  </a:lnTo>
                  <a:lnTo>
                    <a:pt x="14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3" name="Freeform 210"/>
            <p:cNvSpPr>
              <a:spLocks/>
            </p:cNvSpPr>
            <p:nvPr/>
          </p:nvSpPr>
          <p:spPr bwMode="auto">
            <a:xfrm>
              <a:off x="2455" y="1699"/>
              <a:ext cx="32" cy="57"/>
            </a:xfrm>
            <a:custGeom>
              <a:avLst/>
              <a:gdLst>
                <a:gd name="T0" fmla="*/ 31 w 32"/>
                <a:gd name="T1" fmla="*/ 53 h 57"/>
                <a:gd name="T2" fmla="*/ 31 w 32"/>
                <a:gd name="T3" fmla="*/ 52 h 57"/>
                <a:gd name="T4" fmla="*/ 25 w 32"/>
                <a:gd name="T5" fmla="*/ 40 h 57"/>
                <a:gd name="T6" fmla="*/ 21 w 32"/>
                <a:gd name="T7" fmla="*/ 31 h 57"/>
                <a:gd name="T8" fmla="*/ 17 w 32"/>
                <a:gd name="T9" fmla="*/ 24 h 57"/>
                <a:gd name="T10" fmla="*/ 14 w 32"/>
                <a:gd name="T11" fmla="*/ 19 h 57"/>
                <a:gd name="T12" fmla="*/ 12 w 32"/>
                <a:gd name="T13" fmla="*/ 15 h 57"/>
                <a:gd name="T14" fmla="*/ 9 w 32"/>
                <a:gd name="T15" fmla="*/ 10 h 57"/>
                <a:gd name="T16" fmla="*/ 7 w 32"/>
                <a:gd name="T17" fmla="*/ 5 h 57"/>
                <a:gd name="T18" fmla="*/ 3 w 32"/>
                <a:gd name="T19" fmla="*/ 0 h 57"/>
                <a:gd name="T20" fmla="*/ 0 w 32"/>
                <a:gd name="T21" fmla="*/ 2 h 57"/>
                <a:gd name="T22" fmla="*/ 2 w 32"/>
                <a:gd name="T23" fmla="*/ 8 h 57"/>
                <a:gd name="T24" fmla="*/ 5 w 32"/>
                <a:gd name="T25" fmla="*/ 13 h 57"/>
                <a:gd name="T26" fmla="*/ 7 w 32"/>
                <a:gd name="T27" fmla="*/ 18 h 57"/>
                <a:gd name="T28" fmla="*/ 9 w 32"/>
                <a:gd name="T29" fmla="*/ 21 h 57"/>
                <a:gd name="T30" fmla="*/ 12 w 32"/>
                <a:gd name="T31" fmla="*/ 28 h 57"/>
                <a:gd name="T32" fmla="*/ 15 w 32"/>
                <a:gd name="T33" fmla="*/ 35 h 57"/>
                <a:gd name="T34" fmla="*/ 19 w 32"/>
                <a:gd name="T35" fmla="*/ 44 h 57"/>
                <a:gd name="T36" fmla="*/ 25 w 32"/>
                <a:gd name="T37" fmla="*/ 56 h 57"/>
                <a:gd name="T38" fmla="*/ 25 w 32"/>
                <a:gd name="T39" fmla="*/ 53 h 57"/>
                <a:gd name="T40" fmla="*/ 31 w 32"/>
                <a:gd name="T41" fmla="*/ 53 h 57"/>
                <a:gd name="T42" fmla="*/ 31 w 32"/>
                <a:gd name="T43" fmla="*/ 53 h 57"/>
                <a:gd name="T44" fmla="*/ 31 w 32"/>
                <a:gd name="T45" fmla="*/ 52 h 57"/>
                <a:gd name="T46" fmla="*/ 31 w 32"/>
                <a:gd name="T47" fmla="*/ 53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57"/>
                <a:gd name="T74" fmla="*/ 32 w 32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57">
                  <a:moveTo>
                    <a:pt x="31" y="53"/>
                  </a:moveTo>
                  <a:lnTo>
                    <a:pt x="31" y="52"/>
                  </a:lnTo>
                  <a:lnTo>
                    <a:pt x="25" y="40"/>
                  </a:lnTo>
                  <a:lnTo>
                    <a:pt x="21" y="31"/>
                  </a:lnTo>
                  <a:lnTo>
                    <a:pt x="17" y="24"/>
                  </a:lnTo>
                  <a:lnTo>
                    <a:pt x="14" y="19"/>
                  </a:lnTo>
                  <a:lnTo>
                    <a:pt x="12" y="15"/>
                  </a:lnTo>
                  <a:lnTo>
                    <a:pt x="9" y="10"/>
                  </a:lnTo>
                  <a:lnTo>
                    <a:pt x="7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5" y="13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5" y="56"/>
                  </a:lnTo>
                  <a:lnTo>
                    <a:pt x="25" y="53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1" y="5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4" name="Freeform 211"/>
            <p:cNvSpPr>
              <a:spLocks/>
            </p:cNvSpPr>
            <p:nvPr/>
          </p:nvSpPr>
          <p:spPr bwMode="auto">
            <a:xfrm>
              <a:off x="1820" y="1730"/>
              <a:ext cx="59" cy="46"/>
            </a:xfrm>
            <a:custGeom>
              <a:avLst/>
              <a:gdLst>
                <a:gd name="T0" fmla="*/ 2 w 59"/>
                <a:gd name="T1" fmla="*/ 0 h 46"/>
                <a:gd name="T2" fmla="*/ 8 w 59"/>
                <a:gd name="T3" fmla="*/ 0 h 46"/>
                <a:gd name="T4" fmla="*/ 14 w 59"/>
                <a:gd name="T5" fmla="*/ 1 h 46"/>
                <a:gd name="T6" fmla="*/ 20 w 59"/>
                <a:gd name="T7" fmla="*/ 4 h 46"/>
                <a:gd name="T8" fmla="*/ 26 w 59"/>
                <a:gd name="T9" fmla="*/ 9 h 46"/>
                <a:gd name="T10" fmla="*/ 31 w 59"/>
                <a:gd name="T11" fmla="*/ 15 h 46"/>
                <a:gd name="T12" fmla="*/ 37 w 59"/>
                <a:gd name="T13" fmla="*/ 20 h 46"/>
                <a:gd name="T14" fmla="*/ 43 w 59"/>
                <a:gd name="T15" fmla="*/ 24 h 46"/>
                <a:gd name="T16" fmla="*/ 49 w 59"/>
                <a:gd name="T17" fmla="*/ 28 h 46"/>
                <a:gd name="T18" fmla="*/ 52 w 59"/>
                <a:gd name="T19" fmla="*/ 34 h 46"/>
                <a:gd name="T20" fmla="*/ 54 w 59"/>
                <a:gd name="T21" fmla="*/ 38 h 46"/>
                <a:gd name="T22" fmla="*/ 57 w 59"/>
                <a:gd name="T23" fmla="*/ 41 h 46"/>
                <a:gd name="T24" fmla="*/ 58 w 59"/>
                <a:gd name="T25" fmla="*/ 45 h 46"/>
                <a:gd name="T26" fmla="*/ 0 w 59"/>
                <a:gd name="T27" fmla="*/ 0 h 46"/>
                <a:gd name="T28" fmla="*/ 0 w 59"/>
                <a:gd name="T29" fmla="*/ 0 h 46"/>
                <a:gd name="T30" fmla="*/ 1 w 59"/>
                <a:gd name="T31" fmla="*/ 0 h 46"/>
                <a:gd name="T32" fmla="*/ 2 w 59"/>
                <a:gd name="T33" fmla="*/ 0 h 46"/>
                <a:gd name="T34" fmla="*/ 2 w 59"/>
                <a:gd name="T35" fmla="*/ 0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46"/>
                <a:gd name="T56" fmla="*/ 59 w 59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46">
                  <a:moveTo>
                    <a:pt x="2" y="0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6" y="9"/>
                  </a:lnTo>
                  <a:lnTo>
                    <a:pt x="31" y="15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58" y="45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5" name="Freeform 212"/>
            <p:cNvSpPr>
              <a:spLocks/>
            </p:cNvSpPr>
            <p:nvPr/>
          </p:nvSpPr>
          <p:spPr bwMode="auto">
            <a:xfrm>
              <a:off x="1823" y="1726"/>
              <a:ext cx="51" cy="38"/>
            </a:xfrm>
            <a:custGeom>
              <a:avLst/>
              <a:gdLst>
                <a:gd name="T0" fmla="*/ 50 w 51"/>
                <a:gd name="T1" fmla="*/ 33 h 38"/>
                <a:gd name="T2" fmla="*/ 48 w 51"/>
                <a:gd name="T3" fmla="*/ 31 h 38"/>
                <a:gd name="T4" fmla="*/ 42 w 51"/>
                <a:gd name="T5" fmla="*/ 26 h 38"/>
                <a:gd name="T6" fmla="*/ 37 w 51"/>
                <a:gd name="T7" fmla="*/ 22 h 38"/>
                <a:gd name="T8" fmla="*/ 31 w 51"/>
                <a:gd name="T9" fmla="*/ 16 h 38"/>
                <a:gd name="T10" fmla="*/ 26 w 51"/>
                <a:gd name="T11" fmla="*/ 10 h 38"/>
                <a:gd name="T12" fmla="*/ 20 w 51"/>
                <a:gd name="T13" fmla="*/ 5 h 38"/>
                <a:gd name="T14" fmla="*/ 14 w 51"/>
                <a:gd name="T15" fmla="*/ 1 h 38"/>
                <a:gd name="T16" fmla="*/ 7 w 51"/>
                <a:gd name="T17" fmla="*/ 0 h 38"/>
                <a:gd name="T18" fmla="*/ 0 w 51"/>
                <a:gd name="T19" fmla="*/ 0 h 38"/>
                <a:gd name="T20" fmla="*/ 0 w 51"/>
                <a:gd name="T21" fmla="*/ 5 h 38"/>
                <a:gd name="T22" fmla="*/ 6 w 51"/>
                <a:gd name="T23" fmla="*/ 5 h 38"/>
                <a:gd name="T24" fmla="*/ 11 w 51"/>
                <a:gd name="T25" fmla="*/ 8 h 38"/>
                <a:gd name="T26" fmla="*/ 16 w 51"/>
                <a:gd name="T27" fmla="*/ 11 h 38"/>
                <a:gd name="T28" fmla="*/ 22 w 51"/>
                <a:gd name="T29" fmla="*/ 16 h 38"/>
                <a:gd name="T30" fmla="*/ 27 w 51"/>
                <a:gd name="T31" fmla="*/ 22 h 38"/>
                <a:gd name="T32" fmla="*/ 33 w 51"/>
                <a:gd name="T33" fmla="*/ 26 h 38"/>
                <a:gd name="T34" fmla="*/ 39 w 51"/>
                <a:gd name="T35" fmla="*/ 32 h 38"/>
                <a:gd name="T36" fmla="*/ 46 w 51"/>
                <a:gd name="T37" fmla="*/ 37 h 38"/>
                <a:gd name="T38" fmla="*/ 44 w 51"/>
                <a:gd name="T39" fmla="*/ 35 h 38"/>
                <a:gd name="T40" fmla="*/ 50 w 51"/>
                <a:gd name="T41" fmla="*/ 33 h 38"/>
                <a:gd name="T42" fmla="*/ 50 w 51"/>
                <a:gd name="T43" fmla="*/ 31 h 38"/>
                <a:gd name="T44" fmla="*/ 48 w 51"/>
                <a:gd name="T45" fmla="*/ 31 h 38"/>
                <a:gd name="T46" fmla="*/ 50 w 51"/>
                <a:gd name="T47" fmla="*/ 33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38"/>
                <a:gd name="T74" fmla="*/ 51 w 5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38">
                  <a:moveTo>
                    <a:pt x="50" y="33"/>
                  </a:moveTo>
                  <a:lnTo>
                    <a:pt x="48" y="31"/>
                  </a:lnTo>
                  <a:lnTo>
                    <a:pt x="42" y="26"/>
                  </a:lnTo>
                  <a:lnTo>
                    <a:pt x="37" y="22"/>
                  </a:lnTo>
                  <a:lnTo>
                    <a:pt x="31" y="16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14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8"/>
                  </a:lnTo>
                  <a:lnTo>
                    <a:pt x="16" y="11"/>
                  </a:lnTo>
                  <a:lnTo>
                    <a:pt x="22" y="16"/>
                  </a:lnTo>
                  <a:lnTo>
                    <a:pt x="27" y="22"/>
                  </a:lnTo>
                  <a:lnTo>
                    <a:pt x="33" y="26"/>
                  </a:lnTo>
                  <a:lnTo>
                    <a:pt x="39" y="32"/>
                  </a:lnTo>
                  <a:lnTo>
                    <a:pt x="46" y="37"/>
                  </a:lnTo>
                  <a:lnTo>
                    <a:pt x="44" y="35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50" y="3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6" name="Freeform 213"/>
            <p:cNvSpPr>
              <a:spLocks/>
            </p:cNvSpPr>
            <p:nvPr/>
          </p:nvSpPr>
          <p:spPr bwMode="auto">
            <a:xfrm>
              <a:off x="1867" y="1759"/>
              <a:ext cx="23" cy="29"/>
            </a:xfrm>
            <a:custGeom>
              <a:avLst/>
              <a:gdLst>
                <a:gd name="T0" fmla="*/ 10 w 23"/>
                <a:gd name="T1" fmla="*/ 18 h 29"/>
                <a:gd name="T2" fmla="*/ 14 w 23"/>
                <a:gd name="T3" fmla="*/ 14 h 29"/>
                <a:gd name="T4" fmla="*/ 11 w 23"/>
                <a:gd name="T5" fmla="*/ 10 h 29"/>
                <a:gd name="T6" fmla="*/ 10 w 23"/>
                <a:gd name="T7" fmla="*/ 6 h 29"/>
                <a:gd name="T8" fmla="*/ 7 w 23"/>
                <a:gd name="T9" fmla="*/ 4 h 29"/>
                <a:gd name="T10" fmla="*/ 5 w 23"/>
                <a:gd name="T11" fmla="*/ 0 h 29"/>
                <a:gd name="T12" fmla="*/ 0 w 23"/>
                <a:gd name="T13" fmla="*/ 1 h 29"/>
                <a:gd name="T14" fmla="*/ 1 w 23"/>
                <a:gd name="T15" fmla="*/ 6 h 29"/>
                <a:gd name="T16" fmla="*/ 5 w 23"/>
                <a:gd name="T17" fmla="*/ 11 h 29"/>
                <a:gd name="T18" fmla="*/ 7 w 23"/>
                <a:gd name="T19" fmla="*/ 14 h 29"/>
                <a:gd name="T20" fmla="*/ 10 w 23"/>
                <a:gd name="T21" fmla="*/ 17 h 29"/>
                <a:gd name="T22" fmla="*/ 13 w 23"/>
                <a:gd name="T23" fmla="*/ 13 h 29"/>
                <a:gd name="T24" fmla="*/ 10 w 23"/>
                <a:gd name="T25" fmla="*/ 18 h 29"/>
                <a:gd name="T26" fmla="*/ 22 w 23"/>
                <a:gd name="T27" fmla="*/ 28 h 29"/>
                <a:gd name="T28" fmla="*/ 14 w 23"/>
                <a:gd name="T29" fmla="*/ 14 h 29"/>
                <a:gd name="T30" fmla="*/ 10 w 23"/>
                <a:gd name="T31" fmla="*/ 18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9"/>
                <a:gd name="T50" fmla="*/ 23 w 23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9">
                  <a:moveTo>
                    <a:pt x="10" y="18"/>
                  </a:moveTo>
                  <a:lnTo>
                    <a:pt x="14" y="14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6"/>
                  </a:lnTo>
                  <a:lnTo>
                    <a:pt x="5" y="11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3" y="13"/>
                  </a:lnTo>
                  <a:lnTo>
                    <a:pt x="10" y="18"/>
                  </a:lnTo>
                  <a:lnTo>
                    <a:pt x="22" y="28"/>
                  </a:lnTo>
                  <a:lnTo>
                    <a:pt x="14" y="14"/>
                  </a:lnTo>
                  <a:lnTo>
                    <a:pt x="10" y="1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7" name="Freeform 214"/>
            <p:cNvSpPr>
              <a:spLocks/>
            </p:cNvSpPr>
            <p:nvPr/>
          </p:nvSpPr>
          <p:spPr bwMode="auto">
            <a:xfrm>
              <a:off x="1812" y="1727"/>
              <a:ext cx="69" cy="51"/>
            </a:xfrm>
            <a:custGeom>
              <a:avLst/>
              <a:gdLst>
                <a:gd name="T0" fmla="*/ 7 w 69"/>
                <a:gd name="T1" fmla="*/ 0 h 51"/>
                <a:gd name="T2" fmla="*/ 5 w 69"/>
                <a:gd name="T3" fmla="*/ 4 h 51"/>
                <a:gd name="T4" fmla="*/ 65 w 69"/>
                <a:gd name="T5" fmla="*/ 50 h 51"/>
                <a:gd name="T6" fmla="*/ 68 w 69"/>
                <a:gd name="T7" fmla="*/ 45 h 51"/>
                <a:gd name="T8" fmla="*/ 9 w 69"/>
                <a:gd name="T9" fmla="*/ 0 h 51"/>
                <a:gd name="T10" fmla="*/ 7 w 69"/>
                <a:gd name="T11" fmla="*/ 5 h 51"/>
                <a:gd name="T12" fmla="*/ 7 w 69"/>
                <a:gd name="T13" fmla="*/ 0 h 51"/>
                <a:gd name="T14" fmla="*/ 0 w 69"/>
                <a:gd name="T15" fmla="*/ 0 h 51"/>
                <a:gd name="T16" fmla="*/ 5 w 69"/>
                <a:gd name="T17" fmla="*/ 4 h 51"/>
                <a:gd name="T18" fmla="*/ 7 w 69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51"/>
                <a:gd name="T32" fmla="*/ 69 w 6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51">
                  <a:moveTo>
                    <a:pt x="7" y="0"/>
                  </a:moveTo>
                  <a:lnTo>
                    <a:pt x="5" y="4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9" y="0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8" name="Freeform 215"/>
            <p:cNvSpPr>
              <a:spLocks/>
            </p:cNvSpPr>
            <p:nvPr/>
          </p:nvSpPr>
          <p:spPr bwMode="auto">
            <a:xfrm>
              <a:off x="1820" y="1726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6 w 17"/>
                <a:gd name="T3" fmla="*/ 2 h 17"/>
                <a:gd name="T4" fmla="*/ 16 w 17"/>
                <a:gd name="T5" fmla="*/ 0 h 17"/>
                <a:gd name="T6" fmla="*/ 10 w 17"/>
                <a:gd name="T7" fmla="*/ 2 h 17"/>
                <a:gd name="T8" fmla="*/ 0 w 17"/>
                <a:gd name="T9" fmla="*/ 4 h 17"/>
                <a:gd name="T10" fmla="*/ 0 w 17"/>
                <a:gd name="T11" fmla="*/ 4 h 17"/>
                <a:gd name="T12" fmla="*/ 0 w 17"/>
                <a:gd name="T13" fmla="*/ 16 h 17"/>
                <a:gd name="T14" fmla="*/ 5 w 17"/>
                <a:gd name="T15" fmla="*/ 16 h 17"/>
                <a:gd name="T16" fmla="*/ 16 w 17"/>
                <a:gd name="T17" fmla="*/ 14 h 17"/>
                <a:gd name="T18" fmla="*/ 16 w 17"/>
                <a:gd name="T19" fmla="*/ 16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6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0" y="4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19" name="Freeform 216"/>
            <p:cNvSpPr>
              <a:spLocks/>
            </p:cNvSpPr>
            <p:nvPr/>
          </p:nvSpPr>
          <p:spPr bwMode="auto">
            <a:xfrm>
              <a:off x="2533" y="1755"/>
              <a:ext cx="73" cy="73"/>
            </a:xfrm>
            <a:custGeom>
              <a:avLst/>
              <a:gdLst>
                <a:gd name="T0" fmla="*/ 40 w 73"/>
                <a:gd name="T1" fmla="*/ 0 h 73"/>
                <a:gd name="T2" fmla="*/ 44 w 73"/>
                <a:gd name="T3" fmla="*/ 0 h 73"/>
                <a:gd name="T4" fmla="*/ 47 w 73"/>
                <a:gd name="T5" fmla="*/ 0 h 73"/>
                <a:gd name="T6" fmla="*/ 51 w 73"/>
                <a:gd name="T7" fmla="*/ 1 h 73"/>
                <a:gd name="T8" fmla="*/ 54 w 73"/>
                <a:gd name="T9" fmla="*/ 3 h 73"/>
                <a:gd name="T10" fmla="*/ 57 w 73"/>
                <a:gd name="T11" fmla="*/ 6 h 73"/>
                <a:gd name="T12" fmla="*/ 61 w 73"/>
                <a:gd name="T13" fmla="*/ 8 h 73"/>
                <a:gd name="T14" fmla="*/ 63 w 73"/>
                <a:gd name="T15" fmla="*/ 11 h 73"/>
                <a:gd name="T16" fmla="*/ 66 w 73"/>
                <a:gd name="T17" fmla="*/ 15 h 73"/>
                <a:gd name="T18" fmla="*/ 70 w 73"/>
                <a:gd name="T19" fmla="*/ 24 h 73"/>
                <a:gd name="T20" fmla="*/ 72 w 73"/>
                <a:gd name="T21" fmla="*/ 37 h 73"/>
                <a:gd name="T22" fmla="*/ 72 w 73"/>
                <a:gd name="T23" fmla="*/ 50 h 73"/>
                <a:gd name="T24" fmla="*/ 69 w 73"/>
                <a:gd name="T25" fmla="*/ 60 h 73"/>
                <a:gd name="T26" fmla="*/ 68 w 73"/>
                <a:gd name="T27" fmla="*/ 64 h 73"/>
                <a:gd name="T28" fmla="*/ 66 w 73"/>
                <a:gd name="T29" fmla="*/ 67 h 73"/>
                <a:gd name="T30" fmla="*/ 64 w 73"/>
                <a:gd name="T31" fmla="*/ 70 h 73"/>
                <a:gd name="T32" fmla="*/ 63 w 73"/>
                <a:gd name="T33" fmla="*/ 72 h 73"/>
                <a:gd name="T34" fmla="*/ 0 w 73"/>
                <a:gd name="T35" fmla="*/ 60 h 73"/>
                <a:gd name="T36" fmla="*/ 3 w 73"/>
                <a:gd name="T37" fmla="*/ 48 h 73"/>
                <a:gd name="T38" fmla="*/ 3 w 73"/>
                <a:gd name="T39" fmla="*/ 37 h 73"/>
                <a:gd name="T40" fmla="*/ 2 w 73"/>
                <a:gd name="T41" fmla="*/ 24 h 73"/>
                <a:gd name="T42" fmla="*/ 1 w 73"/>
                <a:gd name="T43" fmla="*/ 13 h 73"/>
                <a:gd name="T44" fmla="*/ 40 w 73"/>
                <a:gd name="T45" fmla="*/ 0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73"/>
                <a:gd name="T71" fmla="*/ 73 w 7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73">
                  <a:moveTo>
                    <a:pt x="40" y="0"/>
                  </a:moveTo>
                  <a:lnTo>
                    <a:pt x="44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6" y="15"/>
                  </a:lnTo>
                  <a:lnTo>
                    <a:pt x="70" y="24"/>
                  </a:lnTo>
                  <a:lnTo>
                    <a:pt x="72" y="37"/>
                  </a:lnTo>
                  <a:lnTo>
                    <a:pt x="72" y="50"/>
                  </a:lnTo>
                  <a:lnTo>
                    <a:pt x="69" y="60"/>
                  </a:lnTo>
                  <a:lnTo>
                    <a:pt x="68" y="64"/>
                  </a:lnTo>
                  <a:lnTo>
                    <a:pt x="66" y="67"/>
                  </a:lnTo>
                  <a:lnTo>
                    <a:pt x="64" y="70"/>
                  </a:lnTo>
                  <a:lnTo>
                    <a:pt x="63" y="72"/>
                  </a:lnTo>
                  <a:lnTo>
                    <a:pt x="0" y="60"/>
                  </a:lnTo>
                  <a:lnTo>
                    <a:pt x="3" y="48"/>
                  </a:lnTo>
                  <a:lnTo>
                    <a:pt x="3" y="37"/>
                  </a:lnTo>
                  <a:lnTo>
                    <a:pt x="2" y="24"/>
                  </a:lnTo>
                  <a:lnTo>
                    <a:pt x="1" y="13"/>
                  </a:lnTo>
                  <a:lnTo>
                    <a:pt x="4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0" name="Freeform 217"/>
            <p:cNvSpPr>
              <a:spLocks/>
            </p:cNvSpPr>
            <p:nvPr/>
          </p:nvSpPr>
          <p:spPr bwMode="auto">
            <a:xfrm>
              <a:off x="2573" y="1751"/>
              <a:ext cx="29" cy="22"/>
            </a:xfrm>
            <a:custGeom>
              <a:avLst/>
              <a:gdLst>
                <a:gd name="T0" fmla="*/ 28 w 29"/>
                <a:gd name="T1" fmla="*/ 17 h 22"/>
                <a:gd name="T2" fmla="*/ 28 w 29"/>
                <a:gd name="T3" fmla="*/ 17 h 22"/>
                <a:gd name="T4" fmla="*/ 25 w 29"/>
                <a:gd name="T5" fmla="*/ 13 h 22"/>
                <a:gd name="T6" fmla="*/ 22 w 29"/>
                <a:gd name="T7" fmla="*/ 10 h 22"/>
                <a:gd name="T8" fmla="*/ 19 w 29"/>
                <a:gd name="T9" fmla="*/ 7 h 22"/>
                <a:gd name="T10" fmla="*/ 16 w 29"/>
                <a:gd name="T11" fmla="*/ 4 h 22"/>
                <a:gd name="T12" fmla="*/ 12 w 29"/>
                <a:gd name="T13" fmla="*/ 1 h 22"/>
                <a:gd name="T14" fmla="*/ 8 w 29"/>
                <a:gd name="T15" fmla="*/ 0 h 22"/>
                <a:gd name="T16" fmla="*/ 4 w 29"/>
                <a:gd name="T17" fmla="*/ 0 h 22"/>
                <a:gd name="T18" fmla="*/ 0 w 29"/>
                <a:gd name="T19" fmla="*/ 0 h 22"/>
                <a:gd name="T20" fmla="*/ 1 w 29"/>
                <a:gd name="T21" fmla="*/ 7 h 22"/>
                <a:gd name="T22" fmla="*/ 4 w 29"/>
                <a:gd name="T23" fmla="*/ 7 h 22"/>
                <a:gd name="T24" fmla="*/ 7 w 29"/>
                <a:gd name="T25" fmla="*/ 7 h 22"/>
                <a:gd name="T26" fmla="*/ 11 w 29"/>
                <a:gd name="T27" fmla="*/ 7 h 22"/>
                <a:gd name="T28" fmla="*/ 13 w 29"/>
                <a:gd name="T29" fmla="*/ 10 h 22"/>
                <a:gd name="T30" fmla="*/ 16 w 29"/>
                <a:gd name="T31" fmla="*/ 12 h 22"/>
                <a:gd name="T32" fmla="*/ 18 w 29"/>
                <a:gd name="T33" fmla="*/ 14 h 22"/>
                <a:gd name="T34" fmla="*/ 22 w 29"/>
                <a:gd name="T35" fmla="*/ 17 h 22"/>
                <a:gd name="T36" fmla="*/ 23 w 29"/>
                <a:gd name="T37" fmla="*/ 21 h 22"/>
                <a:gd name="T38" fmla="*/ 24 w 29"/>
                <a:gd name="T39" fmla="*/ 21 h 22"/>
                <a:gd name="T40" fmla="*/ 28 w 29"/>
                <a:gd name="T41" fmla="*/ 17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2"/>
                <a:gd name="T65" fmla="*/ 29 w 29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2">
                  <a:moveTo>
                    <a:pt x="28" y="17"/>
                  </a:moveTo>
                  <a:lnTo>
                    <a:pt x="28" y="17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2" y="17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8" y="1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1" name="Freeform 218"/>
            <p:cNvSpPr>
              <a:spLocks/>
            </p:cNvSpPr>
            <p:nvPr/>
          </p:nvSpPr>
          <p:spPr bwMode="auto">
            <a:xfrm>
              <a:off x="2597" y="1768"/>
              <a:ext cx="17" cy="50"/>
            </a:xfrm>
            <a:custGeom>
              <a:avLst/>
              <a:gdLst>
                <a:gd name="T0" fmla="*/ 12 w 17"/>
                <a:gd name="T1" fmla="*/ 49 h 50"/>
                <a:gd name="T2" fmla="*/ 12 w 17"/>
                <a:gd name="T3" fmla="*/ 49 h 50"/>
                <a:gd name="T4" fmla="*/ 16 w 17"/>
                <a:gd name="T5" fmla="*/ 37 h 50"/>
                <a:gd name="T6" fmla="*/ 16 w 17"/>
                <a:gd name="T7" fmla="*/ 24 h 50"/>
                <a:gd name="T8" fmla="*/ 14 w 17"/>
                <a:gd name="T9" fmla="*/ 8 h 50"/>
                <a:gd name="T10" fmla="*/ 6 w 17"/>
                <a:gd name="T11" fmla="*/ 0 h 50"/>
                <a:gd name="T12" fmla="*/ 0 w 17"/>
                <a:gd name="T13" fmla="*/ 3 h 50"/>
                <a:gd name="T14" fmla="*/ 6 w 17"/>
                <a:gd name="T15" fmla="*/ 11 h 50"/>
                <a:gd name="T16" fmla="*/ 8 w 17"/>
                <a:gd name="T17" fmla="*/ 24 h 50"/>
                <a:gd name="T18" fmla="*/ 6 w 17"/>
                <a:gd name="T19" fmla="*/ 37 h 50"/>
                <a:gd name="T20" fmla="*/ 4 w 17"/>
                <a:gd name="T21" fmla="*/ 46 h 50"/>
                <a:gd name="T22" fmla="*/ 4 w 17"/>
                <a:gd name="T23" fmla="*/ 46 h 50"/>
                <a:gd name="T24" fmla="*/ 12 w 17"/>
                <a:gd name="T25" fmla="*/ 49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50"/>
                <a:gd name="T41" fmla="*/ 17 w 17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50">
                  <a:moveTo>
                    <a:pt x="12" y="49"/>
                  </a:moveTo>
                  <a:lnTo>
                    <a:pt x="12" y="49"/>
                  </a:lnTo>
                  <a:lnTo>
                    <a:pt x="16" y="37"/>
                  </a:lnTo>
                  <a:lnTo>
                    <a:pt x="16" y="24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11"/>
                  </a:lnTo>
                  <a:lnTo>
                    <a:pt x="8" y="24"/>
                  </a:lnTo>
                  <a:lnTo>
                    <a:pt x="6" y="37"/>
                  </a:lnTo>
                  <a:lnTo>
                    <a:pt x="4" y="46"/>
                  </a:lnTo>
                  <a:lnTo>
                    <a:pt x="12" y="4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2" name="Freeform 219"/>
            <p:cNvSpPr>
              <a:spLocks/>
            </p:cNvSpPr>
            <p:nvPr/>
          </p:nvSpPr>
          <p:spPr bwMode="auto">
            <a:xfrm>
              <a:off x="2594" y="1814"/>
              <a:ext cx="17" cy="18"/>
            </a:xfrm>
            <a:custGeom>
              <a:avLst/>
              <a:gdLst>
                <a:gd name="T0" fmla="*/ 2 w 17"/>
                <a:gd name="T1" fmla="*/ 16 h 18"/>
                <a:gd name="T2" fmla="*/ 8 w 17"/>
                <a:gd name="T3" fmla="*/ 14 h 18"/>
                <a:gd name="T4" fmla="*/ 10 w 17"/>
                <a:gd name="T5" fmla="*/ 12 h 18"/>
                <a:gd name="T6" fmla="*/ 10 w 17"/>
                <a:gd name="T7" fmla="*/ 9 h 18"/>
                <a:gd name="T8" fmla="*/ 13 w 17"/>
                <a:gd name="T9" fmla="*/ 5 h 18"/>
                <a:gd name="T10" fmla="*/ 16 w 17"/>
                <a:gd name="T11" fmla="*/ 2 h 18"/>
                <a:gd name="T12" fmla="*/ 8 w 17"/>
                <a:gd name="T13" fmla="*/ 0 h 18"/>
                <a:gd name="T14" fmla="*/ 4 w 17"/>
                <a:gd name="T15" fmla="*/ 2 h 18"/>
                <a:gd name="T16" fmla="*/ 2 w 17"/>
                <a:gd name="T17" fmla="*/ 5 h 18"/>
                <a:gd name="T18" fmla="*/ 1 w 17"/>
                <a:gd name="T19" fmla="*/ 8 h 18"/>
                <a:gd name="T20" fmla="*/ 0 w 17"/>
                <a:gd name="T21" fmla="*/ 12 h 18"/>
                <a:gd name="T22" fmla="*/ 4 w 17"/>
                <a:gd name="T23" fmla="*/ 9 h 18"/>
                <a:gd name="T24" fmla="*/ 2 w 17"/>
                <a:gd name="T25" fmla="*/ 16 h 18"/>
                <a:gd name="T26" fmla="*/ 7 w 17"/>
                <a:gd name="T27" fmla="*/ 17 h 18"/>
                <a:gd name="T28" fmla="*/ 8 w 17"/>
                <a:gd name="T29" fmla="*/ 14 h 18"/>
                <a:gd name="T30" fmla="*/ 2 w 17"/>
                <a:gd name="T31" fmla="*/ 16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2" y="1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6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4" y="9"/>
                  </a:lnTo>
                  <a:lnTo>
                    <a:pt x="2" y="16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2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3" name="Freeform 220"/>
            <p:cNvSpPr>
              <a:spLocks/>
            </p:cNvSpPr>
            <p:nvPr/>
          </p:nvSpPr>
          <p:spPr bwMode="auto">
            <a:xfrm>
              <a:off x="2528" y="1813"/>
              <a:ext cx="70" cy="18"/>
            </a:xfrm>
            <a:custGeom>
              <a:avLst/>
              <a:gdLst>
                <a:gd name="T0" fmla="*/ 2 w 70"/>
                <a:gd name="T1" fmla="*/ 0 h 18"/>
                <a:gd name="T2" fmla="*/ 4 w 70"/>
                <a:gd name="T3" fmla="*/ 5 h 18"/>
                <a:gd name="T4" fmla="*/ 68 w 70"/>
                <a:gd name="T5" fmla="*/ 17 h 18"/>
                <a:gd name="T6" fmla="*/ 69 w 70"/>
                <a:gd name="T7" fmla="*/ 10 h 18"/>
                <a:gd name="T8" fmla="*/ 5 w 70"/>
                <a:gd name="T9" fmla="*/ 0 h 18"/>
                <a:gd name="T10" fmla="*/ 6 w 70"/>
                <a:gd name="T11" fmla="*/ 3 h 18"/>
                <a:gd name="T12" fmla="*/ 2 w 70"/>
                <a:gd name="T13" fmla="*/ 0 h 18"/>
                <a:gd name="T14" fmla="*/ 0 w 70"/>
                <a:gd name="T15" fmla="*/ 4 h 18"/>
                <a:gd name="T16" fmla="*/ 4 w 70"/>
                <a:gd name="T17" fmla="*/ 5 h 18"/>
                <a:gd name="T18" fmla="*/ 2 w 70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8"/>
                <a:gd name="T32" fmla="*/ 70 w 7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8">
                  <a:moveTo>
                    <a:pt x="2" y="0"/>
                  </a:moveTo>
                  <a:lnTo>
                    <a:pt x="4" y="5"/>
                  </a:lnTo>
                  <a:lnTo>
                    <a:pt x="68" y="17"/>
                  </a:lnTo>
                  <a:lnTo>
                    <a:pt x="69" y="10"/>
                  </a:lnTo>
                  <a:lnTo>
                    <a:pt x="5" y="0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4" name="Freeform 221"/>
            <p:cNvSpPr>
              <a:spLocks/>
            </p:cNvSpPr>
            <p:nvPr/>
          </p:nvSpPr>
          <p:spPr bwMode="auto">
            <a:xfrm>
              <a:off x="2531" y="1765"/>
              <a:ext cx="17" cy="53"/>
            </a:xfrm>
            <a:custGeom>
              <a:avLst/>
              <a:gdLst>
                <a:gd name="T0" fmla="*/ 6 w 17"/>
                <a:gd name="T1" fmla="*/ 0 h 53"/>
                <a:gd name="T2" fmla="*/ 1 w 17"/>
                <a:gd name="T3" fmla="*/ 3 h 53"/>
                <a:gd name="T4" fmla="*/ 3 w 17"/>
                <a:gd name="T5" fmla="*/ 15 h 53"/>
                <a:gd name="T6" fmla="*/ 6 w 17"/>
                <a:gd name="T7" fmla="*/ 27 h 53"/>
                <a:gd name="T8" fmla="*/ 6 w 17"/>
                <a:gd name="T9" fmla="*/ 38 h 53"/>
                <a:gd name="T10" fmla="*/ 0 w 17"/>
                <a:gd name="T11" fmla="*/ 49 h 53"/>
                <a:gd name="T12" fmla="*/ 6 w 17"/>
                <a:gd name="T13" fmla="*/ 52 h 53"/>
                <a:gd name="T14" fmla="*/ 14 w 17"/>
                <a:gd name="T15" fmla="*/ 39 h 53"/>
                <a:gd name="T16" fmla="*/ 16 w 17"/>
                <a:gd name="T17" fmla="*/ 27 h 53"/>
                <a:gd name="T18" fmla="*/ 12 w 17"/>
                <a:gd name="T19" fmla="*/ 15 h 53"/>
                <a:gd name="T20" fmla="*/ 11 w 17"/>
                <a:gd name="T21" fmla="*/ 3 h 53"/>
                <a:gd name="T22" fmla="*/ 6 w 17"/>
                <a:gd name="T23" fmla="*/ 5 h 53"/>
                <a:gd name="T24" fmla="*/ 6 w 17"/>
                <a:gd name="T25" fmla="*/ 0 h 53"/>
                <a:gd name="T26" fmla="*/ 1 w 17"/>
                <a:gd name="T27" fmla="*/ 0 h 53"/>
                <a:gd name="T28" fmla="*/ 1 w 17"/>
                <a:gd name="T29" fmla="*/ 3 h 53"/>
                <a:gd name="T30" fmla="*/ 6 w 17"/>
                <a:gd name="T31" fmla="*/ 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53"/>
                <a:gd name="T50" fmla="*/ 17 w 17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53">
                  <a:moveTo>
                    <a:pt x="6" y="0"/>
                  </a:moveTo>
                  <a:lnTo>
                    <a:pt x="1" y="3"/>
                  </a:lnTo>
                  <a:lnTo>
                    <a:pt x="3" y="15"/>
                  </a:lnTo>
                  <a:lnTo>
                    <a:pt x="6" y="27"/>
                  </a:lnTo>
                  <a:lnTo>
                    <a:pt x="6" y="38"/>
                  </a:lnTo>
                  <a:lnTo>
                    <a:pt x="0" y="49"/>
                  </a:lnTo>
                  <a:lnTo>
                    <a:pt x="6" y="52"/>
                  </a:lnTo>
                  <a:lnTo>
                    <a:pt x="14" y="39"/>
                  </a:lnTo>
                  <a:lnTo>
                    <a:pt x="16" y="27"/>
                  </a:lnTo>
                  <a:lnTo>
                    <a:pt x="12" y="15"/>
                  </a:lnTo>
                  <a:lnTo>
                    <a:pt x="11" y="3"/>
                  </a:lnTo>
                  <a:lnTo>
                    <a:pt x="6" y="5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5" name="Freeform 222"/>
            <p:cNvSpPr>
              <a:spLocks/>
            </p:cNvSpPr>
            <p:nvPr/>
          </p:nvSpPr>
          <p:spPr bwMode="auto">
            <a:xfrm>
              <a:off x="2535" y="1752"/>
              <a:ext cx="40" cy="19"/>
            </a:xfrm>
            <a:custGeom>
              <a:avLst/>
              <a:gdLst>
                <a:gd name="T0" fmla="*/ 38 w 40"/>
                <a:gd name="T1" fmla="*/ 0 h 19"/>
                <a:gd name="T2" fmla="*/ 38 w 40"/>
                <a:gd name="T3" fmla="*/ 0 h 19"/>
                <a:gd name="T4" fmla="*/ 0 w 40"/>
                <a:gd name="T5" fmla="*/ 12 h 19"/>
                <a:gd name="T6" fmla="*/ 0 w 40"/>
                <a:gd name="T7" fmla="*/ 18 h 19"/>
                <a:gd name="T8" fmla="*/ 39 w 40"/>
                <a:gd name="T9" fmla="*/ 6 h 19"/>
                <a:gd name="T10" fmla="*/ 39 w 40"/>
                <a:gd name="T11" fmla="*/ 6 h 19"/>
                <a:gd name="T12" fmla="*/ 38 w 4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"/>
                <a:gd name="T23" fmla="*/ 40 w 4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">
                  <a:moveTo>
                    <a:pt x="38" y="0"/>
                  </a:moveTo>
                  <a:lnTo>
                    <a:pt x="38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9" y="6"/>
                  </a:lnTo>
                  <a:lnTo>
                    <a:pt x="3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6" name="Freeform 223"/>
            <p:cNvSpPr>
              <a:spLocks/>
            </p:cNvSpPr>
            <p:nvPr/>
          </p:nvSpPr>
          <p:spPr bwMode="auto">
            <a:xfrm>
              <a:off x="2519" y="1759"/>
              <a:ext cx="17" cy="39"/>
            </a:xfrm>
            <a:custGeom>
              <a:avLst/>
              <a:gdLst>
                <a:gd name="T0" fmla="*/ 2 w 17"/>
                <a:gd name="T1" fmla="*/ 1 h 39"/>
                <a:gd name="T2" fmla="*/ 16 w 17"/>
                <a:gd name="T3" fmla="*/ 14 h 39"/>
                <a:gd name="T4" fmla="*/ 16 w 17"/>
                <a:gd name="T5" fmla="*/ 38 h 39"/>
                <a:gd name="T6" fmla="*/ 11 w 17"/>
                <a:gd name="T7" fmla="*/ 35 h 39"/>
                <a:gd name="T8" fmla="*/ 4 w 17"/>
                <a:gd name="T9" fmla="*/ 24 h 39"/>
                <a:gd name="T10" fmla="*/ 0 w 17"/>
                <a:gd name="T11" fmla="*/ 11 h 39"/>
                <a:gd name="T12" fmla="*/ 0 w 17"/>
                <a:gd name="T13" fmla="*/ 0 h 39"/>
                <a:gd name="T14" fmla="*/ 0 w 17"/>
                <a:gd name="T15" fmla="*/ 0 h 39"/>
                <a:gd name="T16" fmla="*/ 0 w 17"/>
                <a:gd name="T17" fmla="*/ 0 h 39"/>
                <a:gd name="T18" fmla="*/ 2 w 17"/>
                <a:gd name="T19" fmla="*/ 1 h 39"/>
                <a:gd name="T20" fmla="*/ 2 w 17"/>
                <a:gd name="T21" fmla="*/ 1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9"/>
                <a:gd name="T35" fmla="*/ 17 w 1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9">
                  <a:moveTo>
                    <a:pt x="2" y="1"/>
                  </a:moveTo>
                  <a:lnTo>
                    <a:pt x="16" y="14"/>
                  </a:lnTo>
                  <a:lnTo>
                    <a:pt x="16" y="38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7" name="Freeform 224"/>
            <p:cNvSpPr>
              <a:spLocks/>
            </p:cNvSpPr>
            <p:nvPr/>
          </p:nvSpPr>
          <p:spPr bwMode="auto">
            <a:xfrm>
              <a:off x="2517" y="1759"/>
              <a:ext cx="17" cy="17"/>
            </a:xfrm>
            <a:custGeom>
              <a:avLst/>
              <a:gdLst>
                <a:gd name="T0" fmla="*/ 16 w 17"/>
                <a:gd name="T1" fmla="*/ 14 h 17"/>
                <a:gd name="T2" fmla="*/ 14 w 17"/>
                <a:gd name="T3" fmla="*/ 13 h 17"/>
                <a:gd name="T4" fmla="*/ 7 w 17"/>
                <a:gd name="T5" fmla="*/ 0 h 17"/>
                <a:gd name="T6" fmla="*/ 0 w 17"/>
                <a:gd name="T7" fmla="*/ 2 h 17"/>
                <a:gd name="T8" fmla="*/ 7 w 17"/>
                <a:gd name="T9" fmla="*/ 16 h 17"/>
                <a:gd name="T10" fmla="*/ 7 w 17"/>
                <a:gd name="T11" fmla="*/ 14 h 17"/>
                <a:gd name="T12" fmla="*/ 16 w 17"/>
                <a:gd name="T13" fmla="*/ 14 h 17"/>
                <a:gd name="T14" fmla="*/ 16 w 17"/>
                <a:gd name="T15" fmla="*/ 14 h 17"/>
                <a:gd name="T16" fmla="*/ 14 w 17"/>
                <a:gd name="T17" fmla="*/ 13 h 17"/>
                <a:gd name="T18" fmla="*/ 16 w 1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4"/>
                  </a:moveTo>
                  <a:lnTo>
                    <a:pt x="14" y="13"/>
                  </a:lnTo>
                  <a:lnTo>
                    <a:pt x="7" y="0"/>
                  </a:lnTo>
                  <a:lnTo>
                    <a:pt x="0" y="2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16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8" name="Freeform 225"/>
            <p:cNvSpPr>
              <a:spLocks/>
            </p:cNvSpPr>
            <p:nvPr/>
          </p:nvSpPr>
          <p:spPr bwMode="auto">
            <a:xfrm>
              <a:off x="2523" y="1773"/>
              <a:ext cx="17" cy="28"/>
            </a:xfrm>
            <a:custGeom>
              <a:avLst/>
              <a:gdLst>
                <a:gd name="T0" fmla="*/ 11 w 17"/>
                <a:gd name="T1" fmla="*/ 27 h 28"/>
                <a:gd name="T2" fmla="*/ 16 w 17"/>
                <a:gd name="T3" fmla="*/ 24 h 28"/>
                <a:gd name="T4" fmla="*/ 16 w 17"/>
                <a:gd name="T5" fmla="*/ 0 h 28"/>
                <a:gd name="T6" fmla="*/ 0 w 17"/>
                <a:gd name="T7" fmla="*/ 0 h 28"/>
                <a:gd name="T8" fmla="*/ 0 w 17"/>
                <a:gd name="T9" fmla="*/ 24 h 28"/>
                <a:gd name="T10" fmla="*/ 2 w 17"/>
                <a:gd name="T11" fmla="*/ 22 h 28"/>
                <a:gd name="T12" fmla="*/ 11 w 17"/>
                <a:gd name="T13" fmla="*/ 27 h 28"/>
                <a:gd name="T14" fmla="*/ 16 w 17"/>
                <a:gd name="T15" fmla="*/ 25 h 28"/>
                <a:gd name="T16" fmla="*/ 16 w 17"/>
                <a:gd name="T17" fmla="*/ 24 h 28"/>
                <a:gd name="T18" fmla="*/ 11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11" y="27"/>
                  </a:move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11" y="27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1" y="2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29" name="Freeform 226"/>
            <p:cNvSpPr>
              <a:spLocks/>
            </p:cNvSpPr>
            <p:nvPr/>
          </p:nvSpPr>
          <p:spPr bwMode="auto">
            <a:xfrm>
              <a:off x="2515" y="1753"/>
              <a:ext cx="17" cy="48"/>
            </a:xfrm>
            <a:custGeom>
              <a:avLst/>
              <a:gdLst>
                <a:gd name="T0" fmla="*/ 6 w 17"/>
                <a:gd name="T1" fmla="*/ 3 h 48"/>
                <a:gd name="T2" fmla="*/ 0 w 17"/>
                <a:gd name="T3" fmla="*/ 5 h 48"/>
                <a:gd name="T4" fmla="*/ 2 w 17"/>
                <a:gd name="T5" fmla="*/ 17 h 48"/>
                <a:gd name="T6" fmla="*/ 4 w 17"/>
                <a:gd name="T7" fmla="*/ 30 h 48"/>
                <a:gd name="T8" fmla="*/ 7 w 17"/>
                <a:gd name="T9" fmla="*/ 42 h 48"/>
                <a:gd name="T10" fmla="*/ 16 w 17"/>
                <a:gd name="T11" fmla="*/ 47 h 48"/>
                <a:gd name="T12" fmla="*/ 11 w 17"/>
                <a:gd name="T13" fmla="*/ 42 h 48"/>
                <a:gd name="T14" fmla="*/ 13 w 17"/>
                <a:gd name="T15" fmla="*/ 40 h 48"/>
                <a:gd name="T16" fmla="*/ 11 w 17"/>
                <a:gd name="T17" fmla="*/ 30 h 48"/>
                <a:gd name="T18" fmla="*/ 8 w 17"/>
                <a:gd name="T19" fmla="*/ 17 h 48"/>
                <a:gd name="T20" fmla="*/ 8 w 17"/>
                <a:gd name="T21" fmla="*/ 5 h 48"/>
                <a:gd name="T22" fmla="*/ 2 w 17"/>
                <a:gd name="T23" fmla="*/ 8 h 48"/>
                <a:gd name="T24" fmla="*/ 6 w 17"/>
                <a:gd name="T25" fmla="*/ 3 h 48"/>
                <a:gd name="T26" fmla="*/ 1 w 17"/>
                <a:gd name="T27" fmla="*/ 0 h 48"/>
                <a:gd name="T28" fmla="*/ 0 w 17"/>
                <a:gd name="T29" fmla="*/ 5 h 48"/>
                <a:gd name="T30" fmla="*/ 6 w 17"/>
                <a:gd name="T31" fmla="*/ 3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8"/>
                <a:gd name="T50" fmla="*/ 17 w 17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8">
                  <a:moveTo>
                    <a:pt x="6" y="3"/>
                  </a:moveTo>
                  <a:lnTo>
                    <a:pt x="0" y="5"/>
                  </a:lnTo>
                  <a:lnTo>
                    <a:pt x="2" y="17"/>
                  </a:lnTo>
                  <a:lnTo>
                    <a:pt x="4" y="30"/>
                  </a:lnTo>
                  <a:lnTo>
                    <a:pt x="7" y="42"/>
                  </a:lnTo>
                  <a:lnTo>
                    <a:pt x="16" y="47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1" y="30"/>
                  </a:lnTo>
                  <a:lnTo>
                    <a:pt x="8" y="17"/>
                  </a:lnTo>
                  <a:lnTo>
                    <a:pt x="8" y="5"/>
                  </a:lnTo>
                  <a:lnTo>
                    <a:pt x="2" y="8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6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0" name="Freeform 227"/>
            <p:cNvSpPr>
              <a:spLocks/>
            </p:cNvSpPr>
            <p:nvPr/>
          </p:nvSpPr>
          <p:spPr bwMode="auto">
            <a:xfrm>
              <a:off x="2517" y="1757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0 w 17"/>
                <a:gd name="T3" fmla="*/ 2 h 17"/>
                <a:gd name="T4" fmla="*/ 13 w 17"/>
                <a:gd name="T5" fmla="*/ 4 h 17"/>
                <a:gd name="T6" fmla="*/ 10 w 17"/>
                <a:gd name="T7" fmla="*/ 0 h 17"/>
                <a:gd name="T8" fmla="*/ 8 w 17"/>
                <a:gd name="T9" fmla="*/ 0 h 17"/>
                <a:gd name="T10" fmla="*/ 8 w 17"/>
                <a:gd name="T11" fmla="*/ 0 h 17"/>
                <a:gd name="T12" fmla="*/ 0 w 17"/>
                <a:gd name="T13" fmla="*/ 11 h 17"/>
                <a:gd name="T14" fmla="*/ 0 w 17"/>
                <a:gd name="T15" fmla="*/ 13 h 17"/>
                <a:gd name="T16" fmla="*/ 2 w 17"/>
                <a:gd name="T17" fmla="*/ 13 h 17"/>
                <a:gd name="T18" fmla="*/ 2 w 17"/>
                <a:gd name="T19" fmla="*/ 13 h 17"/>
                <a:gd name="T20" fmla="*/ 5 w 17"/>
                <a:gd name="T21" fmla="*/ 16 h 17"/>
                <a:gd name="T22" fmla="*/ 0 w 17"/>
                <a:gd name="T23" fmla="*/ 11 h 17"/>
                <a:gd name="T24" fmla="*/ 16 w 17"/>
                <a:gd name="T25" fmla="*/ 4 h 17"/>
                <a:gd name="T26" fmla="*/ 13 w 17"/>
                <a:gd name="T27" fmla="*/ 4 h 17"/>
                <a:gd name="T28" fmla="*/ 10 w 17"/>
                <a:gd name="T29" fmla="*/ 2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0" y="2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1" name="Freeform 228"/>
            <p:cNvSpPr>
              <a:spLocks/>
            </p:cNvSpPr>
            <p:nvPr/>
          </p:nvSpPr>
          <p:spPr bwMode="auto">
            <a:xfrm>
              <a:off x="2225" y="1778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16 w 17"/>
                <a:gd name="T3" fmla="*/ 19 h 20"/>
                <a:gd name="T4" fmla="*/ 16 w 17"/>
                <a:gd name="T5" fmla="*/ 15 h 20"/>
                <a:gd name="T6" fmla="*/ 10 w 17"/>
                <a:gd name="T7" fmla="*/ 10 h 20"/>
                <a:gd name="T8" fmla="*/ 5 w 17"/>
                <a:gd name="T9" fmla="*/ 5 h 20"/>
                <a:gd name="T10" fmla="*/ 0 w 17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"/>
                <a:gd name="T20" fmla="*/ 17 w 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">
                  <a:moveTo>
                    <a:pt x="0" y="0"/>
                  </a:moveTo>
                  <a:lnTo>
                    <a:pt x="16" y="19"/>
                  </a:lnTo>
                  <a:lnTo>
                    <a:pt x="16" y="15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2" name="Freeform 229"/>
            <p:cNvSpPr>
              <a:spLocks/>
            </p:cNvSpPr>
            <p:nvPr/>
          </p:nvSpPr>
          <p:spPr bwMode="auto">
            <a:xfrm>
              <a:off x="2223" y="1778"/>
              <a:ext cx="17" cy="20"/>
            </a:xfrm>
            <a:custGeom>
              <a:avLst/>
              <a:gdLst>
                <a:gd name="T0" fmla="*/ 2 w 17"/>
                <a:gd name="T1" fmla="*/ 19 h 20"/>
                <a:gd name="T2" fmla="*/ 14 w 17"/>
                <a:gd name="T3" fmla="*/ 19 h 20"/>
                <a:gd name="T4" fmla="*/ 10 w 17"/>
                <a:gd name="T5" fmla="*/ 0 h 20"/>
                <a:gd name="T6" fmla="*/ 0 w 17"/>
                <a:gd name="T7" fmla="*/ 0 h 20"/>
                <a:gd name="T8" fmla="*/ 4 w 17"/>
                <a:gd name="T9" fmla="*/ 19 h 20"/>
                <a:gd name="T10" fmla="*/ 16 w 17"/>
                <a:gd name="T11" fmla="*/ 19 h 20"/>
                <a:gd name="T12" fmla="*/ 2 w 17"/>
                <a:gd name="T13" fmla="*/ 1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0"/>
                <a:gd name="T23" fmla="*/ 17 w 1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0">
                  <a:moveTo>
                    <a:pt x="2" y="19"/>
                  </a:moveTo>
                  <a:lnTo>
                    <a:pt x="14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6" y="19"/>
                  </a:lnTo>
                  <a:lnTo>
                    <a:pt x="2" y="1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3" name="Freeform 230"/>
            <p:cNvSpPr>
              <a:spLocks/>
            </p:cNvSpPr>
            <p:nvPr/>
          </p:nvSpPr>
          <p:spPr bwMode="auto">
            <a:xfrm>
              <a:off x="2223" y="1778"/>
              <a:ext cx="17" cy="20"/>
            </a:xfrm>
            <a:custGeom>
              <a:avLst/>
              <a:gdLst>
                <a:gd name="T0" fmla="*/ 10 w 17"/>
                <a:gd name="T1" fmla="*/ 0 h 20"/>
                <a:gd name="T2" fmla="*/ 0 w 17"/>
                <a:gd name="T3" fmla="*/ 0 h 20"/>
                <a:gd name="T4" fmla="*/ 0 w 17"/>
                <a:gd name="T5" fmla="*/ 5 h 20"/>
                <a:gd name="T6" fmla="*/ 2 w 17"/>
                <a:gd name="T7" fmla="*/ 10 h 20"/>
                <a:gd name="T8" fmla="*/ 4 w 17"/>
                <a:gd name="T9" fmla="*/ 15 h 20"/>
                <a:gd name="T10" fmla="*/ 2 w 17"/>
                <a:gd name="T11" fmla="*/ 19 h 20"/>
                <a:gd name="T12" fmla="*/ 16 w 17"/>
                <a:gd name="T13" fmla="*/ 19 h 20"/>
                <a:gd name="T14" fmla="*/ 14 w 17"/>
                <a:gd name="T15" fmla="*/ 15 h 20"/>
                <a:gd name="T16" fmla="*/ 12 w 17"/>
                <a:gd name="T17" fmla="*/ 9 h 20"/>
                <a:gd name="T18" fmla="*/ 12 w 17"/>
                <a:gd name="T19" fmla="*/ 4 h 20"/>
                <a:gd name="T20" fmla="*/ 10 w 17"/>
                <a:gd name="T21" fmla="*/ 0 h 20"/>
                <a:gd name="T22" fmla="*/ 0 w 17"/>
                <a:gd name="T23" fmla="*/ 0 h 20"/>
                <a:gd name="T24" fmla="*/ 10 w 17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0"/>
                <a:gd name="T41" fmla="*/ 17 w 1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0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4" name="Freeform 231"/>
            <p:cNvSpPr>
              <a:spLocks/>
            </p:cNvSpPr>
            <p:nvPr/>
          </p:nvSpPr>
          <p:spPr bwMode="auto">
            <a:xfrm>
              <a:off x="2228" y="1817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4 w 17"/>
                <a:gd name="T5" fmla="*/ 0 h 17"/>
                <a:gd name="T6" fmla="*/ 16 w 17"/>
                <a:gd name="T7" fmla="*/ 0 h 17"/>
                <a:gd name="T8" fmla="*/ 16 w 17"/>
                <a:gd name="T9" fmla="*/ 0 h 17"/>
                <a:gd name="T10" fmla="*/ 14 w 17"/>
                <a:gd name="T11" fmla="*/ 9 h 17"/>
                <a:gd name="T12" fmla="*/ 12 w 17"/>
                <a:gd name="T13" fmla="*/ 16 h 17"/>
                <a:gd name="T14" fmla="*/ 4 w 17"/>
                <a:gd name="T15" fmla="*/ 12 h 17"/>
                <a:gd name="T16" fmla="*/ 0 w 17"/>
                <a:gd name="T17" fmla="*/ 16 h 17"/>
                <a:gd name="T18" fmla="*/ 0 w 17"/>
                <a:gd name="T19" fmla="*/ 9 h 17"/>
                <a:gd name="T20" fmla="*/ 4 w 17"/>
                <a:gd name="T21" fmla="*/ 6 h 17"/>
                <a:gd name="T22" fmla="*/ 8 w 17"/>
                <a:gd name="T23" fmla="*/ 0 h 17"/>
                <a:gd name="T24" fmla="*/ 12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9"/>
                  </a:lnTo>
                  <a:lnTo>
                    <a:pt x="12" y="16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5" name="Freeform 232"/>
            <p:cNvSpPr>
              <a:spLocks/>
            </p:cNvSpPr>
            <p:nvPr/>
          </p:nvSpPr>
          <p:spPr bwMode="auto">
            <a:xfrm>
              <a:off x="2234" y="1813"/>
              <a:ext cx="17" cy="17"/>
            </a:xfrm>
            <a:custGeom>
              <a:avLst/>
              <a:gdLst>
                <a:gd name="T0" fmla="*/ 16 w 17"/>
                <a:gd name="T1" fmla="*/ 9 h 17"/>
                <a:gd name="T2" fmla="*/ 6 w 17"/>
                <a:gd name="T3" fmla="*/ 0 h 17"/>
                <a:gd name="T4" fmla="*/ 6 w 17"/>
                <a:gd name="T5" fmla="*/ 0 h 17"/>
                <a:gd name="T6" fmla="*/ 3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16 h 17"/>
                <a:gd name="T16" fmla="*/ 3 w 17"/>
                <a:gd name="T17" fmla="*/ 16 h 17"/>
                <a:gd name="T18" fmla="*/ 6 w 17"/>
                <a:gd name="T19" fmla="*/ 16 h 17"/>
                <a:gd name="T20" fmla="*/ 6 w 17"/>
                <a:gd name="T21" fmla="*/ 16 h 17"/>
                <a:gd name="T22" fmla="*/ 0 w 17"/>
                <a:gd name="T23" fmla="*/ 9 h 17"/>
                <a:gd name="T24" fmla="*/ 16 w 17"/>
                <a:gd name="T25" fmla="*/ 9 h 17"/>
                <a:gd name="T26" fmla="*/ 16 w 17"/>
                <a:gd name="T27" fmla="*/ 0 h 17"/>
                <a:gd name="T28" fmla="*/ 6 w 17"/>
                <a:gd name="T29" fmla="*/ 0 h 17"/>
                <a:gd name="T30" fmla="*/ 16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9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0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6" y="0"/>
                  </a:lnTo>
                  <a:lnTo>
                    <a:pt x="16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6" name="Freeform 233"/>
            <p:cNvSpPr>
              <a:spLocks/>
            </p:cNvSpPr>
            <p:nvPr/>
          </p:nvSpPr>
          <p:spPr bwMode="auto">
            <a:xfrm>
              <a:off x="2209" y="1817"/>
              <a:ext cx="31" cy="17"/>
            </a:xfrm>
            <a:custGeom>
              <a:avLst/>
              <a:gdLst>
                <a:gd name="T0" fmla="*/ 19 w 31"/>
                <a:gd name="T1" fmla="*/ 2 h 17"/>
                <a:gd name="T2" fmla="*/ 19 w 31"/>
                <a:gd name="T3" fmla="*/ 16 h 17"/>
                <a:gd name="T4" fmla="*/ 21 w 31"/>
                <a:gd name="T5" fmla="*/ 16 h 17"/>
                <a:gd name="T6" fmla="*/ 25 w 31"/>
                <a:gd name="T7" fmla="*/ 16 h 17"/>
                <a:gd name="T8" fmla="*/ 29 w 31"/>
                <a:gd name="T9" fmla="*/ 10 h 17"/>
                <a:gd name="T10" fmla="*/ 30 w 31"/>
                <a:gd name="T11" fmla="*/ 0 h 17"/>
                <a:gd name="T12" fmla="*/ 25 w 31"/>
                <a:gd name="T13" fmla="*/ 0 h 17"/>
                <a:gd name="T14" fmla="*/ 24 w 31"/>
                <a:gd name="T15" fmla="*/ 2 h 17"/>
                <a:gd name="T16" fmla="*/ 25 w 31"/>
                <a:gd name="T17" fmla="*/ 2 h 17"/>
                <a:gd name="T18" fmla="*/ 21 w 31"/>
                <a:gd name="T19" fmla="*/ 0 h 17"/>
                <a:gd name="T20" fmla="*/ 17 w 31"/>
                <a:gd name="T21" fmla="*/ 2 h 17"/>
                <a:gd name="T22" fmla="*/ 19 w 31"/>
                <a:gd name="T23" fmla="*/ 16 h 17"/>
                <a:gd name="T24" fmla="*/ 17 w 31"/>
                <a:gd name="T25" fmla="*/ 2 h 17"/>
                <a:gd name="T26" fmla="*/ 0 w 31"/>
                <a:gd name="T27" fmla="*/ 16 h 17"/>
                <a:gd name="T28" fmla="*/ 19 w 31"/>
                <a:gd name="T29" fmla="*/ 16 h 17"/>
                <a:gd name="T30" fmla="*/ 19 w 31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17"/>
                <a:gd name="T50" fmla="*/ 31 w 3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17">
                  <a:moveTo>
                    <a:pt x="19" y="2"/>
                  </a:moveTo>
                  <a:lnTo>
                    <a:pt x="19" y="16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29" y="1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9" y="16"/>
                  </a:lnTo>
                  <a:lnTo>
                    <a:pt x="17" y="2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19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7" name="Freeform 234"/>
            <p:cNvSpPr>
              <a:spLocks/>
            </p:cNvSpPr>
            <p:nvPr/>
          </p:nvSpPr>
          <p:spPr bwMode="auto">
            <a:xfrm>
              <a:off x="2227" y="181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6 w 17"/>
                <a:gd name="T5" fmla="*/ 1 h 17"/>
                <a:gd name="T6" fmla="*/ 2 w 17"/>
                <a:gd name="T7" fmla="*/ 4 h 17"/>
                <a:gd name="T8" fmla="*/ 0 w 17"/>
                <a:gd name="T9" fmla="*/ 6 h 17"/>
                <a:gd name="T10" fmla="*/ 2 w 17"/>
                <a:gd name="T11" fmla="*/ 6 h 17"/>
                <a:gd name="T12" fmla="*/ 2 w 17"/>
                <a:gd name="T13" fmla="*/ 16 h 17"/>
                <a:gd name="T14" fmla="*/ 6 w 17"/>
                <a:gd name="T15" fmla="*/ 13 h 17"/>
                <a:gd name="T16" fmla="*/ 11 w 17"/>
                <a:gd name="T17" fmla="*/ 12 h 17"/>
                <a:gd name="T18" fmla="*/ 16 w 17"/>
                <a:gd name="T19" fmla="*/ 9 h 17"/>
                <a:gd name="T20" fmla="*/ 16 w 17"/>
                <a:gd name="T21" fmla="*/ 9 h 17"/>
                <a:gd name="T22" fmla="*/ 16 w 17"/>
                <a:gd name="T23" fmla="*/ 9 h 17"/>
                <a:gd name="T24" fmla="*/ 16 w 17"/>
                <a:gd name="T25" fmla="*/ 9 h 17"/>
                <a:gd name="T26" fmla="*/ 16 w 17"/>
                <a:gd name="T27" fmla="*/ 9 h 17"/>
                <a:gd name="T28" fmla="*/ 16 w 17"/>
                <a:gd name="T29" fmla="*/ 9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16"/>
                  </a:lnTo>
                  <a:lnTo>
                    <a:pt x="6" y="13"/>
                  </a:lnTo>
                  <a:lnTo>
                    <a:pt x="11" y="12"/>
                  </a:lnTo>
                  <a:lnTo>
                    <a:pt x="16" y="9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8" name="Freeform 235"/>
            <p:cNvSpPr>
              <a:spLocks/>
            </p:cNvSpPr>
            <p:nvPr/>
          </p:nvSpPr>
          <p:spPr bwMode="auto">
            <a:xfrm>
              <a:off x="2486" y="1914"/>
              <a:ext cx="40" cy="17"/>
            </a:xfrm>
            <a:custGeom>
              <a:avLst/>
              <a:gdLst>
                <a:gd name="T0" fmla="*/ 4 w 40"/>
                <a:gd name="T1" fmla="*/ 0 h 17"/>
                <a:gd name="T2" fmla="*/ 39 w 40"/>
                <a:gd name="T3" fmla="*/ 6 h 17"/>
                <a:gd name="T4" fmla="*/ 39 w 40"/>
                <a:gd name="T5" fmla="*/ 8 h 17"/>
                <a:gd name="T6" fmla="*/ 39 w 40"/>
                <a:gd name="T7" fmla="*/ 9 h 17"/>
                <a:gd name="T8" fmla="*/ 39 w 40"/>
                <a:gd name="T9" fmla="*/ 11 h 17"/>
                <a:gd name="T10" fmla="*/ 39 w 40"/>
                <a:gd name="T11" fmla="*/ 13 h 17"/>
                <a:gd name="T12" fmla="*/ 4 w 40"/>
                <a:gd name="T13" fmla="*/ 16 h 17"/>
                <a:gd name="T14" fmla="*/ 1 w 40"/>
                <a:gd name="T15" fmla="*/ 13 h 17"/>
                <a:gd name="T16" fmla="*/ 0 w 40"/>
                <a:gd name="T17" fmla="*/ 9 h 17"/>
                <a:gd name="T18" fmla="*/ 1 w 40"/>
                <a:gd name="T19" fmla="*/ 4 h 17"/>
                <a:gd name="T20" fmla="*/ 1 w 40"/>
                <a:gd name="T21" fmla="*/ 0 h 17"/>
                <a:gd name="T22" fmla="*/ 2 w 40"/>
                <a:gd name="T23" fmla="*/ 0 h 17"/>
                <a:gd name="T24" fmla="*/ 3 w 40"/>
                <a:gd name="T25" fmla="*/ 0 h 17"/>
                <a:gd name="T26" fmla="*/ 3 w 40"/>
                <a:gd name="T27" fmla="*/ 0 h 17"/>
                <a:gd name="T28" fmla="*/ 4 w 40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17"/>
                <a:gd name="T47" fmla="*/ 40 w 4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17">
                  <a:moveTo>
                    <a:pt x="4" y="0"/>
                  </a:moveTo>
                  <a:lnTo>
                    <a:pt x="39" y="6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39" name="Freeform 236"/>
            <p:cNvSpPr>
              <a:spLocks/>
            </p:cNvSpPr>
            <p:nvPr/>
          </p:nvSpPr>
          <p:spPr bwMode="auto">
            <a:xfrm>
              <a:off x="2489" y="1911"/>
              <a:ext cx="40" cy="17"/>
            </a:xfrm>
            <a:custGeom>
              <a:avLst/>
              <a:gdLst>
                <a:gd name="T0" fmla="*/ 39 w 40"/>
                <a:gd name="T1" fmla="*/ 12 h 17"/>
                <a:gd name="T2" fmla="*/ 36 w 40"/>
                <a:gd name="T3" fmla="*/ 8 h 17"/>
                <a:gd name="T4" fmla="*/ 1 w 40"/>
                <a:gd name="T5" fmla="*/ 0 h 17"/>
                <a:gd name="T6" fmla="*/ 0 w 40"/>
                <a:gd name="T7" fmla="*/ 8 h 17"/>
                <a:gd name="T8" fmla="*/ 35 w 40"/>
                <a:gd name="T9" fmla="*/ 16 h 17"/>
                <a:gd name="T10" fmla="*/ 33 w 40"/>
                <a:gd name="T11" fmla="*/ 12 h 17"/>
                <a:gd name="T12" fmla="*/ 39 w 40"/>
                <a:gd name="T13" fmla="*/ 12 h 17"/>
                <a:gd name="T14" fmla="*/ 39 w 40"/>
                <a:gd name="T15" fmla="*/ 9 h 17"/>
                <a:gd name="T16" fmla="*/ 36 w 40"/>
                <a:gd name="T17" fmla="*/ 8 h 17"/>
                <a:gd name="T18" fmla="*/ 39 w 40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7"/>
                <a:gd name="T32" fmla="*/ 40 w 4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7">
                  <a:moveTo>
                    <a:pt x="39" y="12"/>
                  </a:moveTo>
                  <a:lnTo>
                    <a:pt x="36" y="8"/>
                  </a:lnTo>
                  <a:lnTo>
                    <a:pt x="1" y="0"/>
                  </a:lnTo>
                  <a:lnTo>
                    <a:pt x="0" y="8"/>
                  </a:lnTo>
                  <a:lnTo>
                    <a:pt x="35" y="16"/>
                  </a:lnTo>
                  <a:lnTo>
                    <a:pt x="33" y="12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6" y="8"/>
                  </a:lnTo>
                  <a:lnTo>
                    <a:pt x="39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0" name="Freeform 237"/>
            <p:cNvSpPr>
              <a:spLocks/>
            </p:cNvSpPr>
            <p:nvPr/>
          </p:nvSpPr>
          <p:spPr bwMode="auto">
            <a:xfrm>
              <a:off x="2522" y="1920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6 w 17"/>
                <a:gd name="T3" fmla="*/ 11 h 17"/>
                <a:gd name="T4" fmla="*/ 16 w 17"/>
                <a:gd name="T5" fmla="*/ 8 h 17"/>
                <a:gd name="T6" fmla="*/ 16 w 17"/>
                <a:gd name="T7" fmla="*/ 4 h 17"/>
                <a:gd name="T8" fmla="*/ 16 w 17"/>
                <a:gd name="T9" fmla="*/ 3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3 h 17"/>
                <a:gd name="T16" fmla="*/ 0 w 17"/>
                <a:gd name="T17" fmla="*/ 4 h 17"/>
                <a:gd name="T18" fmla="*/ 0 w 17"/>
                <a:gd name="T19" fmla="*/ 8 h 17"/>
                <a:gd name="T20" fmla="*/ 0 w 17"/>
                <a:gd name="T21" fmla="*/ 11 h 17"/>
                <a:gd name="T22" fmla="*/ 8 w 17"/>
                <a:gd name="T23" fmla="*/ 6 h 17"/>
                <a:gd name="T24" fmla="*/ 8 w 17"/>
                <a:gd name="T25" fmla="*/ 16 h 17"/>
                <a:gd name="T26" fmla="*/ 16 w 17"/>
                <a:gd name="T27" fmla="*/ 16 h 17"/>
                <a:gd name="T28" fmla="*/ 16 w 17"/>
                <a:gd name="T29" fmla="*/ 11 h 17"/>
                <a:gd name="T30" fmla="*/ 8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6"/>
                  </a:move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8" y="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8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1" name="Freeform 238"/>
            <p:cNvSpPr>
              <a:spLocks/>
            </p:cNvSpPr>
            <p:nvPr/>
          </p:nvSpPr>
          <p:spPr bwMode="auto">
            <a:xfrm>
              <a:off x="2489" y="1924"/>
              <a:ext cx="37" cy="17"/>
            </a:xfrm>
            <a:custGeom>
              <a:avLst/>
              <a:gdLst>
                <a:gd name="T0" fmla="*/ 0 w 37"/>
                <a:gd name="T1" fmla="*/ 16 h 17"/>
                <a:gd name="T2" fmla="*/ 1 w 37"/>
                <a:gd name="T3" fmla="*/ 16 h 17"/>
                <a:gd name="T4" fmla="*/ 36 w 37"/>
                <a:gd name="T5" fmla="*/ 12 h 17"/>
                <a:gd name="T6" fmla="*/ 36 w 37"/>
                <a:gd name="T7" fmla="*/ 0 h 17"/>
                <a:gd name="T8" fmla="*/ 1 w 37"/>
                <a:gd name="T9" fmla="*/ 2 h 17"/>
                <a:gd name="T10" fmla="*/ 2 w 37"/>
                <a:gd name="T11" fmla="*/ 2 h 17"/>
                <a:gd name="T12" fmla="*/ 0 w 37"/>
                <a:gd name="T13" fmla="*/ 16 h 17"/>
                <a:gd name="T14" fmla="*/ 0 w 37"/>
                <a:gd name="T15" fmla="*/ 16 h 17"/>
                <a:gd name="T16" fmla="*/ 1 w 37"/>
                <a:gd name="T17" fmla="*/ 16 h 17"/>
                <a:gd name="T18" fmla="*/ 0 w 3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7"/>
                <a:gd name="T32" fmla="*/ 37 w 3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7">
                  <a:moveTo>
                    <a:pt x="0" y="16"/>
                  </a:moveTo>
                  <a:lnTo>
                    <a:pt x="1" y="16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2" name="Freeform 239"/>
            <p:cNvSpPr>
              <a:spLocks/>
            </p:cNvSpPr>
            <p:nvPr/>
          </p:nvSpPr>
          <p:spPr bwMode="auto">
            <a:xfrm>
              <a:off x="2484" y="1910"/>
              <a:ext cx="17" cy="22"/>
            </a:xfrm>
            <a:custGeom>
              <a:avLst/>
              <a:gdLst>
                <a:gd name="T0" fmla="*/ 6 w 17"/>
                <a:gd name="T1" fmla="*/ 0 h 22"/>
                <a:gd name="T2" fmla="*/ 2 w 17"/>
                <a:gd name="T3" fmla="*/ 2 h 22"/>
                <a:gd name="T4" fmla="*/ 2 w 17"/>
                <a:gd name="T5" fmla="*/ 7 h 22"/>
                <a:gd name="T6" fmla="*/ 0 w 17"/>
                <a:gd name="T7" fmla="*/ 12 h 22"/>
                <a:gd name="T8" fmla="*/ 2 w 17"/>
                <a:gd name="T9" fmla="*/ 17 h 22"/>
                <a:gd name="T10" fmla="*/ 11 w 17"/>
                <a:gd name="T11" fmla="*/ 21 h 22"/>
                <a:gd name="T12" fmla="*/ 16 w 17"/>
                <a:gd name="T13" fmla="*/ 14 h 22"/>
                <a:gd name="T14" fmla="*/ 16 w 17"/>
                <a:gd name="T15" fmla="*/ 14 h 22"/>
                <a:gd name="T16" fmla="*/ 13 w 17"/>
                <a:gd name="T17" fmla="*/ 12 h 22"/>
                <a:gd name="T18" fmla="*/ 13 w 17"/>
                <a:gd name="T19" fmla="*/ 7 h 22"/>
                <a:gd name="T20" fmla="*/ 16 w 17"/>
                <a:gd name="T21" fmla="*/ 3 h 22"/>
                <a:gd name="T22" fmla="*/ 6 w 17"/>
                <a:gd name="T23" fmla="*/ 7 h 22"/>
                <a:gd name="T24" fmla="*/ 6 w 17"/>
                <a:gd name="T25" fmla="*/ 0 h 22"/>
                <a:gd name="T26" fmla="*/ 2 w 17"/>
                <a:gd name="T27" fmla="*/ 0 h 22"/>
                <a:gd name="T28" fmla="*/ 2 w 17"/>
                <a:gd name="T29" fmla="*/ 2 h 22"/>
                <a:gd name="T30" fmla="*/ 6 w 17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6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6" y="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3" name="Freeform 240"/>
            <p:cNvSpPr>
              <a:spLocks/>
            </p:cNvSpPr>
            <p:nvPr/>
          </p:nvSpPr>
          <p:spPr bwMode="auto">
            <a:xfrm>
              <a:off x="2487" y="1910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6 w 17"/>
                <a:gd name="T3" fmla="*/ 0 h 17"/>
                <a:gd name="T4" fmla="*/ 10 w 17"/>
                <a:gd name="T5" fmla="*/ 0 h 17"/>
                <a:gd name="T6" fmla="*/ 10 w 17"/>
                <a:gd name="T7" fmla="*/ 0 h 17"/>
                <a:gd name="T8" fmla="*/ 5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5 w 17"/>
                <a:gd name="T15" fmla="*/ 16 h 17"/>
                <a:gd name="T16" fmla="*/ 10 w 17"/>
                <a:gd name="T17" fmla="*/ 16 h 17"/>
                <a:gd name="T18" fmla="*/ 10 w 17"/>
                <a:gd name="T19" fmla="*/ 16 h 17"/>
                <a:gd name="T20" fmla="*/ 16 w 17"/>
                <a:gd name="T21" fmla="*/ 16 h 17"/>
                <a:gd name="T22" fmla="*/ 10 w 17"/>
                <a:gd name="T23" fmla="*/ 14 h 17"/>
                <a:gd name="T24" fmla="*/ 16 w 17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0" y="14"/>
                  </a:lnTo>
                  <a:lnTo>
                    <a:pt x="16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4" name="Freeform 241"/>
            <p:cNvSpPr>
              <a:spLocks/>
            </p:cNvSpPr>
            <p:nvPr/>
          </p:nvSpPr>
          <p:spPr bwMode="auto">
            <a:xfrm>
              <a:off x="2552" y="1920"/>
              <a:ext cx="222" cy="48"/>
            </a:xfrm>
            <a:custGeom>
              <a:avLst/>
              <a:gdLst>
                <a:gd name="T0" fmla="*/ 216 w 222"/>
                <a:gd name="T1" fmla="*/ 23 h 48"/>
                <a:gd name="T2" fmla="*/ 219 w 222"/>
                <a:gd name="T3" fmla="*/ 25 h 48"/>
                <a:gd name="T4" fmla="*/ 221 w 222"/>
                <a:gd name="T5" fmla="*/ 31 h 48"/>
                <a:gd name="T6" fmla="*/ 221 w 222"/>
                <a:gd name="T7" fmla="*/ 39 h 48"/>
                <a:gd name="T8" fmla="*/ 220 w 222"/>
                <a:gd name="T9" fmla="*/ 47 h 48"/>
                <a:gd name="T10" fmla="*/ 2 w 222"/>
                <a:gd name="T11" fmla="*/ 13 h 48"/>
                <a:gd name="T12" fmla="*/ 0 w 222"/>
                <a:gd name="T13" fmla="*/ 11 h 48"/>
                <a:gd name="T14" fmla="*/ 0 w 222"/>
                <a:gd name="T15" fmla="*/ 7 h 48"/>
                <a:gd name="T16" fmla="*/ 0 w 222"/>
                <a:gd name="T17" fmla="*/ 3 h 48"/>
                <a:gd name="T18" fmla="*/ 0 w 222"/>
                <a:gd name="T19" fmla="*/ 0 h 48"/>
                <a:gd name="T20" fmla="*/ 216 w 222"/>
                <a:gd name="T21" fmla="*/ 23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2"/>
                <a:gd name="T34" fmla="*/ 0 h 48"/>
                <a:gd name="T35" fmla="*/ 222 w 22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2" h="48">
                  <a:moveTo>
                    <a:pt x="216" y="23"/>
                  </a:moveTo>
                  <a:lnTo>
                    <a:pt x="219" y="25"/>
                  </a:lnTo>
                  <a:lnTo>
                    <a:pt x="221" y="31"/>
                  </a:lnTo>
                  <a:lnTo>
                    <a:pt x="221" y="39"/>
                  </a:lnTo>
                  <a:lnTo>
                    <a:pt x="220" y="4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16" y="23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5" name="Freeform 242"/>
            <p:cNvSpPr>
              <a:spLocks/>
            </p:cNvSpPr>
            <p:nvPr/>
          </p:nvSpPr>
          <p:spPr bwMode="auto">
            <a:xfrm>
              <a:off x="2768" y="1940"/>
              <a:ext cx="17" cy="31"/>
            </a:xfrm>
            <a:custGeom>
              <a:avLst/>
              <a:gdLst>
                <a:gd name="T0" fmla="*/ 8 w 17"/>
                <a:gd name="T1" fmla="*/ 30 h 31"/>
                <a:gd name="T2" fmla="*/ 16 w 17"/>
                <a:gd name="T3" fmla="*/ 28 h 31"/>
                <a:gd name="T4" fmla="*/ 16 w 17"/>
                <a:gd name="T5" fmla="*/ 19 h 31"/>
                <a:gd name="T6" fmla="*/ 16 w 17"/>
                <a:gd name="T7" fmla="*/ 10 h 31"/>
                <a:gd name="T8" fmla="*/ 10 w 17"/>
                <a:gd name="T9" fmla="*/ 2 h 31"/>
                <a:gd name="T10" fmla="*/ 0 w 17"/>
                <a:gd name="T11" fmla="*/ 0 h 31"/>
                <a:gd name="T12" fmla="*/ 0 w 17"/>
                <a:gd name="T13" fmla="*/ 7 h 31"/>
                <a:gd name="T14" fmla="*/ 2 w 17"/>
                <a:gd name="T15" fmla="*/ 7 h 31"/>
                <a:gd name="T16" fmla="*/ 4 w 17"/>
                <a:gd name="T17" fmla="*/ 11 h 31"/>
                <a:gd name="T18" fmla="*/ 4 w 17"/>
                <a:gd name="T19" fmla="*/ 19 h 31"/>
                <a:gd name="T20" fmla="*/ 4 w 17"/>
                <a:gd name="T21" fmla="*/ 26 h 31"/>
                <a:gd name="T22" fmla="*/ 8 w 17"/>
                <a:gd name="T23" fmla="*/ 23 h 31"/>
                <a:gd name="T24" fmla="*/ 8 w 17"/>
                <a:gd name="T25" fmla="*/ 30 h 31"/>
                <a:gd name="T26" fmla="*/ 14 w 17"/>
                <a:gd name="T27" fmla="*/ 30 h 31"/>
                <a:gd name="T28" fmla="*/ 16 w 17"/>
                <a:gd name="T29" fmla="*/ 28 h 31"/>
                <a:gd name="T30" fmla="*/ 8 w 17"/>
                <a:gd name="T31" fmla="*/ 3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1"/>
                <a:gd name="T50" fmla="*/ 17 w 17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1">
                  <a:moveTo>
                    <a:pt x="8" y="30"/>
                  </a:moveTo>
                  <a:lnTo>
                    <a:pt x="16" y="28"/>
                  </a:lnTo>
                  <a:lnTo>
                    <a:pt x="16" y="19"/>
                  </a:lnTo>
                  <a:lnTo>
                    <a:pt x="16" y="10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8" y="23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8" y="3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6" name="Freeform 243"/>
            <p:cNvSpPr>
              <a:spLocks/>
            </p:cNvSpPr>
            <p:nvPr/>
          </p:nvSpPr>
          <p:spPr bwMode="auto">
            <a:xfrm>
              <a:off x="2554" y="1930"/>
              <a:ext cx="219" cy="41"/>
            </a:xfrm>
            <a:custGeom>
              <a:avLst/>
              <a:gdLst>
                <a:gd name="T0" fmla="*/ 0 w 219"/>
                <a:gd name="T1" fmla="*/ 5 h 41"/>
                <a:gd name="T2" fmla="*/ 0 w 219"/>
                <a:gd name="T3" fmla="*/ 5 h 41"/>
                <a:gd name="T4" fmla="*/ 218 w 219"/>
                <a:gd name="T5" fmla="*/ 40 h 41"/>
                <a:gd name="T6" fmla="*/ 218 w 219"/>
                <a:gd name="T7" fmla="*/ 33 h 41"/>
                <a:gd name="T8" fmla="*/ 0 w 219"/>
                <a:gd name="T9" fmla="*/ 0 h 41"/>
                <a:gd name="T10" fmla="*/ 1 w 219"/>
                <a:gd name="T11" fmla="*/ 0 h 41"/>
                <a:gd name="T12" fmla="*/ 0 w 219"/>
                <a:gd name="T13" fmla="*/ 5 h 41"/>
                <a:gd name="T14" fmla="*/ 0 w 219"/>
                <a:gd name="T15" fmla="*/ 5 h 41"/>
                <a:gd name="T16" fmla="*/ 0 w 219"/>
                <a:gd name="T17" fmla="*/ 5 h 41"/>
                <a:gd name="T18" fmla="*/ 0 w 219"/>
                <a:gd name="T19" fmla="*/ 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41"/>
                <a:gd name="T32" fmla="*/ 219 w 21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41">
                  <a:moveTo>
                    <a:pt x="0" y="5"/>
                  </a:moveTo>
                  <a:lnTo>
                    <a:pt x="0" y="5"/>
                  </a:lnTo>
                  <a:lnTo>
                    <a:pt x="218" y="40"/>
                  </a:lnTo>
                  <a:lnTo>
                    <a:pt x="218" y="33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7" name="Freeform 244"/>
            <p:cNvSpPr>
              <a:spLocks/>
            </p:cNvSpPr>
            <p:nvPr/>
          </p:nvSpPr>
          <p:spPr bwMode="auto">
            <a:xfrm>
              <a:off x="2550" y="1916"/>
              <a:ext cx="17" cy="21"/>
            </a:xfrm>
            <a:custGeom>
              <a:avLst/>
              <a:gdLst>
                <a:gd name="T0" fmla="*/ 8 w 17"/>
                <a:gd name="T1" fmla="*/ 0 h 21"/>
                <a:gd name="T2" fmla="*/ 2 w 17"/>
                <a:gd name="T3" fmla="*/ 2 h 21"/>
                <a:gd name="T4" fmla="*/ 0 w 17"/>
                <a:gd name="T5" fmla="*/ 7 h 21"/>
                <a:gd name="T6" fmla="*/ 0 w 17"/>
                <a:gd name="T7" fmla="*/ 11 h 21"/>
                <a:gd name="T8" fmla="*/ 0 w 17"/>
                <a:gd name="T9" fmla="*/ 16 h 21"/>
                <a:gd name="T10" fmla="*/ 10 w 17"/>
                <a:gd name="T11" fmla="*/ 20 h 21"/>
                <a:gd name="T12" fmla="*/ 16 w 17"/>
                <a:gd name="T13" fmla="*/ 14 h 21"/>
                <a:gd name="T14" fmla="*/ 16 w 17"/>
                <a:gd name="T15" fmla="*/ 14 h 21"/>
                <a:gd name="T16" fmla="*/ 13 w 17"/>
                <a:gd name="T17" fmla="*/ 11 h 21"/>
                <a:gd name="T18" fmla="*/ 13 w 17"/>
                <a:gd name="T19" fmla="*/ 7 h 21"/>
                <a:gd name="T20" fmla="*/ 16 w 17"/>
                <a:gd name="T21" fmla="*/ 3 h 21"/>
                <a:gd name="T22" fmla="*/ 8 w 17"/>
                <a:gd name="T23" fmla="*/ 6 h 21"/>
                <a:gd name="T24" fmla="*/ 8 w 17"/>
                <a:gd name="T25" fmla="*/ 0 h 21"/>
                <a:gd name="T26" fmla="*/ 2 w 17"/>
                <a:gd name="T27" fmla="*/ 0 h 21"/>
                <a:gd name="T28" fmla="*/ 2 w 17"/>
                <a:gd name="T29" fmla="*/ 2 h 21"/>
                <a:gd name="T30" fmla="*/ 8 w 17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1"/>
                <a:gd name="T50" fmla="*/ 17 w 17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1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8" name="Freeform 245"/>
            <p:cNvSpPr>
              <a:spLocks/>
            </p:cNvSpPr>
            <p:nvPr/>
          </p:nvSpPr>
          <p:spPr bwMode="auto">
            <a:xfrm>
              <a:off x="2553" y="1916"/>
              <a:ext cx="216" cy="33"/>
            </a:xfrm>
            <a:custGeom>
              <a:avLst/>
              <a:gdLst>
                <a:gd name="T0" fmla="*/ 215 w 216"/>
                <a:gd name="T1" fmla="*/ 24 h 33"/>
                <a:gd name="T2" fmla="*/ 215 w 216"/>
                <a:gd name="T3" fmla="*/ 25 h 33"/>
                <a:gd name="T4" fmla="*/ 0 w 216"/>
                <a:gd name="T5" fmla="*/ 0 h 33"/>
                <a:gd name="T6" fmla="*/ 0 w 216"/>
                <a:gd name="T7" fmla="*/ 6 h 33"/>
                <a:gd name="T8" fmla="*/ 215 w 216"/>
                <a:gd name="T9" fmla="*/ 31 h 33"/>
                <a:gd name="T10" fmla="*/ 215 w 216"/>
                <a:gd name="T11" fmla="*/ 32 h 33"/>
                <a:gd name="T12" fmla="*/ 215 w 216"/>
                <a:gd name="T13" fmla="*/ 2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"/>
                <a:gd name="T22" fmla="*/ 0 h 33"/>
                <a:gd name="T23" fmla="*/ 216 w 21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" h="33">
                  <a:moveTo>
                    <a:pt x="215" y="24"/>
                  </a:moveTo>
                  <a:lnTo>
                    <a:pt x="215" y="25"/>
                  </a:lnTo>
                  <a:lnTo>
                    <a:pt x="0" y="0"/>
                  </a:lnTo>
                  <a:lnTo>
                    <a:pt x="0" y="6"/>
                  </a:lnTo>
                  <a:lnTo>
                    <a:pt x="215" y="31"/>
                  </a:lnTo>
                  <a:lnTo>
                    <a:pt x="215" y="32"/>
                  </a:lnTo>
                  <a:lnTo>
                    <a:pt x="215" y="2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49" name="Freeform 246"/>
            <p:cNvSpPr>
              <a:spLocks/>
            </p:cNvSpPr>
            <p:nvPr/>
          </p:nvSpPr>
          <p:spPr bwMode="auto">
            <a:xfrm>
              <a:off x="1992" y="1929"/>
              <a:ext cx="60" cy="264"/>
            </a:xfrm>
            <a:custGeom>
              <a:avLst/>
              <a:gdLst>
                <a:gd name="T0" fmla="*/ 39 w 60"/>
                <a:gd name="T1" fmla="*/ 0 h 264"/>
                <a:gd name="T2" fmla="*/ 41 w 60"/>
                <a:gd name="T3" fmla="*/ 13 h 264"/>
                <a:gd name="T4" fmla="*/ 41 w 60"/>
                <a:gd name="T5" fmla="*/ 26 h 264"/>
                <a:gd name="T6" fmla="*/ 41 w 60"/>
                <a:gd name="T7" fmla="*/ 40 h 264"/>
                <a:gd name="T8" fmla="*/ 39 w 60"/>
                <a:gd name="T9" fmla="*/ 54 h 264"/>
                <a:gd name="T10" fmla="*/ 38 w 60"/>
                <a:gd name="T11" fmla="*/ 68 h 264"/>
                <a:gd name="T12" fmla="*/ 38 w 60"/>
                <a:gd name="T13" fmla="*/ 83 h 264"/>
                <a:gd name="T14" fmla="*/ 38 w 60"/>
                <a:gd name="T15" fmla="*/ 98 h 264"/>
                <a:gd name="T16" fmla="*/ 39 w 60"/>
                <a:gd name="T17" fmla="*/ 112 h 264"/>
                <a:gd name="T18" fmla="*/ 40 w 60"/>
                <a:gd name="T19" fmla="*/ 123 h 264"/>
                <a:gd name="T20" fmla="*/ 40 w 60"/>
                <a:gd name="T21" fmla="*/ 138 h 264"/>
                <a:gd name="T22" fmla="*/ 42 w 60"/>
                <a:gd name="T23" fmla="*/ 155 h 264"/>
                <a:gd name="T24" fmla="*/ 43 w 60"/>
                <a:gd name="T25" fmla="*/ 171 h 264"/>
                <a:gd name="T26" fmla="*/ 45 w 60"/>
                <a:gd name="T27" fmla="*/ 188 h 264"/>
                <a:gd name="T28" fmla="*/ 49 w 60"/>
                <a:gd name="T29" fmla="*/ 203 h 264"/>
                <a:gd name="T30" fmla="*/ 52 w 60"/>
                <a:gd name="T31" fmla="*/ 218 h 264"/>
                <a:gd name="T32" fmla="*/ 57 w 60"/>
                <a:gd name="T33" fmla="*/ 229 h 264"/>
                <a:gd name="T34" fmla="*/ 58 w 60"/>
                <a:gd name="T35" fmla="*/ 234 h 264"/>
                <a:gd name="T36" fmla="*/ 59 w 60"/>
                <a:gd name="T37" fmla="*/ 238 h 264"/>
                <a:gd name="T38" fmla="*/ 59 w 60"/>
                <a:gd name="T39" fmla="*/ 242 h 264"/>
                <a:gd name="T40" fmla="*/ 58 w 60"/>
                <a:gd name="T41" fmla="*/ 248 h 264"/>
                <a:gd name="T42" fmla="*/ 25 w 60"/>
                <a:gd name="T43" fmla="*/ 263 h 264"/>
                <a:gd name="T44" fmla="*/ 19 w 60"/>
                <a:gd name="T45" fmla="*/ 233 h 264"/>
                <a:gd name="T46" fmla="*/ 13 w 60"/>
                <a:gd name="T47" fmla="*/ 201 h 264"/>
                <a:gd name="T48" fmla="*/ 7 w 60"/>
                <a:gd name="T49" fmla="*/ 168 h 264"/>
                <a:gd name="T50" fmla="*/ 3 w 60"/>
                <a:gd name="T51" fmla="*/ 135 h 264"/>
                <a:gd name="T52" fmla="*/ 0 w 60"/>
                <a:gd name="T53" fmla="*/ 101 h 264"/>
                <a:gd name="T54" fmla="*/ 0 w 60"/>
                <a:gd name="T55" fmla="*/ 67 h 264"/>
                <a:gd name="T56" fmla="*/ 2 w 60"/>
                <a:gd name="T57" fmla="*/ 34 h 264"/>
                <a:gd name="T58" fmla="*/ 7 w 60"/>
                <a:gd name="T59" fmla="*/ 2 h 264"/>
                <a:gd name="T60" fmla="*/ 11 w 60"/>
                <a:gd name="T61" fmla="*/ 2 h 264"/>
                <a:gd name="T62" fmla="*/ 13 w 60"/>
                <a:gd name="T63" fmla="*/ 1 h 264"/>
                <a:gd name="T64" fmla="*/ 16 w 60"/>
                <a:gd name="T65" fmla="*/ 0 h 264"/>
                <a:gd name="T66" fmla="*/ 17 w 60"/>
                <a:gd name="T67" fmla="*/ 0 h 264"/>
                <a:gd name="T68" fmla="*/ 21 w 60"/>
                <a:gd name="T69" fmla="*/ 0 h 264"/>
                <a:gd name="T70" fmla="*/ 25 w 60"/>
                <a:gd name="T71" fmla="*/ 0 h 264"/>
                <a:gd name="T72" fmla="*/ 31 w 60"/>
                <a:gd name="T73" fmla="*/ 0 h 264"/>
                <a:gd name="T74" fmla="*/ 39 w 60"/>
                <a:gd name="T75" fmla="*/ 0 h 2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264"/>
                <a:gd name="T116" fmla="*/ 60 w 60"/>
                <a:gd name="T117" fmla="*/ 264 h 2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264">
                  <a:moveTo>
                    <a:pt x="39" y="0"/>
                  </a:moveTo>
                  <a:lnTo>
                    <a:pt x="41" y="13"/>
                  </a:lnTo>
                  <a:lnTo>
                    <a:pt x="41" y="26"/>
                  </a:lnTo>
                  <a:lnTo>
                    <a:pt x="41" y="40"/>
                  </a:lnTo>
                  <a:lnTo>
                    <a:pt x="39" y="54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8" y="98"/>
                  </a:lnTo>
                  <a:lnTo>
                    <a:pt x="39" y="112"/>
                  </a:lnTo>
                  <a:lnTo>
                    <a:pt x="40" y="123"/>
                  </a:lnTo>
                  <a:lnTo>
                    <a:pt x="40" y="138"/>
                  </a:lnTo>
                  <a:lnTo>
                    <a:pt x="42" y="155"/>
                  </a:lnTo>
                  <a:lnTo>
                    <a:pt x="43" y="171"/>
                  </a:lnTo>
                  <a:lnTo>
                    <a:pt x="45" y="188"/>
                  </a:lnTo>
                  <a:lnTo>
                    <a:pt x="49" y="203"/>
                  </a:lnTo>
                  <a:lnTo>
                    <a:pt x="52" y="218"/>
                  </a:lnTo>
                  <a:lnTo>
                    <a:pt x="57" y="229"/>
                  </a:lnTo>
                  <a:lnTo>
                    <a:pt x="58" y="234"/>
                  </a:lnTo>
                  <a:lnTo>
                    <a:pt x="59" y="238"/>
                  </a:lnTo>
                  <a:lnTo>
                    <a:pt x="59" y="242"/>
                  </a:lnTo>
                  <a:lnTo>
                    <a:pt x="58" y="248"/>
                  </a:lnTo>
                  <a:lnTo>
                    <a:pt x="25" y="263"/>
                  </a:lnTo>
                  <a:lnTo>
                    <a:pt x="19" y="233"/>
                  </a:lnTo>
                  <a:lnTo>
                    <a:pt x="13" y="201"/>
                  </a:lnTo>
                  <a:lnTo>
                    <a:pt x="7" y="168"/>
                  </a:lnTo>
                  <a:lnTo>
                    <a:pt x="3" y="135"/>
                  </a:lnTo>
                  <a:lnTo>
                    <a:pt x="0" y="101"/>
                  </a:lnTo>
                  <a:lnTo>
                    <a:pt x="0" y="67"/>
                  </a:lnTo>
                  <a:lnTo>
                    <a:pt x="2" y="3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9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0" name="Freeform 247"/>
            <p:cNvSpPr>
              <a:spLocks/>
            </p:cNvSpPr>
            <p:nvPr/>
          </p:nvSpPr>
          <p:spPr bwMode="auto">
            <a:xfrm>
              <a:off x="2026" y="1929"/>
              <a:ext cx="17" cy="114"/>
            </a:xfrm>
            <a:custGeom>
              <a:avLst/>
              <a:gdLst>
                <a:gd name="T0" fmla="*/ 11 w 17"/>
                <a:gd name="T1" fmla="*/ 112 h 114"/>
                <a:gd name="T2" fmla="*/ 11 w 17"/>
                <a:gd name="T3" fmla="*/ 112 h 114"/>
                <a:gd name="T4" fmla="*/ 8 w 17"/>
                <a:gd name="T5" fmla="*/ 97 h 114"/>
                <a:gd name="T6" fmla="*/ 10 w 17"/>
                <a:gd name="T7" fmla="*/ 83 h 114"/>
                <a:gd name="T8" fmla="*/ 10 w 17"/>
                <a:gd name="T9" fmla="*/ 68 h 114"/>
                <a:gd name="T10" fmla="*/ 11 w 17"/>
                <a:gd name="T11" fmla="*/ 54 h 114"/>
                <a:gd name="T12" fmla="*/ 14 w 17"/>
                <a:gd name="T13" fmla="*/ 40 h 114"/>
                <a:gd name="T14" fmla="*/ 16 w 17"/>
                <a:gd name="T15" fmla="*/ 26 h 114"/>
                <a:gd name="T16" fmla="*/ 14 w 17"/>
                <a:gd name="T17" fmla="*/ 13 h 114"/>
                <a:gd name="T18" fmla="*/ 11 w 17"/>
                <a:gd name="T19" fmla="*/ 0 h 114"/>
                <a:gd name="T20" fmla="*/ 4 w 17"/>
                <a:gd name="T21" fmla="*/ 0 h 114"/>
                <a:gd name="T22" fmla="*/ 7 w 17"/>
                <a:gd name="T23" fmla="*/ 13 h 114"/>
                <a:gd name="T24" fmla="*/ 5 w 17"/>
                <a:gd name="T25" fmla="*/ 26 h 114"/>
                <a:gd name="T26" fmla="*/ 5 w 17"/>
                <a:gd name="T27" fmla="*/ 40 h 114"/>
                <a:gd name="T28" fmla="*/ 4 w 17"/>
                <a:gd name="T29" fmla="*/ 54 h 114"/>
                <a:gd name="T30" fmla="*/ 1 w 17"/>
                <a:gd name="T31" fmla="*/ 68 h 114"/>
                <a:gd name="T32" fmla="*/ 0 w 17"/>
                <a:gd name="T33" fmla="*/ 83 h 114"/>
                <a:gd name="T34" fmla="*/ 1 w 17"/>
                <a:gd name="T35" fmla="*/ 97 h 114"/>
                <a:gd name="T36" fmla="*/ 4 w 17"/>
                <a:gd name="T37" fmla="*/ 113 h 114"/>
                <a:gd name="T38" fmla="*/ 4 w 17"/>
                <a:gd name="T39" fmla="*/ 112 h 114"/>
                <a:gd name="T40" fmla="*/ 13 w 17"/>
                <a:gd name="T41" fmla="*/ 112 h 114"/>
                <a:gd name="T42" fmla="*/ 11 w 17"/>
                <a:gd name="T43" fmla="*/ 112 h 114"/>
                <a:gd name="T44" fmla="*/ 11 w 17"/>
                <a:gd name="T45" fmla="*/ 11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114"/>
                <a:gd name="T71" fmla="*/ 17 w 17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114">
                  <a:moveTo>
                    <a:pt x="11" y="112"/>
                  </a:moveTo>
                  <a:lnTo>
                    <a:pt x="11" y="112"/>
                  </a:lnTo>
                  <a:lnTo>
                    <a:pt x="8" y="97"/>
                  </a:lnTo>
                  <a:lnTo>
                    <a:pt x="10" y="83"/>
                  </a:lnTo>
                  <a:lnTo>
                    <a:pt x="10" y="68"/>
                  </a:lnTo>
                  <a:lnTo>
                    <a:pt x="11" y="54"/>
                  </a:lnTo>
                  <a:lnTo>
                    <a:pt x="14" y="40"/>
                  </a:lnTo>
                  <a:lnTo>
                    <a:pt x="16" y="26"/>
                  </a:lnTo>
                  <a:lnTo>
                    <a:pt x="14" y="1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7" y="13"/>
                  </a:lnTo>
                  <a:lnTo>
                    <a:pt x="5" y="26"/>
                  </a:lnTo>
                  <a:lnTo>
                    <a:pt x="5" y="40"/>
                  </a:lnTo>
                  <a:lnTo>
                    <a:pt x="4" y="54"/>
                  </a:lnTo>
                  <a:lnTo>
                    <a:pt x="1" y="68"/>
                  </a:lnTo>
                  <a:lnTo>
                    <a:pt x="0" y="83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13" y="112"/>
                  </a:lnTo>
                  <a:lnTo>
                    <a:pt x="11" y="1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1" name="Freeform 248"/>
            <p:cNvSpPr>
              <a:spLocks/>
            </p:cNvSpPr>
            <p:nvPr/>
          </p:nvSpPr>
          <p:spPr bwMode="auto">
            <a:xfrm>
              <a:off x="2029" y="2041"/>
              <a:ext cx="25" cy="120"/>
            </a:xfrm>
            <a:custGeom>
              <a:avLst/>
              <a:gdLst>
                <a:gd name="T0" fmla="*/ 24 w 25"/>
                <a:gd name="T1" fmla="*/ 116 h 120"/>
                <a:gd name="T2" fmla="*/ 23 w 25"/>
                <a:gd name="T3" fmla="*/ 115 h 120"/>
                <a:gd name="T4" fmla="*/ 19 w 25"/>
                <a:gd name="T5" fmla="*/ 105 h 120"/>
                <a:gd name="T6" fmla="*/ 14 w 25"/>
                <a:gd name="T7" fmla="*/ 91 h 120"/>
                <a:gd name="T8" fmla="*/ 11 w 25"/>
                <a:gd name="T9" fmla="*/ 76 h 120"/>
                <a:gd name="T10" fmla="*/ 9 w 25"/>
                <a:gd name="T11" fmla="*/ 59 h 120"/>
                <a:gd name="T12" fmla="*/ 8 w 25"/>
                <a:gd name="T13" fmla="*/ 42 h 120"/>
                <a:gd name="T14" fmla="*/ 6 w 25"/>
                <a:gd name="T15" fmla="*/ 25 h 120"/>
                <a:gd name="T16" fmla="*/ 6 w 25"/>
                <a:gd name="T17" fmla="*/ 11 h 120"/>
                <a:gd name="T18" fmla="*/ 5 w 25"/>
                <a:gd name="T19" fmla="*/ 0 h 120"/>
                <a:gd name="T20" fmla="*/ 0 w 25"/>
                <a:gd name="T21" fmla="*/ 0 h 120"/>
                <a:gd name="T22" fmla="*/ 0 w 25"/>
                <a:gd name="T23" fmla="*/ 11 h 120"/>
                <a:gd name="T24" fmla="*/ 1 w 25"/>
                <a:gd name="T25" fmla="*/ 25 h 120"/>
                <a:gd name="T26" fmla="*/ 2 w 25"/>
                <a:gd name="T27" fmla="*/ 42 h 120"/>
                <a:gd name="T28" fmla="*/ 3 w 25"/>
                <a:gd name="T29" fmla="*/ 59 h 120"/>
                <a:gd name="T30" fmla="*/ 6 w 25"/>
                <a:gd name="T31" fmla="*/ 77 h 120"/>
                <a:gd name="T32" fmla="*/ 9 w 25"/>
                <a:gd name="T33" fmla="*/ 92 h 120"/>
                <a:gd name="T34" fmla="*/ 13 w 25"/>
                <a:gd name="T35" fmla="*/ 107 h 120"/>
                <a:gd name="T36" fmla="*/ 19 w 25"/>
                <a:gd name="T37" fmla="*/ 119 h 120"/>
                <a:gd name="T38" fmla="*/ 18 w 25"/>
                <a:gd name="T39" fmla="*/ 117 h 120"/>
                <a:gd name="T40" fmla="*/ 24 w 25"/>
                <a:gd name="T41" fmla="*/ 116 h 120"/>
                <a:gd name="T42" fmla="*/ 24 w 25"/>
                <a:gd name="T43" fmla="*/ 116 h 120"/>
                <a:gd name="T44" fmla="*/ 23 w 25"/>
                <a:gd name="T45" fmla="*/ 115 h 120"/>
                <a:gd name="T46" fmla="*/ 24 w 25"/>
                <a:gd name="T47" fmla="*/ 116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120"/>
                <a:gd name="T74" fmla="*/ 25 w 25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120">
                  <a:moveTo>
                    <a:pt x="24" y="116"/>
                  </a:moveTo>
                  <a:lnTo>
                    <a:pt x="23" y="115"/>
                  </a:lnTo>
                  <a:lnTo>
                    <a:pt x="19" y="105"/>
                  </a:lnTo>
                  <a:lnTo>
                    <a:pt x="14" y="91"/>
                  </a:lnTo>
                  <a:lnTo>
                    <a:pt x="11" y="76"/>
                  </a:lnTo>
                  <a:lnTo>
                    <a:pt x="9" y="59"/>
                  </a:lnTo>
                  <a:lnTo>
                    <a:pt x="8" y="42"/>
                  </a:lnTo>
                  <a:lnTo>
                    <a:pt x="6" y="25"/>
                  </a:lnTo>
                  <a:lnTo>
                    <a:pt x="6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25"/>
                  </a:lnTo>
                  <a:lnTo>
                    <a:pt x="2" y="42"/>
                  </a:lnTo>
                  <a:lnTo>
                    <a:pt x="3" y="59"/>
                  </a:lnTo>
                  <a:lnTo>
                    <a:pt x="6" y="77"/>
                  </a:lnTo>
                  <a:lnTo>
                    <a:pt x="9" y="92"/>
                  </a:lnTo>
                  <a:lnTo>
                    <a:pt x="13" y="107"/>
                  </a:lnTo>
                  <a:lnTo>
                    <a:pt x="19" y="119"/>
                  </a:lnTo>
                  <a:lnTo>
                    <a:pt x="18" y="117"/>
                  </a:lnTo>
                  <a:lnTo>
                    <a:pt x="24" y="116"/>
                  </a:lnTo>
                  <a:lnTo>
                    <a:pt x="23" y="115"/>
                  </a:lnTo>
                  <a:lnTo>
                    <a:pt x="24" y="1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2" name="Freeform 249"/>
            <p:cNvSpPr>
              <a:spLocks/>
            </p:cNvSpPr>
            <p:nvPr/>
          </p:nvSpPr>
          <p:spPr bwMode="auto">
            <a:xfrm>
              <a:off x="2047" y="2157"/>
              <a:ext cx="17" cy="24"/>
            </a:xfrm>
            <a:custGeom>
              <a:avLst/>
              <a:gdLst>
                <a:gd name="T0" fmla="*/ 9 w 17"/>
                <a:gd name="T1" fmla="*/ 23 h 24"/>
                <a:gd name="T2" fmla="*/ 13 w 17"/>
                <a:gd name="T3" fmla="*/ 20 h 24"/>
                <a:gd name="T4" fmla="*/ 16 w 17"/>
                <a:gd name="T5" fmla="*/ 14 h 24"/>
                <a:gd name="T6" fmla="*/ 13 w 17"/>
                <a:gd name="T7" fmla="*/ 9 h 24"/>
                <a:gd name="T8" fmla="*/ 13 w 17"/>
                <a:gd name="T9" fmla="*/ 4 h 24"/>
                <a:gd name="T10" fmla="*/ 13 w 17"/>
                <a:gd name="T11" fmla="*/ 0 h 24"/>
                <a:gd name="T12" fmla="*/ 0 w 17"/>
                <a:gd name="T13" fmla="*/ 0 h 24"/>
                <a:gd name="T14" fmla="*/ 2 w 17"/>
                <a:gd name="T15" fmla="*/ 5 h 24"/>
                <a:gd name="T16" fmla="*/ 2 w 17"/>
                <a:gd name="T17" fmla="*/ 9 h 24"/>
                <a:gd name="T18" fmla="*/ 2 w 17"/>
                <a:gd name="T19" fmla="*/ 14 h 24"/>
                <a:gd name="T20" fmla="*/ 2 w 17"/>
                <a:gd name="T21" fmla="*/ 19 h 24"/>
                <a:gd name="T22" fmla="*/ 4 w 17"/>
                <a:gd name="T23" fmla="*/ 16 h 24"/>
                <a:gd name="T24" fmla="*/ 9 w 17"/>
                <a:gd name="T25" fmla="*/ 23 h 24"/>
                <a:gd name="T26" fmla="*/ 13 w 17"/>
                <a:gd name="T27" fmla="*/ 23 h 24"/>
                <a:gd name="T28" fmla="*/ 13 w 17"/>
                <a:gd name="T29" fmla="*/ 20 h 24"/>
                <a:gd name="T30" fmla="*/ 9 w 17"/>
                <a:gd name="T31" fmla="*/ 23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4"/>
                <a:gd name="T50" fmla="*/ 17 w 17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4">
                  <a:moveTo>
                    <a:pt x="9" y="23"/>
                  </a:moveTo>
                  <a:lnTo>
                    <a:pt x="13" y="20"/>
                  </a:lnTo>
                  <a:lnTo>
                    <a:pt x="16" y="14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3" y="20"/>
                  </a:lnTo>
                  <a:lnTo>
                    <a:pt x="9" y="2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3" name="Freeform 250"/>
            <p:cNvSpPr>
              <a:spLocks/>
            </p:cNvSpPr>
            <p:nvPr/>
          </p:nvSpPr>
          <p:spPr bwMode="auto">
            <a:xfrm>
              <a:off x="2015" y="2174"/>
              <a:ext cx="37" cy="23"/>
            </a:xfrm>
            <a:custGeom>
              <a:avLst/>
              <a:gdLst>
                <a:gd name="T0" fmla="*/ 0 w 37"/>
                <a:gd name="T1" fmla="*/ 17 h 23"/>
                <a:gd name="T2" fmla="*/ 3 w 37"/>
                <a:gd name="T3" fmla="*/ 20 h 23"/>
                <a:gd name="T4" fmla="*/ 36 w 37"/>
                <a:gd name="T5" fmla="*/ 6 h 23"/>
                <a:gd name="T6" fmla="*/ 34 w 37"/>
                <a:gd name="T7" fmla="*/ 0 h 23"/>
                <a:gd name="T8" fmla="*/ 1 w 37"/>
                <a:gd name="T9" fmla="*/ 14 h 23"/>
                <a:gd name="T10" fmla="*/ 5 w 37"/>
                <a:gd name="T11" fmla="*/ 16 h 23"/>
                <a:gd name="T12" fmla="*/ 0 w 37"/>
                <a:gd name="T13" fmla="*/ 17 h 23"/>
                <a:gd name="T14" fmla="*/ 0 w 37"/>
                <a:gd name="T15" fmla="*/ 22 h 23"/>
                <a:gd name="T16" fmla="*/ 3 w 37"/>
                <a:gd name="T17" fmla="*/ 20 h 23"/>
                <a:gd name="T18" fmla="*/ 0 w 37"/>
                <a:gd name="T19" fmla="*/ 1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3"/>
                <a:gd name="T32" fmla="*/ 37 w 3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3">
                  <a:moveTo>
                    <a:pt x="0" y="17"/>
                  </a:moveTo>
                  <a:lnTo>
                    <a:pt x="3" y="20"/>
                  </a:lnTo>
                  <a:lnTo>
                    <a:pt x="36" y="6"/>
                  </a:lnTo>
                  <a:lnTo>
                    <a:pt x="34" y="0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0" y="1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4" name="Freeform 251"/>
            <p:cNvSpPr>
              <a:spLocks/>
            </p:cNvSpPr>
            <p:nvPr/>
          </p:nvSpPr>
          <p:spPr bwMode="auto">
            <a:xfrm>
              <a:off x="1989" y="1928"/>
              <a:ext cx="32" cy="265"/>
            </a:xfrm>
            <a:custGeom>
              <a:avLst/>
              <a:gdLst>
                <a:gd name="T0" fmla="*/ 10 w 32"/>
                <a:gd name="T1" fmla="*/ 0 h 265"/>
                <a:gd name="T2" fmla="*/ 8 w 32"/>
                <a:gd name="T3" fmla="*/ 2 h 265"/>
                <a:gd name="T4" fmla="*/ 3 w 32"/>
                <a:gd name="T5" fmla="*/ 35 h 265"/>
                <a:gd name="T6" fmla="*/ 0 w 32"/>
                <a:gd name="T7" fmla="*/ 68 h 265"/>
                <a:gd name="T8" fmla="*/ 1 w 32"/>
                <a:gd name="T9" fmla="*/ 102 h 265"/>
                <a:gd name="T10" fmla="*/ 3 w 32"/>
                <a:gd name="T11" fmla="*/ 136 h 265"/>
                <a:gd name="T12" fmla="*/ 8 w 32"/>
                <a:gd name="T13" fmla="*/ 169 h 265"/>
                <a:gd name="T14" fmla="*/ 14 w 32"/>
                <a:gd name="T15" fmla="*/ 203 h 265"/>
                <a:gd name="T16" fmla="*/ 20 w 32"/>
                <a:gd name="T17" fmla="*/ 234 h 265"/>
                <a:gd name="T18" fmla="*/ 26 w 32"/>
                <a:gd name="T19" fmla="*/ 264 h 265"/>
                <a:gd name="T20" fmla="*/ 31 w 32"/>
                <a:gd name="T21" fmla="*/ 263 h 265"/>
                <a:gd name="T22" fmla="*/ 25 w 32"/>
                <a:gd name="T23" fmla="*/ 233 h 265"/>
                <a:gd name="T24" fmla="*/ 19 w 32"/>
                <a:gd name="T25" fmla="*/ 201 h 265"/>
                <a:gd name="T26" fmla="*/ 14 w 32"/>
                <a:gd name="T27" fmla="*/ 169 h 265"/>
                <a:gd name="T28" fmla="*/ 9 w 32"/>
                <a:gd name="T29" fmla="*/ 136 h 265"/>
                <a:gd name="T30" fmla="*/ 6 w 32"/>
                <a:gd name="T31" fmla="*/ 102 h 265"/>
                <a:gd name="T32" fmla="*/ 6 w 32"/>
                <a:gd name="T33" fmla="*/ 68 h 265"/>
                <a:gd name="T34" fmla="*/ 8 w 32"/>
                <a:gd name="T35" fmla="*/ 35 h 265"/>
                <a:gd name="T36" fmla="*/ 14 w 32"/>
                <a:gd name="T37" fmla="*/ 3 h 265"/>
                <a:gd name="T38" fmla="*/ 10 w 32"/>
                <a:gd name="T39" fmla="*/ 6 h 265"/>
                <a:gd name="T40" fmla="*/ 10 w 32"/>
                <a:gd name="T41" fmla="*/ 0 h 265"/>
                <a:gd name="T42" fmla="*/ 9 w 32"/>
                <a:gd name="T43" fmla="*/ 0 h 265"/>
                <a:gd name="T44" fmla="*/ 8 w 32"/>
                <a:gd name="T45" fmla="*/ 2 h 265"/>
                <a:gd name="T46" fmla="*/ 10 w 32"/>
                <a:gd name="T47" fmla="*/ 0 h 2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65"/>
                <a:gd name="T74" fmla="*/ 32 w 32"/>
                <a:gd name="T75" fmla="*/ 265 h 2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65">
                  <a:moveTo>
                    <a:pt x="10" y="0"/>
                  </a:moveTo>
                  <a:lnTo>
                    <a:pt x="8" y="2"/>
                  </a:lnTo>
                  <a:lnTo>
                    <a:pt x="3" y="35"/>
                  </a:lnTo>
                  <a:lnTo>
                    <a:pt x="0" y="68"/>
                  </a:lnTo>
                  <a:lnTo>
                    <a:pt x="1" y="102"/>
                  </a:lnTo>
                  <a:lnTo>
                    <a:pt x="3" y="136"/>
                  </a:lnTo>
                  <a:lnTo>
                    <a:pt x="8" y="169"/>
                  </a:lnTo>
                  <a:lnTo>
                    <a:pt x="14" y="203"/>
                  </a:lnTo>
                  <a:lnTo>
                    <a:pt x="20" y="234"/>
                  </a:lnTo>
                  <a:lnTo>
                    <a:pt x="26" y="264"/>
                  </a:lnTo>
                  <a:lnTo>
                    <a:pt x="31" y="263"/>
                  </a:lnTo>
                  <a:lnTo>
                    <a:pt x="25" y="233"/>
                  </a:lnTo>
                  <a:lnTo>
                    <a:pt x="19" y="201"/>
                  </a:lnTo>
                  <a:lnTo>
                    <a:pt x="14" y="169"/>
                  </a:lnTo>
                  <a:lnTo>
                    <a:pt x="9" y="136"/>
                  </a:lnTo>
                  <a:lnTo>
                    <a:pt x="6" y="102"/>
                  </a:lnTo>
                  <a:lnTo>
                    <a:pt x="6" y="68"/>
                  </a:lnTo>
                  <a:lnTo>
                    <a:pt x="8" y="35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5" name="Freeform 252"/>
            <p:cNvSpPr>
              <a:spLocks/>
            </p:cNvSpPr>
            <p:nvPr/>
          </p:nvSpPr>
          <p:spPr bwMode="auto">
            <a:xfrm>
              <a:off x="1999" y="1925"/>
              <a:ext cx="36" cy="17"/>
            </a:xfrm>
            <a:custGeom>
              <a:avLst/>
              <a:gdLst>
                <a:gd name="T0" fmla="*/ 35 w 36"/>
                <a:gd name="T1" fmla="*/ 6 h 17"/>
                <a:gd name="T2" fmla="*/ 32 w 36"/>
                <a:gd name="T3" fmla="*/ 1 h 17"/>
                <a:gd name="T4" fmla="*/ 24 w 36"/>
                <a:gd name="T5" fmla="*/ 0 h 17"/>
                <a:gd name="T6" fmla="*/ 18 w 36"/>
                <a:gd name="T7" fmla="*/ 0 h 17"/>
                <a:gd name="T8" fmla="*/ 14 w 36"/>
                <a:gd name="T9" fmla="*/ 1 h 17"/>
                <a:gd name="T10" fmla="*/ 10 w 36"/>
                <a:gd name="T11" fmla="*/ 3 h 17"/>
                <a:gd name="T12" fmla="*/ 8 w 36"/>
                <a:gd name="T13" fmla="*/ 3 h 17"/>
                <a:gd name="T14" fmla="*/ 6 w 36"/>
                <a:gd name="T15" fmla="*/ 4 h 17"/>
                <a:gd name="T16" fmla="*/ 4 w 36"/>
                <a:gd name="T17" fmla="*/ 4 h 17"/>
                <a:gd name="T18" fmla="*/ 0 w 36"/>
                <a:gd name="T19" fmla="*/ 4 h 17"/>
                <a:gd name="T20" fmla="*/ 0 w 36"/>
                <a:gd name="T21" fmla="*/ 16 h 17"/>
                <a:gd name="T22" fmla="*/ 4 w 36"/>
                <a:gd name="T23" fmla="*/ 16 h 17"/>
                <a:gd name="T24" fmla="*/ 7 w 36"/>
                <a:gd name="T25" fmla="*/ 14 h 17"/>
                <a:gd name="T26" fmla="*/ 9 w 36"/>
                <a:gd name="T27" fmla="*/ 14 h 17"/>
                <a:gd name="T28" fmla="*/ 11 w 36"/>
                <a:gd name="T29" fmla="*/ 12 h 17"/>
                <a:gd name="T30" fmla="*/ 14 w 36"/>
                <a:gd name="T31" fmla="*/ 11 h 17"/>
                <a:gd name="T32" fmla="*/ 18 w 36"/>
                <a:gd name="T33" fmla="*/ 11 h 17"/>
                <a:gd name="T34" fmla="*/ 24 w 36"/>
                <a:gd name="T35" fmla="*/ 11 h 17"/>
                <a:gd name="T36" fmla="*/ 32 w 36"/>
                <a:gd name="T37" fmla="*/ 11 h 17"/>
                <a:gd name="T38" fmla="*/ 30 w 36"/>
                <a:gd name="T39" fmla="*/ 8 h 17"/>
                <a:gd name="T40" fmla="*/ 35 w 36"/>
                <a:gd name="T41" fmla="*/ 6 h 17"/>
                <a:gd name="T42" fmla="*/ 35 w 36"/>
                <a:gd name="T43" fmla="*/ 1 h 17"/>
                <a:gd name="T44" fmla="*/ 32 w 36"/>
                <a:gd name="T45" fmla="*/ 1 h 17"/>
                <a:gd name="T46" fmla="*/ 35 w 36"/>
                <a:gd name="T47" fmla="*/ 6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17"/>
                <a:gd name="T74" fmla="*/ 36 w 36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17">
                  <a:moveTo>
                    <a:pt x="35" y="6"/>
                  </a:moveTo>
                  <a:lnTo>
                    <a:pt x="32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5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6" name="Freeform 253"/>
            <p:cNvSpPr>
              <a:spLocks/>
            </p:cNvSpPr>
            <p:nvPr/>
          </p:nvSpPr>
          <p:spPr bwMode="auto">
            <a:xfrm>
              <a:off x="2043" y="1933"/>
              <a:ext cx="81" cy="230"/>
            </a:xfrm>
            <a:custGeom>
              <a:avLst/>
              <a:gdLst>
                <a:gd name="T0" fmla="*/ 41 w 81"/>
                <a:gd name="T1" fmla="*/ 9 h 230"/>
                <a:gd name="T2" fmla="*/ 42 w 81"/>
                <a:gd name="T3" fmla="*/ 29 h 230"/>
                <a:gd name="T4" fmla="*/ 43 w 81"/>
                <a:gd name="T5" fmla="*/ 50 h 230"/>
                <a:gd name="T6" fmla="*/ 43 w 81"/>
                <a:gd name="T7" fmla="*/ 72 h 230"/>
                <a:gd name="T8" fmla="*/ 44 w 81"/>
                <a:gd name="T9" fmla="*/ 96 h 230"/>
                <a:gd name="T10" fmla="*/ 45 w 81"/>
                <a:gd name="T11" fmla="*/ 120 h 230"/>
                <a:gd name="T12" fmla="*/ 48 w 81"/>
                <a:gd name="T13" fmla="*/ 144 h 230"/>
                <a:gd name="T14" fmla="*/ 52 w 81"/>
                <a:gd name="T15" fmla="*/ 166 h 230"/>
                <a:gd name="T16" fmla="*/ 59 w 81"/>
                <a:gd name="T17" fmla="*/ 186 h 230"/>
                <a:gd name="T18" fmla="*/ 59 w 81"/>
                <a:gd name="T19" fmla="*/ 186 h 230"/>
                <a:gd name="T20" fmla="*/ 60 w 81"/>
                <a:gd name="T21" fmla="*/ 186 h 230"/>
                <a:gd name="T22" fmla="*/ 61 w 81"/>
                <a:gd name="T23" fmla="*/ 186 h 230"/>
                <a:gd name="T24" fmla="*/ 63 w 81"/>
                <a:gd name="T25" fmla="*/ 186 h 230"/>
                <a:gd name="T26" fmla="*/ 60 w 81"/>
                <a:gd name="T27" fmla="*/ 166 h 230"/>
                <a:gd name="T28" fmla="*/ 57 w 81"/>
                <a:gd name="T29" fmla="*/ 145 h 230"/>
                <a:gd name="T30" fmla="*/ 55 w 81"/>
                <a:gd name="T31" fmla="*/ 125 h 230"/>
                <a:gd name="T32" fmla="*/ 53 w 81"/>
                <a:gd name="T33" fmla="*/ 105 h 230"/>
                <a:gd name="T34" fmla="*/ 51 w 81"/>
                <a:gd name="T35" fmla="*/ 85 h 230"/>
                <a:gd name="T36" fmla="*/ 51 w 81"/>
                <a:gd name="T37" fmla="*/ 65 h 230"/>
                <a:gd name="T38" fmla="*/ 51 w 81"/>
                <a:gd name="T39" fmla="*/ 44 h 230"/>
                <a:gd name="T40" fmla="*/ 53 w 81"/>
                <a:gd name="T41" fmla="*/ 24 h 230"/>
                <a:gd name="T42" fmla="*/ 53 w 81"/>
                <a:gd name="T43" fmla="*/ 22 h 230"/>
                <a:gd name="T44" fmla="*/ 54 w 81"/>
                <a:gd name="T45" fmla="*/ 22 h 230"/>
                <a:gd name="T46" fmla="*/ 56 w 81"/>
                <a:gd name="T47" fmla="*/ 22 h 230"/>
                <a:gd name="T48" fmla="*/ 59 w 81"/>
                <a:gd name="T49" fmla="*/ 22 h 230"/>
                <a:gd name="T50" fmla="*/ 62 w 81"/>
                <a:gd name="T51" fmla="*/ 28 h 230"/>
                <a:gd name="T52" fmla="*/ 65 w 81"/>
                <a:gd name="T53" fmla="*/ 35 h 230"/>
                <a:gd name="T54" fmla="*/ 68 w 81"/>
                <a:gd name="T55" fmla="*/ 42 h 230"/>
                <a:gd name="T56" fmla="*/ 70 w 81"/>
                <a:gd name="T57" fmla="*/ 51 h 230"/>
                <a:gd name="T58" fmla="*/ 72 w 81"/>
                <a:gd name="T59" fmla="*/ 59 h 230"/>
                <a:gd name="T60" fmla="*/ 75 w 81"/>
                <a:gd name="T61" fmla="*/ 67 h 230"/>
                <a:gd name="T62" fmla="*/ 76 w 81"/>
                <a:gd name="T63" fmla="*/ 75 h 230"/>
                <a:gd name="T64" fmla="*/ 79 w 81"/>
                <a:gd name="T65" fmla="*/ 83 h 230"/>
                <a:gd name="T66" fmla="*/ 80 w 81"/>
                <a:gd name="T67" fmla="*/ 110 h 230"/>
                <a:gd name="T68" fmla="*/ 79 w 81"/>
                <a:gd name="T69" fmla="*/ 137 h 230"/>
                <a:gd name="T70" fmla="*/ 76 w 81"/>
                <a:gd name="T71" fmla="*/ 162 h 230"/>
                <a:gd name="T72" fmla="*/ 70 w 81"/>
                <a:gd name="T73" fmla="*/ 184 h 230"/>
                <a:gd name="T74" fmla="*/ 27 w 81"/>
                <a:gd name="T75" fmla="*/ 229 h 230"/>
                <a:gd name="T76" fmla="*/ 20 w 81"/>
                <a:gd name="T77" fmla="*/ 210 h 230"/>
                <a:gd name="T78" fmla="*/ 14 w 81"/>
                <a:gd name="T79" fmla="*/ 191 h 230"/>
                <a:gd name="T80" fmla="*/ 9 w 81"/>
                <a:gd name="T81" fmla="*/ 169 h 230"/>
                <a:gd name="T82" fmla="*/ 6 w 81"/>
                <a:gd name="T83" fmla="*/ 147 h 230"/>
                <a:gd name="T84" fmla="*/ 4 w 81"/>
                <a:gd name="T85" fmla="*/ 124 h 230"/>
                <a:gd name="T86" fmla="*/ 2 w 81"/>
                <a:gd name="T87" fmla="*/ 101 h 230"/>
                <a:gd name="T88" fmla="*/ 1 w 81"/>
                <a:gd name="T89" fmla="*/ 78 h 230"/>
                <a:gd name="T90" fmla="*/ 0 w 81"/>
                <a:gd name="T91" fmla="*/ 54 h 230"/>
                <a:gd name="T92" fmla="*/ 3 w 81"/>
                <a:gd name="T93" fmla="*/ 41 h 230"/>
                <a:gd name="T94" fmla="*/ 4 w 81"/>
                <a:gd name="T95" fmla="*/ 26 h 230"/>
                <a:gd name="T96" fmla="*/ 5 w 81"/>
                <a:gd name="T97" fmla="*/ 14 h 230"/>
                <a:gd name="T98" fmla="*/ 7 w 81"/>
                <a:gd name="T99" fmla="*/ 1 h 230"/>
                <a:gd name="T100" fmla="*/ 11 w 81"/>
                <a:gd name="T101" fmla="*/ 0 h 230"/>
                <a:gd name="T102" fmla="*/ 14 w 81"/>
                <a:gd name="T103" fmla="*/ 0 h 230"/>
                <a:gd name="T104" fmla="*/ 15 w 81"/>
                <a:gd name="T105" fmla="*/ 0 h 230"/>
                <a:gd name="T106" fmla="*/ 17 w 81"/>
                <a:gd name="T107" fmla="*/ 0 h 230"/>
                <a:gd name="T108" fmla="*/ 20 w 81"/>
                <a:gd name="T109" fmla="*/ 2 h 230"/>
                <a:gd name="T110" fmla="*/ 24 w 81"/>
                <a:gd name="T111" fmla="*/ 4 h 230"/>
                <a:gd name="T112" fmla="*/ 31 w 81"/>
                <a:gd name="T113" fmla="*/ 7 h 230"/>
                <a:gd name="T114" fmla="*/ 41 w 81"/>
                <a:gd name="T115" fmla="*/ 9 h 2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"/>
                <a:gd name="T175" fmla="*/ 0 h 230"/>
                <a:gd name="T176" fmla="*/ 81 w 81"/>
                <a:gd name="T177" fmla="*/ 230 h 2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" h="230">
                  <a:moveTo>
                    <a:pt x="41" y="9"/>
                  </a:moveTo>
                  <a:lnTo>
                    <a:pt x="42" y="29"/>
                  </a:lnTo>
                  <a:lnTo>
                    <a:pt x="43" y="50"/>
                  </a:lnTo>
                  <a:lnTo>
                    <a:pt x="43" y="72"/>
                  </a:lnTo>
                  <a:lnTo>
                    <a:pt x="44" y="96"/>
                  </a:lnTo>
                  <a:lnTo>
                    <a:pt x="45" y="120"/>
                  </a:lnTo>
                  <a:lnTo>
                    <a:pt x="48" y="144"/>
                  </a:lnTo>
                  <a:lnTo>
                    <a:pt x="52" y="166"/>
                  </a:lnTo>
                  <a:lnTo>
                    <a:pt x="59" y="186"/>
                  </a:lnTo>
                  <a:lnTo>
                    <a:pt x="60" y="186"/>
                  </a:lnTo>
                  <a:lnTo>
                    <a:pt x="61" y="186"/>
                  </a:lnTo>
                  <a:lnTo>
                    <a:pt x="63" y="186"/>
                  </a:lnTo>
                  <a:lnTo>
                    <a:pt x="60" y="166"/>
                  </a:lnTo>
                  <a:lnTo>
                    <a:pt x="57" y="145"/>
                  </a:lnTo>
                  <a:lnTo>
                    <a:pt x="55" y="125"/>
                  </a:lnTo>
                  <a:lnTo>
                    <a:pt x="53" y="105"/>
                  </a:lnTo>
                  <a:lnTo>
                    <a:pt x="51" y="85"/>
                  </a:lnTo>
                  <a:lnTo>
                    <a:pt x="51" y="65"/>
                  </a:lnTo>
                  <a:lnTo>
                    <a:pt x="51" y="4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2" y="28"/>
                  </a:lnTo>
                  <a:lnTo>
                    <a:pt x="65" y="35"/>
                  </a:lnTo>
                  <a:lnTo>
                    <a:pt x="68" y="42"/>
                  </a:lnTo>
                  <a:lnTo>
                    <a:pt x="70" y="51"/>
                  </a:lnTo>
                  <a:lnTo>
                    <a:pt x="72" y="59"/>
                  </a:lnTo>
                  <a:lnTo>
                    <a:pt x="75" y="67"/>
                  </a:lnTo>
                  <a:lnTo>
                    <a:pt x="76" y="75"/>
                  </a:lnTo>
                  <a:lnTo>
                    <a:pt x="79" y="83"/>
                  </a:lnTo>
                  <a:lnTo>
                    <a:pt x="80" y="110"/>
                  </a:lnTo>
                  <a:lnTo>
                    <a:pt x="79" y="137"/>
                  </a:lnTo>
                  <a:lnTo>
                    <a:pt x="76" y="162"/>
                  </a:lnTo>
                  <a:lnTo>
                    <a:pt x="70" y="184"/>
                  </a:lnTo>
                  <a:lnTo>
                    <a:pt x="27" y="229"/>
                  </a:lnTo>
                  <a:lnTo>
                    <a:pt x="20" y="210"/>
                  </a:lnTo>
                  <a:lnTo>
                    <a:pt x="14" y="191"/>
                  </a:lnTo>
                  <a:lnTo>
                    <a:pt x="9" y="169"/>
                  </a:lnTo>
                  <a:lnTo>
                    <a:pt x="6" y="147"/>
                  </a:lnTo>
                  <a:lnTo>
                    <a:pt x="4" y="124"/>
                  </a:lnTo>
                  <a:lnTo>
                    <a:pt x="2" y="101"/>
                  </a:lnTo>
                  <a:lnTo>
                    <a:pt x="1" y="78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4" y="26"/>
                  </a:lnTo>
                  <a:lnTo>
                    <a:pt x="5" y="1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31" y="7"/>
                  </a:lnTo>
                  <a:lnTo>
                    <a:pt x="41" y="9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7" name="Freeform 254"/>
            <p:cNvSpPr>
              <a:spLocks/>
            </p:cNvSpPr>
            <p:nvPr/>
          </p:nvSpPr>
          <p:spPr bwMode="auto">
            <a:xfrm>
              <a:off x="2081" y="1943"/>
              <a:ext cx="24" cy="180"/>
            </a:xfrm>
            <a:custGeom>
              <a:avLst/>
              <a:gdLst>
                <a:gd name="T0" fmla="*/ 21 w 24"/>
                <a:gd name="T1" fmla="*/ 172 h 180"/>
                <a:gd name="T2" fmla="*/ 23 w 24"/>
                <a:gd name="T3" fmla="*/ 175 h 180"/>
                <a:gd name="T4" fmla="*/ 17 w 24"/>
                <a:gd name="T5" fmla="*/ 155 h 180"/>
                <a:gd name="T6" fmla="*/ 12 w 24"/>
                <a:gd name="T7" fmla="*/ 133 h 180"/>
                <a:gd name="T8" fmla="*/ 10 w 24"/>
                <a:gd name="T9" fmla="*/ 110 h 180"/>
                <a:gd name="T10" fmla="*/ 9 w 24"/>
                <a:gd name="T11" fmla="*/ 86 h 180"/>
                <a:gd name="T12" fmla="*/ 9 w 24"/>
                <a:gd name="T13" fmla="*/ 62 h 180"/>
                <a:gd name="T14" fmla="*/ 9 w 24"/>
                <a:gd name="T15" fmla="*/ 40 h 180"/>
                <a:gd name="T16" fmla="*/ 7 w 24"/>
                <a:gd name="T17" fmla="*/ 19 h 180"/>
                <a:gd name="T18" fmla="*/ 6 w 24"/>
                <a:gd name="T19" fmla="*/ 0 h 180"/>
                <a:gd name="T20" fmla="*/ 0 w 24"/>
                <a:gd name="T21" fmla="*/ 0 h 180"/>
                <a:gd name="T22" fmla="*/ 2 w 24"/>
                <a:gd name="T23" fmla="*/ 19 h 180"/>
                <a:gd name="T24" fmla="*/ 2 w 24"/>
                <a:gd name="T25" fmla="*/ 40 h 180"/>
                <a:gd name="T26" fmla="*/ 2 w 24"/>
                <a:gd name="T27" fmla="*/ 62 h 180"/>
                <a:gd name="T28" fmla="*/ 3 w 24"/>
                <a:gd name="T29" fmla="*/ 86 h 180"/>
                <a:gd name="T30" fmla="*/ 4 w 24"/>
                <a:gd name="T31" fmla="*/ 110 h 180"/>
                <a:gd name="T32" fmla="*/ 7 w 24"/>
                <a:gd name="T33" fmla="*/ 134 h 180"/>
                <a:gd name="T34" fmla="*/ 11 w 24"/>
                <a:gd name="T35" fmla="*/ 156 h 180"/>
                <a:gd name="T36" fmla="*/ 18 w 24"/>
                <a:gd name="T37" fmla="*/ 177 h 180"/>
                <a:gd name="T38" fmla="*/ 20 w 24"/>
                <a:gd name="T39" fmla="*/ 179 h 180"/>
                <a:gd name="T40" fmla="*/ 18 w 24"/>
                <a:gd name="T41" fmla="*/ 177 h 180"/>
                <a:gd name="T42" fmla="*/ 18 w 24"/>
                <a:gd name="T43" fmla="*/ 179 h 180"/>
                <a:gd name="T44" fmla="*/ 20 w 24"/>
                <a:gd name="T45" fmla="*/ 179 h 180"/>
                <a:gd name="T46" fmla="*/ 21 w 24"/>
                <a:gd name="T47" fmla="*/ 172 h 1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180"/>
                <a:gd name="T74" fmla="*/ 24 w 24"/>
                <a:gd name="T75" fmla="*/ 180 h 1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180">
                  <a:moveTo>
                    <a:pt x="21" y="172"/>
                  </a:moveTo>
                  <a:lnTo>
                    <a:pt x="23" y="175"/>
                  </a:lnTo>
                  <a:lnTo>
                    <a:pt x="17" y="155"/>
                  </a:lnTo>
                  <a:lnTo>
                    <a:pt x="12" y="133"/>
                  </a:lnTo>
                  <a:lnTo>
                    <a:pt x="10" y="110"/>
                  </a:lnTo>
                  <a:lnTo>
                    <a:pt x="9" y="86"/>
                  </a:lnTo>
                  <a:lnTo>
                    <a:pt x="9" y="62"/>
                  </a:lnTo>
                  <a:lnTo>
                    <a:pt x="9" y="40"/>
                  </a:lnTo>
                  <a:lnTo>
                    <a:pt x="7" y="19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2" y="40"/>
                  </a:lnTo>
                  <a:lnTo>
                    <a:pt x="2" y="62"/>
                  </a:lnTo>
                  <a:lnTo>
                    <a:pt x="3" y="86"/>
                  </a:lnTo>
                  <a:lnTo>
                    <a:pt x="4" y="110"/>
                  </a:lnTo>
                  <a:lnTo>
                    <a:pt x="7" y="134"/>
                  </a:lnTo>
                  <a:lnTo>
                    <a:pt x="11" y="156"/>
                  </a:lnTo>
                  <a:lnTo>
                    <a:pt x="18" y="177"/>
                  </a:lnTo>
                  <a:lnTo>
                    <a:pt x="20" y="179"/>
                  </a:lnTo>
                  <a:lnTo>
                    <a:pt x="18" y="177"/>
                  </a:lnTo>
                  <a:lnTo>
                    <a:pt x="18" y="179"/>
                  </a:lnTo>
                  <a:lnTo>
                    <a:pt x="20" y="179"/>
                  </a:lnTo>
                  <a:lnTo>
                    <a:pt x="21" y="17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8" name="Freeform 255"/>
            <p:cNvSpPr>
              <a:spLocks/>
            </p:cNvSpPr>
            <p:nvPr/>
          </p:nvSpPr>
          <p:spPr bwMode="auto">
            <a:xfrm>
              <a:off x="2101" y="2115"/>
              <a:ext cx="17" cy="17"/>
            </a:xfrm>
            <a:custGeom>
              <a:avLst/>
              <a:gdLst>
                <a:gd name="T0" fmla="*/ 4 w 17"/>
                <a:gd name="T1" fmla="*/ 9 h 17"/>
                <a:gd name="T2" fmla="*/ 6 w 17"/>
                <a:gd name="T3" fmla="*/ 0 h 17"/>
                <a:gd name="T4" fmla="*/ 6 w 17"/>
                <a:gd name="T5" fmla="*/ 2 h 17"/>
                <a:gd name="T6" fmla="*/ 4 w 17"/>
                <a:gd name="T7" fmla="*/ 2 h 17"/>
                <a:gd name="T8" fmla="*/ 4 w 17"/>
                <a:gd name="T9" fmla="*/ 0 h 17"/>
                <a:gd name="T10" fmla="*/ 2 w 17"/>
                <a:gd name="T11" fmla="*/ 0 h 17"/>
                <a:gd name="T12" fmla="*/ 0 w 17"/>
                <a:gd name="T13" fmla="*/ 16 h 17"/>
                <a:gd name="T14" fmla="*/ 0 w 17"/>
                <a:gd name="T15" fmla="*/ 16 h 17"/>
                <a:gd name="T16" fmla="*/ 2 w 17"/>
                <a:gd name="T17" fmla="*/ 16 h 17"/>
                <a:gd name="T18" fmla="*/ 8 w 17"/>
                <a:gd name="T19" fmla="*/ 16 h 17"/>
                <a:gd name="T20" fmla="*/ 14 w 17"/>
                <a:gd name="T21" fmla="*/ 16 h 17"/>
                <a:gd name="T22" fmla="*/ 14 w 17"/>
                <a:gd name="T23" fmla="*/ 6 h 17"/>
                <a:gd name="T24" fmla="*/ 14 w 17"/>
                <a:gd name="T25" fmla="*/ 16 h 17"/>
                <a:gd name="T26" fmla="*/ 16 w 17"/>
                <a:gd name="T27" fmla="*/ 11 h 17"/>
                <a:gd name="T28" fmla="*/ 14 w 17"/>
                <a:gd name="T29" fmla="*/ 6 h 17"/>
                <a:gd name="T30" fmla="*/ 4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9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14" y="1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16" y="11"/>
                  </a:lnTo>
                  <a:lnTo>
                    <a:pt x="14" y="6"/>
                  </a:lnTo>
                  <a:lnTo>
                    <a:pt x="4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59" name="Freeform 256"/>
            <p:cNvSpPr>
              <a:spLocks/>
            </p:cNvSpPr>
            <p:nvPr/>
          </p:nvSpPr>
          <p:spPr bwMode="auto">
            <a:xfrm>
              <a:off x="2091" y="1958"/>
              <a:ext cx="18" cy="162"/>
            </a:xfrm>
            <a:custGeom>
              <a:avLst/>
              <a:gdLst>
                <a:gd name="T0" fmla="*/ 2 w 18"/>
                <a:gd name="T1" fmla="*/ 0 h 162"/>
                <a:gd name="T2" fmla="*/ 2 w 18"/>
                <a:gd name="T3" fmla="*/ 0 h 162"/>
                <a:gd name="T4" fmla="*/ 0 w 18"/>
                <a:gd name="T5" fmla="*/ 20 h 162"/>
                <a:gd name="T6" fmla="*/ 0 w 18"/>
                <a:gd name="T7" fmla="*/ 40 h 162"/>
                <a:gd name="T8" fmla="*/ 0 w 18"/>
                <a:gd name="T9" fmla="*/ 60 h 162"/>
                <a:gd name="T10" fmla="*/ 2 w 18"/>
                <a:gd name="T11" fmla="*/ 80 h 162"/>
                <a:gd name="T12" fmla="*/ 4 w 18"/>
                <a:gd name="T13" fmla="*/ 100 h 162"/>
                <a:gd name="T14" fmla="*/ 6 w 18"/>
                <a:gd name="T15" fmla="*/ 120 h 162"/>
                <a:gd name="T16" fmla="*/ 9 w 18"/>
                <a:gd name="T17" fmla="*/ 140 h 162"/>
                <a:gd name="T18" fmla="*/ 12 w 18"/>
                <a:gd name="T19" fmla="*/ 161 h 162"/>
                <a:gd name="T20" fmla="*/ 17 w 18"/>
                <a:gd name="T21" fmla="*/ 160 h 162"/>
                <a:gd name="T22" fmla="*/ 15 w 18"/>
                <a:gd name="T23" fmla="*/ 140 h 162"/>
                <a:gd name="T24" fmla="*/ 12 w 18"/>
                <a:gd name="T25" fmla="*/ 120 h 162"/>
                <a:gd name="T26" fmla="*/ 10 w 18"/>
                <a:gd name="T27" fmla="*/ 100 h 162"/>
                <a:gd name="T28" fmla="*/ 7 w 18"/>
                <a:gd name="T29" fmla="*/ 80 h 162"/>
                <a:gd name="T30" fmla="*/ 6 w 18"/>
                <a:gd name="T31" fmla="*/ 60 h 162"/>
                <a:gd name="T32" fmla="*/ 6 w 18"/>
                <a:gd name="T33" fmla="*/ 40 h 162"/>
                <a:gd name="T34" fmla="*/ 6 w 18"/>
                <a:gd name="T35" fmla="*/ 20 h 162"/>
                <a:gd name="T36" fmla="*/ 7 w 18"/>
                <a:gd name="T37" fmla="*/ 0 h 162"/>
                <a:gd name="T38" fmla="*/ 7 w 18"/>
                <a:gd name="T39" fmla="*/ 0 h 162"/>
                <a:gd name="T40" fmla="*/ 2 w 18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62"/>
                <a:gd name="T65" fmla="*/ 18 w 18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62">
                  <a:moveTo>
                    <a:pt x="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6" y="120"/>
                  </a:lnTo>
                  <a:lnTo>
                    <a:pt x="9" y="140"/>
                  </a:lnTo>
                  <a:lnTo>
                    <a:pt x="12" y="161"/>
                  </a:lnTo>
                  <a:lnTo>
                    <a:pt x="17" y="160"/>
                  </a:lnTo>
                  <a:lnTo>
                    <a:pt x="15" y="140"/>
                  </a:lnTo>
                  <a:lnTo>
                    <a:pt x="12" y="120"/>
                  </a:lnTo>
                  <a:lnTo>
                    <a:pt x="10" y="100"/>
                  </a:lnTo>
                  <a:lnTo>
                    <a:pt x="7" y="80"/>
                  </a:lnTo>
                  <a:lnTo>
                    <a:pt x="6" y="60"/>
                  </a:lnTo>
                  <a:lnTo>
                    <a:pt x="6" y="40"/>
                  </a:lnTo>
                  <a:lnTo>
                    <a:pt x="6" y="20"/>
                  </a:lnTo>
                  <a:lnTo>
                    <a:pt x="7" y="0"/>
                  </a:lnTo>
                  <a:lnTo>
                    <a:pt x="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0" name="Freeform 257"/>
            <p:cNvSpPr>
              <a:spLocks/>
            </p:cNvSpPr>
            <p:nvPr/>
          </p:nvSpPr>
          <p:spPr bwMode="auto">
            <a:xfrm>
              <a:off x="2093" y="1952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3 w 17"/>
                <a:gd name="T3" fmla="*/ 2 h 17"/>
                <a:gd name="T4" fmla="*/ 8 w 17"/>
                <a:gd name="T5" fmla="*/ 0 h 17"/>
                <a:gd name="T6" fmla="*/ 5 w 17"/>
                <a:gd name="T7" fmla="*/ 0 h 17"/>
                <a:gd name="T8" fmla="*/ 1 w 17"/>
                <a:gd name="T9" fmla="*/ 4 h 17"/>
                <a:gd name="T10" fmla="*/ 0 w 17"/>
                <a:gd name="T11" fmla="*/ 13 h 17"/>
                <a:gd name="T12" fmla="*/ 7 w 17"/>
                <a:gd name="T13" fmla="*/ 16 h 17"/>
                <a:gd name="T14" fmla="*/ 7 w 17"/>
                <a:gd name="T15" fmla="*/ 16 h 17"/>
                <a:gd name="T16" fmla="*/ 7 w 17"/>
                <a:gd name="T17" fmla="*/ 16 h 17"/>
                <a:gd name="T18" fmla="*/ 8 w 17"/>
                <a:gd name="T19" fmla="*/ 16 h 17"/>
                <a:gd name="T20" fmla="*/ 11 w 17"/>
                <a:gd name="T21" fmla="*/ 16 h 17"/>
                <a:gd name="T22" fmla="*/ 8 w 17"/>
                <a:gd name="T23" fmla="*/ 13 h 17"/>
                <a:gd name="T24" fmla="*/ 16 w 17"/>
                <a:gd name="T25" fmla="*/ 4 h 17"/>
                <a:gd name="T26" fmla="*/ 14 w 17"/>
                <a:gd name="T27" fmla="*/ 2 h 17"/>
                <a:gd name="T28" fmla="*/ 13 w 17"/>
                <a:gd name="T29" fmla="*/ 2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3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1" name="Freeform 258"/>
            <p:cNvSpPr>
              <a:spLocks/>
            </p:cNvSpPr>
            <p:nvPr/>
          </p:nvSpPr>
          <p:spPr bwMode="auto">
            <a:xfrm>
              <a:off x="2099" y="1954"/>
              <a:ext cx="26" cy="64"/>
            </a:xfrm>
            <a:custGeom>
              <a:avLst/>
              <a:gdLst>
                <a:gd name="T0" fmla="*/ 25 w 26"/>
                <a:gd name="T1" fmla="*/ 62 h 64"/>
                <a:gd name="T2" fmla="*/ 25 w 26"/>
                <a:gd name="T3" fmla="*/ 60 h 64"/>
                <a:gd name="T4" fmla="*/ 24 w 26"/>
                <a:gd name="T5" fmla="*/ 53 h 64"/>
                <a:gd name="T6" fmla="*/ 21 w 26"/>
                <a:gd name="T7" fmla="*/ 46 h 64"/>
                <a:gd name="T8" fmla="*/ 20 w 26"/>
                <a:gd name="T9" fmla="*/ 38 h 64"/>
                <a:gd name="T10" fmla="*/ 17 w 26"/>
                <a:gd name="T11" fmla="*/ 29 h 64"/>
                <a:gd name="T12" fmla="*/ 14 w 26"/>
                <a:gd name="T13" fmla="*/ 21 h 64"/>
                <a:gd name="T14" fmla="*/ 12 w 26"/>
                <a:gd name="T15" fmla="*/ 13 h 64"/>
                <a:gd name="T16" fmla="*/ 9 w 26"/>
                <a:gd name="T17" fmla="*/ 6 h 64"/>
                <a:gd name="T18" fmla="*/ 5 w 26"/>
                <a:gd name="T19" fmla="*/ 0 h 64"/>
                <a:gd name="T20" fmla="*/ 0 w 26"/>
                <a:gd name="T21" fmla="*/ 3 h 64"/>
                <a:gd name="T22" fmla="*/ 3 w 26"/>
                <a:gd name="T23" fmla="*/ 8 h 64"/>
                <a:gd name="T24" fmla="*/ 6 w 26"/>
                <a:gd name="T25" fmla="*/ 15 h 64"/>
                <a:gd name="T26" fmla="*/ 9 w 26"/>
                <a:gd name="T27" fmla="*/ 22 h 64"/>
                <a:gd name="T28" fmla="*/ 11 w 26"/>
                <a:gd name="T29" fmla="*/ 31 h 64"/>
                <a:gd name="T30" fmla="*/ 14 w 26"/>
                <a:gd name="T31" fmla="*/ 39 h 64"/>
                <a:gd name="T32" fmla="*/ 15 w 26"/>
                <a:gd name="T33" fmla="*/ 46 h 64"/>
                <a:gd name="T34" fmla="*/ 18 w 26"/>
                <a:gd name="T35" fmla="*/ 55 h 64"/>
                <a:gd name="T36" fmla="*/ 20 w 26"/>
                <a:gd name="T37" fmla="*/ 63 h 64"/>
                <a:gd name="T38" fmla="*/ 20 w 26"/>
                <a:gd name="T39" fmla="*/ 62 h 64"/>
                <a:gd name="T40" fmla="*/ 25 w 26"/>
                <a:gd name="T41" fmla="*/ 62 h 64"/>
                <a:gd name="T42" fmla="*/ 25 w 26"/>
                <a:gd name="T43" fmla="*/ 61 h 64"/>
                <a:gd name="T44" fmla="*/ 25 w 26"/>
                <a:gd name="T45" fmla="*/ 60 h 64"/>
                <a:gd name="T46" fmla="*/ 25 w 26"/>
                <a:gd name="T47" fmla="*/ 62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64"/>
                <a:gd name="T74" fmla="*/ 26 w 26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64">
                  <a:moveTo>
                    <a:pt x="25" y="62"/>
                  </a:moveTo>
                  <a:lnTo>
                    <a:pt x="25" y="60"/>
                  </a:lnTo>
                  <a:lnTo>
                    <a:pt x="24" y="53"/>
                  </a:lnTo>
                  <a:lnTo>
                    <a:pt x="21" y="46"/>
                  </a:lnTo>
                  <a:lnTo>
                    <a:pt x="20" y="38"/>
                  </a:lnTo>
                  <a:lnTo>
                    <a:pt x="17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6" y="15"/>
                  </a:lnTo>
                  <a:lnTo>
                    <a:pt x="9" y="22"/>
                  </a:lnTo>
                  <a:lnTo>
                    <a:pt x="11" y="31"/>
                  </a:lnTo>
                  <a:lnTo>
                    <a:pt x="14" y="39"/>
                  </a:lnTo>
                  <a:lnTo>
                    <a:pt x="15" y="46"/>
                  </a:lnTo>
                  <a:lnTo>
                    <a:pt x="18" y="55"/>
                  </a:lnTo>
                  <a:lnTo>
                    <a:pt x="20" y="63"/>
                  </a:lnTo>
                  <a:lnTo>
                    <a:pt x="20" y="62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5" y="60"/>
                  </a:lnTo>
                  <a:lnTo>
                    <a:pt x="25" y="6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2" name="Freeform 259"/>
            <p:cNvSpPr>
              <a:spLocks/>
            </p:cNvSpPr>
            <p:nvPr/>
          </p:nvSpPr>
          <p:spPr bwMode="auto">
            <a:xfrm>
              <a:off x="2110" y="2016"/>
              <a:ext cx="17" cy="104"/>
            </a:xfrm>
            <a:custGeom>
              <a:avLst/>
              <a:gdLst>
                <a:gd name="T0" fmla="*/ 4 w 17"/>
                <a:gd name="T1" fmla="*/ 103 h 104"/>
                <a:gd name="T2" fmla="*/ 5 w 17"/>
                <a:gd name="T3" fmla="*/ 102 h 104"/>
                <a:gd name="T4" fmla="*/ 11 w 17"/>
                <a:gd name="T5" fmla="*/ 79 h 104"/>
                <a:gd name="T6" fmla="*/ 14 w 17"/>
                <a:gd name="T7" fmla="*/ 54 h 104"/>
                <a:gd name="T8" fmla="*/ 16 w 17"/>
                <a:gd name="T9" fmla="*/ 27 h 104"/>
                <a:gd name="T10" fmla="*/ 14 w 17"/>
                <a:gd name="T11" fmla="*/ 0 h 104"/>
                <a:gd name="T12" fmla="*/ 9 w 17"/>
                <a:gd name="T13" fmla="*/ 0 h 104"/>
                <a:gd name="T14" fmla="*/ 9 w 17"/>
                <a:gd name="T15" fmla="*/ 27 h 104"/>
                <a:gd name="T16" fmla="*/ 9 w 17"/>
                <a:gd name="T17" fmla="*/ 54 h 104"/>
                <a:gd name="T18" fmla="*/ 6 w 17"/>
                <a:gd name="T19" fmla="*/ 79 h 104"/>
                <a:gd name="T20" fmla="*/ 0 w 17"/>
                <a:gd name="T21" fmla="*/ 99 h 104"/>
                <a:gd name="T22" fmla="*/ 1 w 17"/>
                <a:gd name="T23" fmla="*/ 98 h 104"/>
                <a:gd name="T24" fmla="*/ 4 w 17"/>
                <a:gd name="T25" fmla="*/ 103 h 104"/>
                <a:gd name="T26" fmla="*/ 5 w 17"/>
                <a:gd name="T27" fmla="*/ 103 h 104"/>
                <a:gd name="T28" fmla="*/ 5 w 17"/>
                <a:gd name="T29" fmla="*/ 102 h 104"/>
                <a:gd name="T30" fmla="*/ 4 w 17"/>
                <a:gd name="T31" fmla="*/ 103 h 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4"/>
                <a:gd name="T50" fmla="*/ 17 w 17"/>
                <a:gd name="T51" fmla="*/ 104 h 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4">
                  <a:moveTo>
                    <a:pt x="4" y="103"/>
                  </a:moveTo>
                  <a:lnTo>
                    <a:pt x="5" y="102"/>
                  </a:lnTo>
                  <a:lnTo>
                    <a:pt x="11" y="79"/>
                  </a:lnTo>
                  <a:lnTo>
                    <a:pt x="14" y="54"/>
                  </a:lnTo>
                  <a:lnTo>
                    <a:pt x="16" y="27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7"/>
                  </a:lnTo>
                  <a:lnTo>
                    <a:pt x="9" y="54"/>
                  </a:lnTo>
                  <a:lnTo>
                    <a:pt x="6" y="79"/>
                  </a:lnTo>
                  <a:lnTo>
                    <a:pt x="0" y="99"/>
                  </a:lnTo>
                  <a:lnTo>
                    <a:pt x="1" y="98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2"/>
                  </a:lnTo>
                  <a:lnTo>
                    <a:pt x="4" y="10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3" name="Freeform 260"/>
            <p:cNvSpPr>
              <a:spLocks/>
            </p:cNvSpPr>
            <p:nvPr/>
          </p:nvSpPr>
          <p:spPr bwMode="auto">
            <a:xfrm>
              <a:off x="2069" y="2114"/>
              <a:ext cx="46" cy="55"/>
            </a:xfrm>
            <a:custGeom>
              <a:avLst/>
              <a:gdLst>
                <a:gd name="T0" fmla="*/ 0 w 46"/>
                <a:gd name="T1" fmla="*/ 50 h 55"/>
                <a:gd name="T2" fmla="*/ 3 w 46"/>
                <a:gd name="T3" fmla="*/ 51 h 55"/>
                <a:gd name="T4" fmla="*/ 45 w 46"/>
                <a:gd name="T5" fmla="*/ 4 h 55"/>
                <a:gd name="T6" fmla="*/ 42 w 46"/>
                <a:gd name="T7" fmla="*/ 0 h 55"/>
                <a:gd name="T8" fmla="*/ 0 w 46"/>
                <a:gd name="T9" fmla="*/ 46 h 55"/>
                <a:gd name="T10" fmla="*/ 4 w 46"/>
                <a:gd name="T11" fmla="*/ 46 h 55"/>
                <a:gd name="T12" fmla="*/ 0 w 46"/>
                <a:gd name="T13" fmla="*/ 50 h 55"/>
                <a:gd name="T14" fmla="*/ 0 w 46"/>
                <a:gd name="T15" fmla="*/ 54 h 55"/>
                <a:gd name="T16" fmla="*/ 3 w 46"/>
                <a:gd name="T17" fmla="*/ 51 h 55"/>
                <a:gd name="T18" fmla="*/ 0 w 46"/>
                <a:gd name="T19" fmla="*/ 5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5"/>
                <a:gd name="T32" fmla="*/ 46 w 4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5">
                  <a:moveTo>
                    <a:pt x="0" y="50"/>
                  </a:moveTo>
                  <a:lnTo>
                    <a:pt x="3" y="51"/>
                  </a:lnTo>
                  <a:lnTo>
                    <a:pt x="45" y="4"/>
                  </a:lnTo>
                  <a:lnTo>
                    <a:pt x="42" y="0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0" y="5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4" name="Freeform 261"/>
            <p:cNvSpPr>
              <a:spLocks/>
            </p:cNvSpPr>
            <p:nvPr/>
          </p:nvSpPr>
          <p:spPr bwMode="auto">
            <a:xfrm>
              <a:off x="2040" y="1988"/>
              <a:ext cx="34" cy="177"/>
            </a:xfrm>
            <a:custGeom>
              <a:avLst/>
              <a:gdLst>
                <a:gd name="T0" fmla="*/ 0 w 34"/>
                <a:gd name="T1" fmla="*/ 0 h 177"/>
                <a:gd name="T2" fmla="*/ 0 w 34"/>
                <a:gd name="T3" fmla="*/ 0 h 177"/>
                <a:gd name="T4" fmla="*/ 1 w 34"/>
                <a:gd name="T5" fmla="*/ 23 h 177"/>
                <a:gd name="T6" fmla="*/ 2 w 34"/>
                <a:gd name="T7" fmla="*/ 46 h 177"/>
                <a:gd name="T8" fmla="*/ 4 w 34"/>
                <a:gd name="T9" fmla="*/ 69 h 177"/>
                <a:gd name="T10" fmla="*/ 7 w 34"/>
                <a:gd name="T11" fmla="*/ 93 h 177"/>
                <a:gd name="T12" fmla="*/ 10 w 34"/>
                <a:gd name="T13" fmla="*/ 116 h 177"/>
                <a:gd name="T14" fmla="*/ 14 w 34"/>
                <a:gd name="T15" fmla="*/ 136 h 177"/>
                <a:gd name="T16" fmla="*/ 20 w 34"/>
                <a:gd name="T17" fmla="*/ 156 h 177"/>
                <a:gd name="T18" fmla="*/ 28 w 34"/>
                <a:gd name="T19" fmla="*/ 176 h 177"/>
                <a:gd name="T20" fmla="*/ 33 w 34"/>
                <a:gd name="T21" fmla="*/ 172 h 177"/>
                <a:gd name="T22" fmla="*/ 25 w 34"/>
                <a:gd name="T23" fmla="*/ 155 h 177"/>
                <a:gd name="T24" fmla="*/ 19 w 34"/>
                <a:gd name="T25" fmla="*/ 136 h 177"/>
                <a:gd name="T26" fmla="*/ 15 w 34"/>
                <a:gd name="T27" fmla="*/ 114 h 177"/>
                <a:gd name="T28" fmla="*/ 12 w 34"/>
                <a:gd name="T29" fmla="*/ 93 h 177"/>
                <a:gd name="T30" fmla="*/ 10 w 34"/>
                <a:gd name="T31" fmla="*/ 69 h 177"/>
                <a:gd name="T32" fmla="*/ 8 w 34"/>
                <a:gd name="T33" fmla="*/ 46 h 177"/>
                <a:gd name="T34" fmla="*/ 7 w 34"/>
                <a:gd name="T35" fmla="*/ 23 h 177"/>
                <a:gd name="T36" fmla="*/ 5 w 34"/>
                <a:gd name="T37" fmla="*/ 0 h 177"/>
                <a:gd name="T38" fmla="*/ 5 w 34"/>
                <a:gd name="T39" fmla="*/ 1 h 177"/>
                <a:gd name="T40" fmla="*/ 0 w 34"/>
                <a:gd name="T41" fmla="*/ 0 h 177"/>
                <a:gd name="T42" fmla="*/ 0 w 34"/>
                <a:gd name="T43" fmla="*/ 0 h 177"/>
                <a:gd name="T44" fmla="*/ 0 w 34"/>
                <a:gd name="T45" fmla="*/ 0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77"/>
                <a:gd name="T71" fmla="*/ 34 w 34"/>
                <a:gd name="T72" fmla="*/ 177 h 1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77">
                  <a:moveTo>
                    <a:pt x="0" y="0"/>
                  </a:moveTo>
                  <a:lnTo>
                    <a:pt x="0" y="0"/>
                  </a:lnTo>
                  <a:lnTo>
                    <a:pt x="1" y="23"/>
                  </a:lnTo>
                  <a:lnTo>
                    <a:pt x="2" y="46"/>
                  </a:lnTo>
                  <a:lnTo>
                    <a:pt x="4" y="69"/>
                  </a:lnTo>
                  <a:lnTo>
                    <a:pt x="7" y="93"/>
                  </a:lnTo>
                  <a:lnTo>
                    <a:pt x="10" y="116"/>
                  </a:lnTo>
                  <a:lnTo>
                    <a:pt x="14" y="136"/>
                  </a:lnTo>
                  <a:lnTo>
                    <a:pt x="20" y="156"/>
                  </a:lnTo>
                  <a:lnTo>
                    <a:pt x="28" y="176"/>
                  </a:lnTo>
                  <a:lnTo>
                    <a:pt x="33" y="172"/>
                  </a:lnTo>
                  <a:lnTo>
                    <a:pt x="25" y="155"/>
                  </a:lnTo>
                  <a:lnTo>
                    <a:pt x="19" y="136"/>
                  </a:lnTo>
                  <a:lnTo>
                    <a:pt x="15" y="114"/>
                  </a:lnTo>
                  <a:lnTo>
                    <a:pt x="12" y="93"/>
                  </a:lnTo>
                  <a:lnTo>
                    <a:pt x="10" y="69"/>
                  </a:lnTo>
                  <a:lnTo>
                    <a:pt x="8" y="46"/>
                  </a:lnTo>
                  <a:lnTo>
                    <a:pt x="7" y="23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5" name="Freeform 262"/>
            <p:cNvSpPr>
              <a:spLocks/>
            </p:cNvSpPr>
            <p:nvPr/>
          </p:nvSpPr>
          <p:spPr bwMode="auto">
            <a:xfrm>
              <a:off x="2041" y="1931"/>
              <a:ext cx="17" cy="60"/>
            </a:xfrm>
            <a:custGeom>
              <a:avLst/>
              <a:gdLst>
                <a:gd name="T0" fmla="*/ 12 w 17"/>
                <a:gd name="T1" fmla="*/ 0 h 60"/>
                <a:gd name="T2" fmla="*/ 8 w 17"/>
                <a:gd name="T3" fmla="*/ 2 h 60"/>
                <a:gd name="T4" fmla="*/ 6 w 17"/>
                <a:gd name="T5" fmla="*/ 16 h 60"/>
                <a:gd name="T6" fmla="*/ 4 w 17"/>
                <a:gd name="T7" fmla="*/ 29 h 60"/>
                <a:gd name="T8" fmla="*/ 3 w 17"/>
                <a:gd name="T9" fmla="*/ 42 h 60"/>
                <a:gd name="T10" fmla="*/ 0 w 17"/>
                <a:gd name="T11" fmla="*/ 57 h 60"/>
                <a:gd name="T12" fmla="*/ 6 w 17"/>
                <a:gd name="T13" fmla="*/ 59 h 60"/>
                <a:gd name="T14" fmla="*/ 9 w 17"/>
                <a:gd name="T15" fmla="*/ 43 h 60"/>
                <a:gd name="T16" fmla="*/ 12 w 17"/>
                <a:gd name="T17" fmla="*/ 29 h 60"/>
                <a:gd name="T18" fmla="*/ 13 w 17"/>
                <a:gd name="T19" fmla="*/ 16 h 60"/>
                <a:gd name="T20" fmla="*/ 16 w 17"/>
                <a:gd name="T21" fmla="*/ 4 h 60"/>
                <a:gd name="T22" fmla="*/ 13 w 17"/>
                <a:gd name="T23" fmla="*/ 6 h 60"/>
                <a:gd name="T24" fmla="*/ 12 w 17"/>
                <a:gd name="T25" fmla="*/ 0 h 60"/>
                <a:gd name="T26" fmla="*/ 9 w 17"/>
                <a:gd name="T27" fmla="*/ 0 h 60"/>
                <a:gd name="T28" fmla="*/ 8 w 17"/>
                <a:gd name="T29" fmla="*/ 2 h 60"/>
                <a:gd name="T30" fmla="*/ 12 w 17"/>
                <a:gd name="T31" fmla="*/ 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60"/>
                <a:gd name="T50" fmla="*/ 17 w 17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60">
                  <a:moveTo>
                    <a:pt x="12" y="0"/>
                  </a:moveTo>
                  <a:lnTo>
                    <a:pt x="8" y="2"/>
                  </a:lnTo>
                  <a:lnTo>
                    <a:pt x="6" y="16"/>
                  </a:lnTo>
                  <a:lnTo>
                    <a:pt x="4" y="29"/>
                  </a:lnTo>
                  <a:lnTo>
                    <a:pt x="3" y="42"/>
                  </a:lnTo>
                  <a:lnTo>
                    <a:pt x="0" y="57"/>
                  </a:lnTo>
                  <a:lnTo>
                    <a:pt x="6" y="59"/>
                  </a:lnTo>
                  <a:lnTo>
                    <a:pt x="9" y="43"/>
                  </a:lnTo>
                  <a:lnTo>
                    <a:pt x="12" y="29"/>
                  </a:lnTo>
                  <a:lnTo>
                    <a:pt x="13" y="16"/>
                  </a:lnTo>
                  <a:lnTo>
                    <a:pt x="16" y="4"/>
                  </a:lnTo>
                  <a:lnTo>
                    <a:pt x="13" y="6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6" name="Freeform 263"/>
            <p:cNvSpPr>
              <a:spLocks/>
            </p:cNvSpPr>
            <p:nvPr/>
          </p:nvSpPr>
          <p:spPr bwMode="auto">
            <a:xfrm>
              <a:off x="2051" y="1930"/>
              <a:ext cx="37" cy="18"/>
            </a:xfrm>
            <a:custGeom>
              <a:avLst/>
              <a:gdLst>
                <a:gd name="T0" fmla="*/ 36 w 37"/>
                <a:gd name="T1" fmla="*/ 13 h 18"/>
                <a:gd name="T2" fmla="*/ 34 w 37"/>
                <a:gd name="T3" fmla="*/ 11 h 18"/>
                <a:gd name="T4" fmla="*/ 23 w 37"/>
                <a:gd name="T5" fmla="*/ 7 h 18"/>
                <a:gd name="T6" fmla="*/ 17 w 37"/>
                <a:gd name="T7" fmla="*/ 4 h 18"/>
                <a:gd name="T8" fmla="*/ 12 w 37"/>
                <a:gd name="T9" fmla="*/ 2 h 18"/>
                <a:gd name="T10" fmla="*/ 10 w 37"/>
                <a:gd name="T11" fmla="*/ 1 h 18"/>
                <a:gd name="T12" fmla="*/ 7 w 37"/>
                <a:gd name="T13" fmla="*/ 0 h 18"/>
                <a:gd name="T14" fmla="*/ 6 w 37"/>
                <a:gd name="T15" fmla="*/ 0 h 18"/>
                <a:gd name="T16" fmla="*/ 2 w 37"/>
                <a:gd name="T17" fmla="*/ 1 h 18"/>
                <a:gd name="T18" fmla="*/ 0 w 37"/>
                <a:gd name="T19" fmla="*/ 1 h 18"/>
                <a:gd name="T20" fmla="*/ 0 w 37"/>
                <a:gd name="T21" fmla="*/ 8 h 18"/>
                <a:gd name="T22" fmla="*/ 3 w 37"/>
                <a:gd name="T23" fmla="*/ 7 h 18"/>
                <a:gd name="T24" fmla="*/ 6 w 37"/>
                <a:gd name="T25" fmla="*/ 6 h 18"/>
                <a:gd name="T26" fmla="*/ 7 w 37"/>
                <a:gd name="T27" fmla="*/ 6 h 18"/>
                <a:gd name="T28" fmla="*/ 8 w 37"/>
                <a:gd name="T29" fmla="*/ 8 h 18"/>
                <a:gd name="T30" fmla="*/ 11 w 37"/>
                <a:gd name="T31" fmla="*/ 8 h 18"/>
                <a:gd name="T32" fmla="*/ 15 w 37"/>
                <a:gd name="T33" fmla="*/ 11 h 18"/>
                <a:gd name="T34" fmla="*/ 23 w 37"/>
                <a:gd name="T35" fmla="*/ 13 h 18"/>
                <a:gd name="T36" fmla="*/ 33 w 37"/>
                <a:gd name="T37" fmla="*/ 17 h 18"/>
                <a:gd name="T38" fmla="*/ 30 w 37"/>
                <a:gd name="T39" fmla="*/ 13 h 18"/>
                <a:gd name="T40" fmla="*/ 36 w 37"/>
                <a:gd name="T41" fmla="*/ 13 h 18"/>
                <a:gd name="T42" fmla="*/ 36 w 37"/>
                <a:gd name="T43" fmla="*/ 11 h 18"/>
                <a:gd name="T44" fmla="*/ 34 w 37"/>
                <a:gd name="T45" fmla="*/ 11 h 18"/>
                <a:gd name="T46" fmla="*/ 36 w 37"/>
                <a:gd name="T47" fmla="*/ 13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18"/>
                <a:gd name="T74" fmla="*/ 37 w 3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18">
                  <a:moveTo>
                    <a:pt x="36" y="13"/>
                  </a:moveTo>
                  <a:lnTo>
                    <a:pt x="34" y="11"/>
                  </a:lnTo>
                  <a:lnTo>
                    <a:pt x="23" y="7"/>
                  </a:lnTo>
                  <a:lnTo>
                    <a:pt x="17" y="4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8"/>
                  </a:lnTo>
                  <a:lnTo>
                    <a:pt x="3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3" y="1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7" name="Freeform 264"/>
            <p:cNvSpPr>
              <a:spLocks/>
            </p:cNvSpPr>
            <p:nvPr/>
          </p:nvSpPr>
          <p:spPr bwMode="auto">
            <a:xfrm>
              <a:off x="2391" y="1950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2 w 17"/>
                <a:gd name="T11" fmla="*/ 0 h 17"/>
                <a:gd name="T12" fmla="*/ 3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3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8" name="Freeform 265"/>
            <p:cNvSpPr>
              <a:spLocks/>
            </p:cNvSpPr>
            <p:nvPr/>
          </p:nvSpPr>
          <p:spPr bwMode="auto">
            <a:xfrm>
              <a:off x="2393" y="1948"/>
              <a:ext cx="17" cy="17"/>
            </a:xfrm>
            <a:custGeom>
              <a:avLst/>
              <a:gdLst>
                <a:gd name="T0" fmla="*/ 14 w 17"/>
                <a:gd name="T1" fmla="*/ 16 h 17"/>
                <a:gd name="T2" fmla="*/ 16 w 17"/>
                <a:gd name="T3" fmla="*/ 3 h 17"/>
                <a:gd name="T4" fmla="*/ 1 w 17"/>
                <a:gd name="T5" fmla="*/ 0 h 17"/>
                <a:gd name="T6" fmla="*/ 0 w 17"/>
                <a:gd name="T7" fmla="*/ 12 h 17"/>
                <a:gd name="T8" fmla="*/ 14 w 17"/>
                <a:gd name="T9" fmla="*/ 16 h 17"/>
                <a:gd name="T10" fmla="*/ 16 w 17"/>
                <a:gd name="T11" fmla="*/ 3 h 17"/>
                <a:gd name="T12" fmla="*/ 14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4" y="16"/>
                  </a:moveTo>
                  <a:lnTo>
                    <a:pt x="16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4" y="16"/>
                  </a:lnTo>
                  <a:lnTo>
                    <a:pt x="16" y="3"/>
                  </a:lnTo>
                  <a:lnTo>
                    <a:pt x="14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69" name="Freeform 266"/>
            <p:cNvSpPr>
              <a:spLocks/>
            </p:cNvSpPr>
            <p:nvPr/>
          </p:nvSpPr>
          <p:spPr bwMode="auto">
            <a:xfrm>
              <a:off x="2391" y="194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2 h 17"/>
                <a:gd name="T4" fmla="*/ 14 w 17"/>
                <a:gd name="T5" fmla="*/ 16 h 17"/>
                <a:gd name="T6" fmla="*/ 16 w 17"/>
                <a:gd name="T7" fmla="*/ 3 h 17"/>
                <a:gd name="T8" fmla="*/ 1 w 17"/>
                <a:gd name="T9" fmla="*/ 0 h 17"/>
                <a:gd name="T10" fmla="*/ 0 w 17"/>
                <a:gd name="T11" fmla="*/ 12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2"/>
                  </a:lnTo>
                  <a:lnTo>
                    <a:pt x="14" y="16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0" name="Freeform 267"/>
            <p:cNvSpPr>
              <a:spLocks/>
            </p:cNvSpPr>
            <p:nvPr/>
          </p:nvSpPr>
          <p:spPr bwMode="auto">
            <a:xfrm>
              <a:off x="2391" y="19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0 w 17"/>
                <a:gd name="T5" fmla="*/ 0 h 17"/>
                <a:gd name="T6" fmla="*/ 5 w 17"/>
                <a:gd name="T7" fmla="*/ 0 h 17"/>
                <a:gd name="T8" fmla="*/ 5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5 w 17"/>
                <a:gd name="T15" fmla="*/ 16 h 17"/>
                <a:gd name="T16" fmla="*/ 5 w 17"/>
                <a:gd name="T17" fmla="*/ 16 h 17"/>
                <a:gd name="T18" fmla="*/ 10 w 17"/>
                <a:gd name="T19" fmla="*/ 16 h 17"/>
                <a:gd name="T20" fmla="*/ 16 w 17"/>
                <a:gd name="T21" fmla="*/ 16 h 17"/>
                <a:gd name="T22" fmla="*/ 10 w 17"/>
                <a:gd name="T23" fmla="*/ 16 h 17"/>
                <a:gd name="T24" fmla="*/ 16 w 17"/>
                <a:gd name="T25" fmla="*/ 0 h 17"/>
                <a:gd name="T26" fmla="*/ 16 w 17"/>
                <a:gd name="T27" fmla="*/ 0 h 17"/>
                <a:gd name="T28" fmla="*/ 16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1" name="Freeform 268"/>
            <p:cNvSpPr>
              <a:spLocks/>
            </p:cNvSpPr>
            <p:nvPr/>
          </p:nvSpPr>
          <p:spPr bwMode="auto">
            <a:xfrm>
              <a:off x="1598" y="1951"/>
              <a:ext cx="196" cy="28"/>
            </a:xfrm>
            <a:custGeom>
              <a:avLst/>
              <a:gdLst>
                <a:gd name="T0" fmla="*/ 72 w 196"/>
                <a:gd name="T1" fmla="*/ 3 h 28"/>
                <a:gd name="T2" fmla="*/ 195 w 196"/>
                <a:gd name="T3" fmla="*/ 0 h 28"/>
                <a:gd name="T4" fmla="*/ 0 w 196"/>
                <a:gd name="T5" fmla="*/ 27 h 28"/>
                <a:gd name="T6" fmla="*/ 0 w 196"/>
                <a:gd name="T7" fmla="*/ 23 h 28"/>
                <a:gd name="T8" fmla="*/ 0 w 196"/>
                <a:gd name="T9" fmla="*/ 18 h 28"/>
                <a:gd name="T10" fmla="*/ 0 w 196"/>
                <a:gd name="T11" fmla="*/ 13 h 28"/>
                <a:gd name="T12" fmla="*/ 0 w 196"/>
                <a:gd name="T13" fmla="*/ 7 h 28"/>
                <a:gd name="T14" fmla="*/ 72 w 196"/>
                <a:gd name="T15" fmla="*/ 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28"/>
                <a:gd name="T26" fmla="*/ 196 w 19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28">
                  <a:moveTo>
                    <a:pt x="72" y="3"/>
                  </a:moveTo>
                  <a:lnTo>
                    <a:pt x="195" y="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2" y="3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2" name="Freeform 269"/>
            <p:cNvSpPr>
              <a:spLocks/>
            </p:cNvSpPr>
            <p:nvPr/>
          </p:nvSpPr>
          <p:spPr bwMode="auto">
            <a:xfrm>
              <a:off x="1671" y="1948"/>
              <a:ext cx="123" cy="17"/>
            </a:xfrm>
            <a:custGeom>
              <a:avLst/>
              <a:gdLst>
                <a:gd name="T0" fmla="*/ 122 w 123"/>
                <a:gd name="T1" fmla="*/ 10 h 17"/>
                <a:gd name="T2" fmla="*/ 122 w 123"/>
                <a:gd name="T3" fmla="*/ 0 h 17"/>
                <a:gd name="T4" fmla="*/ 0 w 123"/>
                <a:gd name="T5" fmla="*/ 7 h 17"/>
                <a:gd name="T6" fmla="*/ 0 w 123"/>
                <a:gd name="T7" fmla="*/ 16 h 17"/>
                <a:gd name="T8" fmla="*/ 122 w 123"/>
                <a:gd name="T9" fmla="*/ 10 h 17"/>
                <a:gd name="T10" fmla="*/ 122 w 123"/>
                <a:gd name="T11" fmla="*/ 0 h 17"/>
                <a:gd name="T12" fmla="*/ 122 w 123"/>
                <a:gd name="T13" fmla="*/ 1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7"/>
                <a:gd name="T23" fmla="*/ 123 w 12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7">
                  <a:moveTo>
                    <a:pt x="122" y="10"/>
                  </a:moveTo>
                  <a:lnTo>
                    <a:pt x="122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122" y="10"/>
                  </a:lnTo>
                  <a:lnTo>
                    <a:pt x="122" y="0"/>
                  </a:lnTo>
                  <a:lnTo>
                    <a:pt x="122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3" name="Freeform 270"/>
            <p:cNvSpPr>
              <a:spLocks/>
            </p:cNvSpPr>
            <p:nvPr/>
          </p:nvSpPr>
          <p:spPr bwMode="auto">
            <a:xfrm>
              <a:off x="1596" y="1948"/>
              <a:ext cx="198" cy="34"/>
            </a:xfrm>
            <a:custGeom>
              <a:avLst/>
              <a:gdLst>
                <a:gd name="T0" fmla="*/ 0 w 198"/>
                <a:gd name="T1" fmla="*/ 30 h 34"/>
                <a:gd name="T2" fmla="*/ 2 w 198"/>
                <a:gd name="T3" fmla="*/ 33 h 34"/>
                <a:gd name="T4" fmla="*/ 197 w 198"/>
                <a:gd name="T5" fmla="*/ 6 h 34"/>
                <a:gd name="T6" fmla="*/ 197 w 198"/>
                <a:gd name="T7" fmla="*/ 0 h 34"/>
                <a:gd name="T8" fmla="*/ 2 w 198"/>
                <a:gd name="T9" fmla="*/ 26 h 34"/>
                <a:gd name="T10" fmla="*/ 6 w 198"/>
                <a:gd name="T11" fmla="*/ 30 h 34"/>
                <a:gd name="T12" fmla="*/ 0 w 198"/>
                <a:gd name="T13" fmla="*/ 30 h 34"/>
                <a:gd name="T14" fmla="*/ 0 w 198"/>
                <a:gd name="T15" fmla="*/ 33 h 34"/>
                <a:gd name="T16" fmla="*/ 2 w 198"/>
                <a:gd name="T17" fmla="*/ 33 h 34"/>
                <a:gd name="T18" fmla="*/ 0 w 198"/>
                <a:gd name="T19" fmla="*/ 3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34"/>
                <a:gd name="T32" fmla="*/ 198 w 198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34">
                  <a:moveTo>
                    <a:pt x="0" y="30"/>
                  </a:moveTo>
                  <a:lnTo>
                    <a:pt x="2" y="33"/>
                  </a:lnTo>
                  <a:lnTo>
                    <a:pt x="197" y="6"/>
                  </a:lnTo>
                  <a:lnTo>
                    <a:pt x="197" y="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0" y="3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4" name="Freeform 271"/>
            <p:cNvSpPr>
              <a:spLocks/>
            </p:cNvSpPr>
            <p:nvPr/>
          </p:nvSpPr>
          <p:spPr bwMode="auto">
            <a:xfrm>
              <a:off x="1595" y="1956"/>
              <a:ext cx="17" cy="23"/>
            </a:xfrm>
            <a:custGeom>
              <a:avLst/>
              <a:gdLst>
                <a:gd name="T0" fmla="*/ 6 w 17"/>
                <a:gd name="T1" fmla="*/ 0 h 23"/>
                <a:gd name="T2" fmla="*/ 2 w 17"/>
                <a:gd name="T3" fmla="*/ 2 h 23"/>
                <a:gd name="T4" fmla="*/ 0 w 17"/>
                <a:gd name="T5" fmla="*/ 8 h 23"/>
                <a:gd name="T6" fmla="*/ 2 w 17"/>
                <a:gd name="T7" fmla="*/ 13 h 23"/>
                <a:gd name="T8" fmla="*/ 2 w 17"/>
                <a:gd name="T9" fmla="*/ 18 h 23"/>
                <a:gd name="T10" fmla="*/ 2 w 17"/>
                <a:gd name="T11" fmla="*/ 22 h 23"/>
                <a:gd name="T12" fmla="*/ 16 w 17"/>
                <a:gd name="T13" fmla="*/ 22 h 23"/>
                <a:gd name="T14" fmla="*/ 14 w 17"/>
                <a:gd name="T15" fmla="*/ 18 h 23"/>
                <a:gd name="T16" fmla="*/ 12 w 17"/>
                <a:gd name="T17" fmla="*/ 13 h 23"/>
                <a:gd name="T18" fmla="*/ 12 w 17"/>
                <a:gd name="T19" fmla="*/ 8 h 23"/>
                <a:gd name="T20" fmla="*/ 12 w 17"/>
                <a:gd name="T21" fmla="*/ 3 h 23"/>
                <a:gd name="T22" fmla="*/ 6 w 17"/>
                <a:gd name="T23" fmla="*/ 6 h 23"/>
                <a:gd name="T24" fmla="*/ 6 w 17"/>
                <a:gd name="T25" fmla="*/ 0 h 23"/>
                <a:gd name="T26" fmla="*/ 2 w 17"/>
                <a:gd name="T27" fmla="*/ 0 h 23"/>
                <a:gd name="T28" fmla="*/ 2 w 17"/>
                <a:gd name="T29" fmla="*/ 2 h 23"/>
                <a:gd name="T30" fmla="*/ 6 w 17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3"/>
                <a:gd name="T50" fmla="*/ 17 w 17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3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5" name="Freeform 272"/>
            <p:cNvSpPr>
              <a:spLocks/>
            </p:cNvSpPr>
            <p:nvPr/>
          </p:nvSpPr>
          <p:spPr bwMode="auto">
            <a:xfrm>
              <a:off x="1598" y="1952"/>
              <a:ext cx="74" cy="17"/>
            </a:xfrm>
            <a:custGeom>
              <a:avLst/>
              <a:gdLst>
                <a:gd name="T0" fmla="*/ 73 w 74"/>
                <a:gd name="T1" fmla="*/ 0 h 17"/>
                <a:gd name="T2" fmla="*/ 73 w 74"/>
                <a:gd name="T3" fmla="*/ 0 h 17"/>
                <a:gd name="T4" fmla="*/ 0 w 74"/>
                <a:gd name="T5" fmla="*/ 5 h 17"/>
                <a:gd name="T6" fmla="*/ 0 w 74"/>
                <a:gd name="T7" fmla="*/ 16 h 17"/>
                <a:gd name="T8" fmla="*/ 73 w 74"/>
                <a:gd name="T9" fmla="*/ 8 h 17"/>
                <a:gd name="T10" fmla="*/ 73 w 74"/>
                <a:gd name="T11" fmla="*/ 8 h 17"/>
                <a:gd name="T12" fmla="*/ 73 w 7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7"/>
                <a:gd name="T23" fmla="*/ 74 w 7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7">
                  <a:moveTo>
                    <a:pt x="73" y="0"/>
                  </a:moveTo>
                  <a:lnTo>
                    <a:pt x="73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73" y="8"/>
                  </a:lnTo>
                  <a:lnTo>
                    <a:pt x="73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6" name="Freeform 273"/>
            <p:cNvSpPr>
              <a:spLocks/>
            </p:cNvSpPr>
            <p:nvPr/>
          </p:nvSpPr>
          <p:spPr bwMode="auto">
            <a:xfrm>
              <a:off x="1849" y="1959"/>
              <a:ext cx="146" cy="249"/>
            </a:xfrm>
            <a:custGeom>
              <a:avLst/>
              <a:gdLst>
                <a:gd name="T0" fmla="*/ 118 w 146"/>
                <a:gd name="T1" fmla="*/ 0 h 249"/>
                <a:gd name="T2" fmla="*/ 118 w 146"/>
                <a:gd name="T3" fmla="*/ 30 h 249"/>
                <a:gd name="T4" fmla="*/ 118 w 146"/>
                <a:gd name="T5" fmla="*/ 60 h 249"/>
                <a:gd name="T6" fmla="*/ 120 w 146"/>
                <a:gd name="T7" fmla="*/ 91 h 249"/>
                <a:gd name="T8" fmla="*/ 122 w 146"/>
                <a:gd name="T9" fmla="*/ 122 h 249"/>
                <a:gd name="T10" fmla="*/ 126 w 146"/>
                <a:gd name="T11" fmla="*/ 152 h 249"/>
                <a:gd name="T12" fmla="*/ 131 w 146"/>
                <a:gd name="T13" fmla="*/ 181 h 249"/>
                <a:gd name="T14" fmla="*/ 138 w 146"/>
                <a:gd name="T15" fmla="*/ 210 h 249"/>
                <a:gd name="T16" fmla="*/ 145 w 146"/>
                <a:gd name="T17" fmla="*/ 237 h 249"/>
                <a:gd name="T18" fmla="*/ 139 w 146"/>
                <a:gd name="T19" fmla="*/ 241 h 249"/>
                <a:gd name="T20" fmla="*/ 134 w 146"/>
                <a:gd name="T21" fmla="*/ 243 h 249"/>
                <a:gd name="T22" fmla="*/ 128 w 146"/>
                <a:gd name="T23" fmla="*/ 246 h 249"/>
                <a:gd name="T24" fmla="*/ 123 w 146"/>
                <a:gd name="T25" fmla="*/ 247 h 249"/>
                <a:gd name="T26" fmla="*/ 117 w 146"/>
                <a:gd name="T27" fmla="*/ 248 h 249"/>
                <a:gd name="T28" fmla="*/ 110 w 146"/>
                <a:gd name="T29" fmla="*/ 248 h 249"/>
                <a:gd name="T30" fmla="*/ 105 w 146"/>
                <a:gd name="T31" fmla="*/ 248 h 249"/>
                <a:gd name="T32" fmla="*/ 99 w 146"/>
                <a:gd name="T33" fmla="*/ 248 h 249"/>
                <a:gd name="T34" fmla="*/ 94 w 146"/>
                <a:gd name="T35" fmla="*/ 248 h 249"/>
                <a:gd name="T36" fmla="*/ 88 w 146"/>
                <a:gd name="T37" fmla="*/ 247 h 249"/>
                <a:gd name="T38" fmla="*/ 82 w 146"/>
                <a:gd name="T39" fmla="*/ 246 h 249"/>
                <a:gd name="T40" fmla="*/ 75 w 146"/>
                <a:gd name="T41" fmla="*/ 246 h 249"/>
                <a:gd name="T42" fmla="*/ 70 w 146"/>
                <a:gd name="T43" fmla="*/ 244 h 249"/>
                <a:gd name="T44" fmla="*/ 64 w 146"/>
                <a:gd name="T45" fmla="*/ 244 h 249"/>
                <a:gd name="T46" fmla="*/ 58 w 146"/>
                <a:gd name="T47" fmla="*/ 243 h 249"/>
                <a:gd name="T48" fmla="*/ 52 w 146"/>
                <a:gd name="T49" fmla="*/ 243 h 249"/>
                <a:gd name="T50" fmla="*/ 30 w 146"/>
                <a:gd name="T51" fmla="*/ 144 h 249"/>
                <a:gd name="T52" fmla="*/ 29 w 146"/>
                <a:gd name="T53" fmla="*/ 144 h 249"/>
                <a:gd name="T54" fmla="*/ 28 w 146"/>
                <a:gd name="T55" fmla="*/ 144 h 249"/>
                <a:gd name="T56" fmla="*/ 27 w 146"/>
                <a:gd name="T57" fmla="*/ 144 h 249"/>
                <a:gd name="T58" fmla="*/ 25 w 146"/>
                <a:gd name="T59" fmla="*/ 144 h 249"/>
                <a:gd name="T60" fmla="*/ 38 w 146"/>
                <a:gd name="T61" fmla="*/ 236 h 249"/>
                <a:gd name="T62" fmla="*/ 19 w 146"/>
                <a:gd name="T63" fmla="*/ 241 h 249"/>
                <a:gd name="T64" fmla="*/ 20 w 146"/>
                <a:gd name="T65" fmla="*/ 229 h 249"/>
                <a:gd name="T66" fmla="*/ 20 w 146"/>
                <a:gd name="T67" fmla="*/ 217 h 249"/>
                <a:gd name="T68" fmla="*/ 19 w 146"/>
                <a:gd name="T69" fmla="*/ 206 h 249"/>
                <a:gd name="T70" fmla="*/ 17 w 146"/>
                <a:gd name="T71" fmla="*/ 194 h 249"/>
                <a:gd name="T72" fmla="*/ 15 w 146"/>
                <a:gd name="T73" fmla="*/ 183 h 249"/>
                <a:gd name="T74" fmla="*/ 12 w 146"/>
                <a:gd name="T75" fmla="*/ 172 h 249"/>
                <a:gd name="T76" fmla="*/ 8 w 146"/>
                <a:gd name="T77" fmla="*/ 163 h 249"/>
                <a:gd name="T78" fmla="*/ 5 w 146"/>
                <a:gd name="T79" fmla="*/ 154 h 249"/>
                <a:gd name="T80" fmla="*/ 4 w 146"/>
                <a:gd name="T81" fmla="*/ 154 h 249"/>
                <a:gd name="T82" fmla="*/ 2 w 146"/>
                <a:gd name="T83" fmla="*/ 152 h 249"/>
                <a:gd name="T84" fmla="*/ 0 w 146"/>
                <a:gd name="T85" fmla="*/ 150 h 249"/>
                <a:gd name="T86" fmla="*/ 0 w 146"/>
                <a:gd name="T87" fmla="*/ 147 h 249"/>
                <a:gd name="T88" fmla="*/ 62 w 146"/>
                <a:gd name="T89" fmla="*/ 58 h 249"/>
                <a:gd name="T90" fmla="*/ 62 w 146"/>
                <a:gd name="T91" fmla="*/ 58 h 249"/>
                <a:gd name="T92" fmla="*/ 66 w 146"/>
                <a:gd name="T93" fmla="*/ 53 h 249"/>
                <a:gd name="T94" fmla="*/ 72 w 146"/>
                <a:gd name="T95" fmla="*/ 44 h 249"/>
                <a:gd name="T96" fmla="*/ 80 w 146"/>
                <a:gd name="T97" fmla="*/ 34 h 249"/>
                <a:gd name="T98" fmla="*/ 89 w 146"/>
                <a:gd name="T99" fmla="*/ 22 h 249"/>
                <a:gd name="T100" fmla="*/ 99 w 146"/>
                <a:gd name="T101" fmla="*/ 13 h 249"/>
                <a:gd name="T102" fmla="*/ 110 w 146"/>
                <a:gd name="T103" fmla="*/ 4 h 249"/>
                <a:gd name="T104" fmla="*/ 118 w 146"/>
                <a:gd name="T105" fmla="*/ 0 h 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"/>
                <a:gd name="T160" fmla="*/ 0 h 249"/>
                <a:gd name="T161" fmla="*/ 146 w 146"/>
                <a:gd name="T162" fmla="*/ 249 h 2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" h="249">
                  <a:moveTo>
                    <a:pt x="118" y="0"/>
                  </a:moveTo>
                  <a:lnTo>
                    <a:pt x="118" y="30"/>
                  </a:lnTo>
                  <a:lnTo>
                    <a:pt x="118" y="60"/>
                  </a:lnTo>
                  <a:lnTo>
                    <a:pt x="120" y="91"/>
                  </a:lnTo>
                  <a:lnTo>
                    <a:pt x="122" y="122"/>
                  </a:lnTo>
                  <a:lnTo>
                    <a:pt x="126" y="152"/>
                  </a:lnTo>
                  <a:lnTo>
                    <a:pt x="131" y="181"/>
                  </a:lnTo>
                  <a:lnTo>
                    <a:pt x="138" y="210"/>
                  </a:lnTo>
                  <a:lnTo>
                    <a:pt x="145" y="237"/>
                  </a:lnTo>
                  <a:lnTo>
                    <a:pt x="139" y="241"/>
                  </a:lnTo>
                  <a:lnTo>
                    <a:pt x="134" y="243"/>
                  </a:lnTo>
                  <a:lnTo>
                    <a:pt x="128" y="246"/>
                  </a:lnTo>
                  <a:lnTo>
                    <a:pt x="123" y="247"/>
                  </a:lnTo>
                  <a:lnTo>
                    <a:pt x="117" y="248"/>
                  </a:lnTo>
                  <a:lnTo>
                    <a:pt x="110" y="248"/>
                  </a:lnTo>
                  <a:lnTo>
                    <a:pt x="105" y="248"/>
                  </a:lnTo>
                  <a:lnTo>
                    <a:pt x="99" y="248"/>
                  </a:lnTo>
                  <a:lnTo>
                    <a:pt x="94" y="248"/>
                  </a:lnTo>
                  <a:lnTo>
                    <a:pt x="88" y="247"/>
                  </a:lnTo>
                  <a:lnTo>
                    <a:pt x="82" y="246"/>
                  </a:lnTo>
                  <a:lnTo>
                    <a:pt x="75" y="246"/>
                  </a:lnTo>
                  <a:lnTo>
                    <a:pt x="70" y="244"/>
                  </a:lnTo>
                  <a:lnTo>
                    <a:pt x="64" y="244"/>
                  </a:lnTo>
                  <a:lnTo>
                    <a:pt x="58" y="243"/>
                  </a:lnTo>
                  <a:lnTo>
                    <a:pt x="52" y="243"/>
                  </a:lnTo>
                  <a:lnTo>
                    <a:pt x="30" y="144"/>
                  </a:lnTo>
                  <a:lnTo>
                    <a:pt x="29" y="144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38" y="236"/>
                  </a:lnTo>
                  <a:lnTo>
                    <a:pt x="19" y="241"/>
                  </a:lnTo>
                  <a:lnTo>
                    <a:pt x="20" y="229"/>
                  </a:lnTo>
                  <a:lnTo>
                    <a:pt x="20" y="217"/>
                  </a:lnTo>
                  <a:lnTo>
                    <a:pt x="19" y="206"/>
                  </a:lnTo>
                  <a:lnTo>
                    <a:pt x="17" y="194"/>
                  </a:lnTo>
                  <a:lnTo>
                    <a:pt x="15" y="183"/>
                  </a:lnTo>
                  <a:lnTo>
                    <a:pt x="12" y="172"/>
                  </a:lnTo>
                  <a:lnTo>
                    <a:pt x="8" y="163"/>
                  </a:lnTo>
                  <a:lnTo>
                    <a:pt x="5" y="154"/>
                  </a:lnTo>
                  <a:lnTo>
                    <a:pt x="4" y="154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62" y="58"/>
                  </a:lnTo>
                  <a:lnTo>
                    <a:pt x="66" y="53"/>
                  </a:lnTo>
                  <a:lnTo>
                    <a:pt x="72" y="44"/>
                  </a:lnTo>
                  <a:lnTo>
                    <a:pt x="80" y="34"/>
                  </a:lnTo>
                  <a:lnTo>
                    <a:pt x="89" y="22"/>
                  </a:lnTo>
                  <a:lnTo>
                    <a:pt x="99" y="13"/>
                  </a:lnTo>
                  <a:lnTo>
                    <a:pt x="110" y="4"/>
                  </a:lnTo>
                  <a:lnTo>
                    <a:pt x="11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7" name="Freeform 274"/>
            <p:cNvSpPr>
              <a:spLocks/>
            </p:cNvSpPr>
            <p:nvPr/>
          </p:nvSpPr>
          <p:spPr bwMode="auto">
            <a:xfrm>
              <a:off x="1965" y="1959"/>
              <a:ext cx="34" cy="241"/>
            </a:xfrm>
            <a:custGeom>
              <a:avLst/>
              <a:gdLst>
                <a:gd name="T0" fmla="*/ 30 w 34"/>
                <a:gd name="T1" fmla="*/ 240 h 241"/>
                <a:gd name="T2" fmla="*/ 32 w 34"/>
                <a:gd name="T3" fmla="*/ 236 h 241"/>
                <a:gd name="T4" fmla="*/ 24 w 34"/>
                <a:gd name="T5" fmla="*/ 209 h 241"/>
                <a:gd name="T6" fmla="*/ 18 w 34"/>
                <a:gd name="T7" fmla="*/ 180 h 241"/>
                <a:gd name="T8" fmla="*/ 13 w 34"/>
                <a:gd name="T9" fmla="*/ 151 h 241"/>
                <a:gd name="T10" fmla="*/ 9 w 34"/>
                <a:gd name="T11" fmla="*/ 121 h 241"/>
                <a:gd name="T12" fmla="*/ 6 w 34"/>
                <a:gd name="T13" fmla="*/ 91 h 241"/>
                <a:gd name="T14" fmla="*/ 5 w 34"/>
                <a:gd name="T15" fmla="*/ 60 h 241"/>
                <a:gd name="T16" fmla="*/ 5 w 34"/>
                <a:gd name="T17" fmla="*/ 30 h 241"/>
                <a:gd name="T18" fmla="*/ 5 w 34"/>
                <a:gd name="T19" fmla="*/ 0 h 241"/>
                <a:gd name="T20" fmla="*/ 0 w 34"/>
                <a:gd name="T21" fmla="*/ 0 h 241"/>
                <a:gd name="T22" fmla="*/ 0 w 34"/>
                <a:gd name="T23" fmla="*/ 30 h 241"/>
                <a:gd name="T24" fmla="*/ 0 w 34"/>
                <a:gd name="T25" fmla="*/ 60 h 241"/>
                <a:gd name="T26" fmla="*/ 1 w 34"/>
                <a:gd name="T27" fmla="*/ 91 h 241"/>
                <a:gd name="T28" fmla="*/ 4 w 34"/>
                <a:gd name="T29" fmla="*/ 121 h 241"/>
                <a:gd name="T30" fmla="*/ 7 w 34"/>
                <a:gd name="T31" fmla="*/ 152 h 241"/>
                <a:gd name="T32" fmla="*/ 12 w 34"/>
                <a:gd name="T33" fmla="*/ 181 h 241"/>
                <a:gd name="T34" fmla="*/ 18 w 34"/>
                <a:gd name="T35" fmla="*/ 210 h 241"/>
                <a:gd name="T36" fmla="*/ 27 w 34"/>
                <a:gd name="T37" fmla="*/ 238 h 241"/>
                <a:gd name="T38" fmla="*/ 27 w 34"/>
                <a:gd name="T39" fmla="*/ 235 h 241"/>
                <a:gd name="T40" fmla="*/ 30 w 34"/>
                <a:gd name="T41" fmla="*/ 240 h 241"/>
                <a:gd name="T42" fmla="*/ 33 w 34"/>
                <a:gd name="T43" fmla="*/ 239 h 241"/>
                <a:gd name="T44" fmla="*/ 32 w 34"/>
                <a:gd name="T45" fmla="*/ 236 h 241"/>
                <a:gd name="T46" fmla="*/ 30 w 34"/>
                <a:gd name="T47" fmla="*/ 240 h 2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241"/>
                <a:gd name="T74" fmla="*/ 34 w 34"/>
                <a:gd name="T75" fmla="*/ 241 h 2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241">
                  <a:moveTo>
                    <a:pt x="30" y="240"/>
                  </a:moveTo>
                  <a:lnTo>
                    <a:pt x="32" y="236"/>
                  </a:lnTo>
                  <a:lnTo>
                    <a:pt x="24" y="209"/>
                  </a:lnTo>
                  <a:lnTo>
                    <a:pt x="18" y="180"/>
                  </a:lnTo>
                  <a:lnTo>
                    <a:pt x="13" y="151"/>
                  </a:lnTo>
                  <a:lnTo>
                    <a:pt x="9" y="121"/>
                  </a:lnTo>
                  <a:lnTo>
                    <a:pt x="6" y="91"/>
                  </a:lnTo>
                  <a:lnTo>
                    <a:pt x="5" y="60"/>
                  </a:lnTo>
                  <a:lnTo>
                    <a:pt x="5" y="3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1" y="91"/>
                  </a:lnTo>
                  <a:lnTo>
                    <a:pt x="4" y="121"/>
                  </a:lnTo>
                  <a:lnTo>
                    <a:pt x="7" y="152"/>
                  </a:lnTo>
                  <a:lnTo>
                    <a:pt x="12" y="181"/>
                  </a:lnTo>
                  <a:lnTo>
                    <a:pt x="18" y="210"/>
                  </a:lnTo>
                  <a:lnTo>
                    <a:pt x="27" y="238"/>
                  </a:lnTo>
                  <a:lnTo>
                    <a:pt x="27" y="235"/>
                  </a:lnTo>
                  <a:lnTo>
                    <a:pt x="30" y="240"/>
                  </a:lnTo>
                  <a:lnTo>
                    <a:pt x="33" y="239"/>
                  </a:lnTo>
                  <a:lnTo>
                    <a:pt x="32" y="236"/>
                  </a:lnTo>
                  <a:lnTo>
                    <a:pt x="30" y="24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8" name="Freeform 275"/>
            <p:cNvSpPr>
              <a:spLocks/>
            </p:cNvSpPr>
            <p:nvPr/>
          </p:nvSpPr>
          <p:spPr bwMode="auto">
            <a:xfrm>
              <a:off x="1899" y="2195"/>
              <a:ext cx="97" cy="17"/>
            </a:xfrm>
            <a:custGeom>
              <a:avLst/>
              <a:gdLst>
                <a:gd name="T0" fmla="*/ 0 w 97"/>
                <a:gd name="T1" fmla="*/ 7 h 17"/>
                <a:gd name="T2" fmla="*/ 1 w 97"/>
                <a:gd name="T3" fmla="*/ 10 h 17"/>
                <a:gd name="T4" fmla="*/ 7 w 97"/>
                <a:gd name="T5" fmla="*/ 10 h 17"/>
                <a:gd name="T6" fmla="*/ 13 w 97"/>
                <a:gd name="T7" fmla="*/ 11 h 17"/>
                <a:gd name="T8" fmla="*/ 19 w 97"/>
                <a:gd name="T9" fmla="*/ 12 h 17"/>
                <a:gd name="T10" fmla="*/ 25 w 97"/>
                <a:gd name="T11" fmla="*/ 13 h 17"/>
                <a:gd name="T12" fmla="*/ 32 w 97"/>
                <a:gd name="T13" fmla="*/ 13 h 17"/>
                <a:gd name="T14" fmla="*/ 38 w 97"/>
                <a:gd name="T15" fmla="*/ 14 h 17"/>
                <a:gd name="T16" fmla="*/ 44 w 97"/>
                <a:gd name="T17" fmla="*/ 15 h 17"/>
                <a:gd name="T18" fmla="*/ 49 w 97"/>
                <a:gd name="T19" fmla="*/ 16 h 17"/>
                <a:gd name="T20" fmla="*/ 55 w 97"/>
                <a:gd name="T21" fmla="*/ 16 h 17"/>
                <a:gd name="T22" fmla="*/ 60 w 97"/>
                <a:gd name="T23" fmla="*/ 16 h 17"/>
                <a:gd name="T24" fmla="*/ 67 w 97"/>
                <a:gd name="T25" fmla="*/ 15 h 17"/>
                <a:gd name="T26" fmla="*/ 73 w 97"/>
                <a:gd name="T27" fmla="*/ 14 h 17"/>
                <a:gd name="T28" fmla="*/ 79 w 97"/>
                <a:gd name="T29" fmla="*/ 13 h 17"/>
                <a:gd name="T30" fmla="*/ 85 w 97"/>
                <a:gd name="T31" fmla="*/ 10 h 17"/>
                <a:gd name="T32" fmla="*/ 90 w 97"/>
                <a:gd name="T33" fmla="*/ 8 h 17"/>
                <a:gd name="T34" fmla="*/ 96 w 97"/>
                <a:gd name="T35" fmla="*/ 4 h 17"/>
                <a:gd name="T36" fmla="*/ 93 w 97"/>
                <a:gd name="T37" fmla="*/ 0 h 17"/>
                <a:gd name="T38" fmla="*/ 88 w 97"/>
                <a:gd name="T39" fmla="*/ 1 h 17"/>
                <a:gd name="T40" fmla="*/ 83 w 97"/>
                <a:gd name="T41" fmla="*/ 4 h 17"/>
                <a:gd name="T42" fmla="*/ 78 w 97"/>
                <a:gd name="T43" fmla="*/ 6 h 17"/>
                <a:gd name="T44" fmla="*/ 72 w 97"/>
                <a:gd name="T45" fmla="*/ 8 h 17"/>
                <a:gd name="T46" fmla="*/ 67 w 97"/>
                <a:gd name="T47" fmla="*/ 8 h 17"/>
                <a:gd name="T48" fmla="*/ 60 w 97"/>
                <a:gd name="T49" fmla="*/ 8 h 17"/>
                <a:gd name="T50" fmla="*/ 55 w 97"/>
                <a:gd name="T51" fmla="*/ 8 h 17"/>
                <a:gd name="T52" fmla="*/ 49 w 97"/>
                <a:gd name="T53" fmla="*/ 8 h 17"/>
                <a:gd name="T54" fmla="*/ 44 w 97"/>
                <a:gd name="T55" fmla="*/ 8 h 17"/>
                <a:gd name="T56" fmla="*/ 38 w 97"/>
                <a:gd name="T57" fmla="*/ 8 h 17"/>
                <a:gd name="T58" fmla="*/ 32 w 97"/>
                <a:gd name="T59" fmla="*/ 7 h 17"/>
                <a:gd name="T60" fmla="*/ 25 w 97"/>
                <a:gd name="T61" fmla="*/ 6 h 17"/>
                <a:gd name="T62" fmla="*/ 19 w 97"/>
                <a:gd name="T63" fmla="*/ 5 h 17"/>
                <a:gd name="T64" fmla="*/ 13 w 97"/>
                <a:gd name="T65" fmla="*/ 5 h 17"/>
                <a:gd name="T66" fmla="*/ 7 w 97"/>
                <a:gd name="T67" fmla="*/ 4 h 17"/>
                <a:gd name="T68" fmla="*/ 1 w 97"/>
                <a:gd name="T69" fmla="*/ 3 h 17"/>
                <a:gd name="T70" fmla="*/ 4 w 97"/>
                <a:gd name="T71" fmla="*/ 6 h 17"/>
                <a:gd name="T72" fmla="*/ 0 w 97"/>
                <a:gd name="T73" fmla="*/ 7 h 17"/>
                <a:gd name="T74" fmla="*/ 0 w 97"/>
                <a:gd name="T75" fmla="*/ 10 h 17"/>
                <a:gd name="T76" fmla="*/ 1 w 97"/>
                <a:gd name="T77" fmla="*/ 10 h 17"/>
                <a:gd name="T78" fmla="*/ 0 w 97"/>
                <a:gd name="T79" fmla="*/ 7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17"/>
                <a:gd name="T122" fmla="*/ 97 w 97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17">
                  <a:moveTo>
                    <a:pt x="0" y="7"/>
                  </a:moveTo>
                  <a:lnTo>
                    <a:pt x="1" y="10"/>
                  </a:lnTo>
                  <a:lnTo>
                    <a:pt x="7" y="10"/>
                  </a:lnTo>
                  <a:lnTo>
                    <a:pt x="13" y="11"/>
                  </a:lnTo>
                  <a:lnTo>
                    <a:pt x="19" y="12"/>
                  </a:lnTo>
                  <a:lnTo>
                    <a:pt x="25" y="13"/>
                  </a:lnTo>
                  <a:lnTo>
                    <a:pt x="32" y="13"/>
                  </a:lnTo>
                  <a:lnTo>
                    <a:pt x="38" y="14"/>
                  </a:lnTo>
                  <a:lnTo>
                    <a:pt x="44" y="15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6"/>
                  </a:lnTo>
                  <a:lnTo>
                    <a:pt x="67" y="15"/>
                  </a:lnTo>
                  <a:lnTo>
                    <a:pt x="73" y="14"/>
                  </a:lnTo>
                  <a:lnTo>
                    <a:pt x="79" y="13"/>
                  </a:lnTo>
                  <a:lnTo>
                    <a:pt x="85" y="10"/>
                  </a:lnTo>
                  <a:lnTo>
                    <a:pt x="90" y="8"/>
                  </a:lnTo>
                  <a:lnTo>
                    <a:pt x="96" y="4"/>
                  </a:lnTo>
                  <a:lnTo>
                    <a:pt x="93" y="0"/>
                  </a:lnTo>
                  <a:lnTo>
                    <a:pt x="88" y="1"/>
                  </a:lnTo>
                  <a:lnTo>
                    <a:pt x="83" y="4"/>
                  </a:lnTo>
                  <a:lnTo>
                    <a:pt x="78" y="6"/>
                  </a:lnTo>
                  <a:lnTo>
                    <a:pt x="72" y="8"/>
                  </a:lnTo>
                  <a:lnTo>
                    <a:pt x="67" y="8"/>
                  </a:lnTo>
                  <a:lnTo>
                    <a:pt x="60" y="8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2" y="7"/>
                  </a:lnTo>
                  <a:lnTo>
                    <a:pt x="25" y="6"/>
                  </a:lnTo>
                  <a:lnTo>
                    <a:pt x="19" y="5"/>
                  </a:lnTo>
                  <a:lnTo>
                    <a:pt x="13" y="5"/>
                  </a:lnTo>
                  <a:lnTo>
                    <a:pt x="7" y="4"/>
                  </a:lnTo>
                  <a:lnTo>
                    <a:pt x="1" y="3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79" name="Freeform 276"/>
            <p:cNvSpPr>
              <a:spLocks/>
            </p:cNvSpPr>
            <p:nvPr/>
          </p:nvSpPr>
          <p:spPr bwMode="auto">
            <a:xfrm>
              <a:off x="1878" y="2101"/>
              <a:ext cx="27" cy="102"/>
            </a:xfrm>
            <a:custGeom>
              <a:avLst/>
              <a:gdLst>
                <a:gd name="T0" fmla="*/ 0 w 27"/>
                <a:gd name="T1" fmla="*/ 5 h 102"/>
                <a:gd name="T2" fmla="*/ 0 w 27"/>
                <a:gd name="T3" fmla="*/ 2 h 102"/>
                <a:gd name="T4" fmla="*/ 21 w 27"/>
                <a:gd name="T5" fmla="*/ 101 h 102"/>
                <a:gd name="T6" fmla="*/ 26 w 27"/>
                <a:gd name="T7" fmla="*/ 100 h 102"/>
                <a:gd name="T8" fmla="*/ 4 w 27"/>
                <a:gd name="T9" fmla="*/ 2 h 102"/>
                <a:gd name="T10" fmla="*/ 2 w 27"/>
                <a:gd name="T11" fmla="*/ 0 h 102"/>
                <a:gd name="T12" fmla="*/ 4 w 27"/>
                <a:gd name="T13" fmla="*/ 2 h 102"/>
                <a:gd name="T14" fmla="*/ 4 w 27"/>
                <a:gd name="T15" fmla="*/ 0 h 102"/>
                <a:gd name="T16" fmla="*/ 2 w 27"/>
                <a:gd name="T17" fmla="*/ 0 h 102"/>
                <a:gd name="T18" fmla="*/ 0 w 27"/>
                <a:gd name="T19" fmla="*/ 5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02"/>
                <a:gd name="T32" fmla="*/ 27 w 2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02">
                  <a:moveTo>
                    <a:pt x="0" y="5"/>
                  </a:moveTo>
                  <a:lnTo>
                    <a:pt x="0" y="2"/>
                  </a:lnTo>
                  <a:lnTo>
                    <a:pt x="21" y="101"/>
                  </a:lnTo>
                  <a:lnTo>
                    <a:pt x="26" y="100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0" name="Freeform 277"/>
            <p:cNvSpPr>
              <a:spLocks/>
            </p:cNvSpPr>
            <p:nvPr/>
          </p:nvSpPr>
          <p:spPr bwMode="auto">
            <a:xfrm>
              <a:off x="1872" y="2100"/>
              <a:ext cx="17" cy="17"/>
            </a:xfrm>
            <a:custGeom>
              <a:avLst/>
              <a:gdLst>
                <a:gd name="T0" fmla="*/ 10 w 17"/>
                <a:gd name="T1" fmla="*/ 9 h 17"/>
                <a:gd name="T2" fmla="*/ 7 w 17"/>
                <a:gd name="T3" fmla="*/ 16 h 17"/>
                <a:gd name="T4" fmla="*/ 8 w 17"/>
                <a:gd name="T5" fmla="*/ 16 h 17"/>
                <a:gd name="T6" fmla="*/ 10 w 17"/>
                <a:gd name="T7" fmla="*/ 16 h 17"/>
                <a:gd name="T8" fmla="*/ 12 w 17"/>
                <a:gd name="T9" fmla="*/ 16 h 17"/>
                <a:gd name="T10" fmla="*/ 12 w 17"/>
                <a:gd name="T11" fmla="*/ 16 h 17"/>
                <a:gd name="T12" fmla="*/ 16 w 17"/>
                <a:gd name="T13" fmla="*/ 2 h 17"/>
                <a:gd name="T14" fmla="*/ 14 w 17"/>
                <a:gd name="T15" fmla="*/ 2 h 17"/>
                <a:gd name="T16" fmla="*/ 10 w 17"/>
                <a:gd name="T17" fmla="*/ 0 h 17"/>
                <a:gd name="T18" fmla="*/ 8 w 17"/>
                <a:gd name="T19" fmla="*/ 0 h 17"/>
                <a:gd name="T20" fmla="*/ 3 w 17"/>
                <a:gd name="T21" fmla="*/ 2 h 17"/>
                <a:gd name="T22" fmla="*/ 1 w 17"/>
                <a:gd name="T23" fmla="*/ 9 h 17"/>
                <a:gd name="T24" fmla="*/ 3 w 17"/>
                <a:gd name="T25" fmla="*/ 2 h 17"/>
                <a:gd name="T26" fmla="*/ 0 w 17"/>
                <a:gd name="T27" fmla="*/ 4 h 17"/>
                <a:gd name="T28" fmla="*/ 1 w 17"/>
                <a:gd name="T29" fmla="*/ 9 h 17"/>
                <a:gd name="T30" fmla="*/ 10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9"/>
                  </a:moveTo>
                  <a:lnTo>
                    <a:pt x="7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1" y="9"/>
                  </a:lnTo>
                  <a:lnTo>
                    <a:pt x="3" y="2"/>
                  </a:lnTo>
                  <a:lnTo>
                    <a:pt x="0" y="4"/>
                  </a:lnTo>
                  <a:lnTo>
                    <a:pt x="1" y="9"/>
                  </a:lnTo>
                  <a:lnTo>
                    <a:pt x="10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1" name="Freeform 278"/>
            <p:cNvSpPr>
              <a:spLocks/>
            </p:cNvSpPr>
            <p:nvPr/>
          </p:nvSpPr>
          <p:spPr bwMode="auto">
            <a:xfrm>
              <a:off x="1873" y="2104"/>
              <a:ext cx="17" cy="95"/>
            </a:xfrm>
            <a:custGeom>
              <a:avLst/>
              <a:gdLst>
                <a:gd name="T0" fmla="*/ 14 w 17"/>
                <a:gd name="T1" fmla="*/ 94 h 95"/>
                <a:gd name="T2" fmla="*/ 16 w 17"/>
                <a:gd name="T3" fmla="*/ 90 h 95"/>
                <a:gd name="T4" fmla="*/ 4 w 17"/>
                <a:gd name="T5" fmla="*/ 0 h 95"/>
                <a:gd name="T6" fmla="*/ 0 w 17"/>
                <a:gd name="T7" fmla="*/ 0 h 95"/>
                <a:gd name="T8" fmla="*/ 10 w 17"/>
                <a:gd name="T9" fmla="*/ 91 h 95"/>
                <a:gd name="T10" fmla="*/ 13 w 17"/>
                <a:gd name="T11" fmla="*/ 87 h 95"/>
                <a:gd name="T12" fmla="*/ 14 w 17"/>
                <a:gd name="T13" fmla="*/ 94 h 95"/>
                <a:gd name="T14" fmla="*/ 16 w 17"/>
                <a:gd name="T15" fmla="*/ 93 h 95"/>
                <a:gd name="T16" fmla="*/ 16 w 17"/>
                <a:gd name="T17" fmla="*/ 90 h 95"/>
                <a:gd name="T18" fmla="*/ 14 w 17"/>
                <a:gd name="T19" fmla="*/ 94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5"/>
                <a:gd name="T32" fmla="*/ 17 w 17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5">
                  <a:moveTo>
                    <a:pt x="14" y="94"/>
                  </a:moveTo>
                  <a:lnTo>
                    <a:pt x="16" y="9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0" y="91"/>
                  </a:lnTo>
                  <a:lnTo>
                    <a:pt x="13" y="87"/>
                  </a:lnTo>
                  <a:lnTo>
                    <a:pt x="14" y="94"/>
                  </a:lnTo>
                  <a:lnTo>
                    <a:pt x="16" y="93"/>
                  </a:lnTo>
                  <a:lnTo>
                    <a:pt x="16" y="90"/>
                  </a:lnTo>
                  <a:lnTo>
                    <a:pt x="14" y="9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2" name="Freeform 279"/>
            <p:cNvSpPr>
              <a:spLocks/>
            </p:cNvSpPr>
            <p:nvPr/>
          </p:nvSpPr>
          <p:spPr bwMode="auto">
            <a:xfrm>
              <a:off x="1866" y="2192"/>
              <a:ext cx="22" cy="17"/>
            </a:xfrm>
            <a:custGeom>
              <a:avLst/>
              <a:gdLst>
                <a:gd name="T0" fmla="*/ 0 w 22"/>
                <a:gd name="T1" fmla="*/ 10 h 17"/>
                <a:gd name="T2" fmla="*/ 3 w 22"/>
                <a:gd name="T3" fmla="*/ 13 h 17"/>
                <a:gd name="T4" fmla="*/ 21 w 22"/>
                <a:gd name="T5" fmla="*/ 8 h 17"/>
                <a:gd name="T6" fmla="*/ 20 w 22"/>
                <a:gd name="T7" fmla="*/ 0 h 17"/>
                <a:gd name="T8" fmla="*/ 2 w 22"/>
                <a:gd name="T9" fmla="*/ 6 h 17"/>
                <a:gd name="T10" fmla="*/ 6 w 22"/>
                <a:gd name="T11" fmla="*/ 11 h 17"/>
                <a:gd name="T12" fmla="*/ 0 w 22"/>
                <a:gd name="T13" fmla="*/ 10 h 17"/>
                <a:gd name="T14" fmla="*/ 0 w 22"/>
                <a:gd name="T15" fmla="*/ 16 h 17"/>
                <a:gd name="T16" fmla="*/ 3 w 22"/>
                <a:gd name="T17" fmla="*/ 13 h 17"/>
                <a:gd name="T18" fmla="*/ 0 w 22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10"/>
                  </a:moveTo>
                  <a:lnTo>
                    <a:pt x="3" y="13"/>
                  </a:lnTo>
                  <a:lnTo>
                    <a:pt x="21" y="8"/>
                  </a:lnTo>
                  <a:lnTo>
                    <a:pt x="20" y="0"/>
                  </a:lnTo>
                  <a:lnTo>
                    <a:pt x="2" y="6"/>
                  </a:lnTo>
                  <a:lnTo>
                    <a:pt x="6" y="11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0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3" name="Freeform 280"/>
            <p:cNvSpPr>
              <a:spLocks/>
            </p:cNvSpPr>
            <p:nvPr/>
          </p:nvSpPr>
          <p:spPr bwMode="auto">
            <a:xfrm>
              <a:off x="1852" y="2111"/>
              <a:ext cx="22" cy="91"/>
            </a:xfrm>
            <a:custGeom>
              <a:avLst/>
              <a:gdLst>
                <a:gd name="T0" fmla="*/ 3 w 22"/>
                <a:gd name="T1" fmla="*/ 6 h 91"/>
                <a:gd name="T2" fmla="*/ 0 w 22"/>
                <a:gd name="T3" fmla="*/ 4 h 91"/>
                <a:gd name="T4" fmla="*/ 4 w 22"/>
                <a:gd name="T5" fmla="*/ 12 h 91"/>
                <a:gd name="T6" fmla="*/ 7 w 22"/>
                <a:gd name="T7" fmla="*/ 21 h 91"/>
                <a:gd name="T8" fmla="*/ 10 w 22"/>
                <a:gd name="T9" fmla="*/ 31 h 91"/>
                <a:gd name="T10" fmla="*/ 12 w 22"/>
                <a:gd name="T11" fmla="*/ 42 h 91"/>
                <a:gd name="T12" fmla="*/ 15 w 22"/>
                <a:gd name="T13" fmla="*/ 54 h 91"/>
                <a:gd name="T14" fmla="*/ 15 w 22"/>
                <a:gd name="T15" fmla="*/ 65 h 91"/>
                <a:gd name="T16" fmla="*/ 15 w 22"/>
                <a:gd name="T17" fmla="*/ 77 h 91"/>
                <a:gd name="T18" fmla="*/ 15 w 22"/>
                <a:gd name="T19" fmla="*/ 89 h 91"/>
                <a:gd name="T20" fmla="*/ 21 w 22"/>
                <a:gd name="T21" fmla="*/ 90 h 91"/>
                <a:gd name="T22" fmla="*/ 21 w 22"/>
                <a:gd name="T23" fmla="*/ 77 h 91"/>
                <a:gd name="T24" fmla="*/ 21 w 22"/>
                <a:gd name="T25" fmla="*/ 65 h 91"/>
                <a:gd name="T26" fmla="*/ 21 w 22"/>
                <a:gd name="T27" fmla="*/ 53 h 91"/>
                <a:gd name="T28" fmla="*/ 18 w 22"/>
                <a:gd name="T29" fmla="*/ 41 h 91"/>
                <a:gd name="T30" fmla="*/ 15 w 22"/>
                <a:gd name="T31" fmla="*/ 31 h 91"/>
                <a:gd name="T32" fmla="*/ 12 w 22"/>
                <a:gd name="T33" fmla="*/ 19 h 91"/>
                <a:gd name="T34" fmla="*/ 9 w 22"/>
                <a:gd name="T35" fmla="*/ 10 h 91"/>
                <a:gd name="T36" fmla="*/ 5 w 22"/>
                <a:gd name="T37" fmla="*/ 1 h 91"/>
                <a:gd name="T38" fmla="*/ 3 w 22"/>
                <a:gd name="T39" fmla="*/ 0 h 91"/>
                <a:gd name="T40" fmla="*/ 5 w 22"/>
                <a:gd name="T41" fmla="*/ 1 h 91"/>
                <a:gd name="T42" fmla="*/ 4 w 22"/>
                <a:gd name="T43" fmla="*/ 0 h 91"/>
                <a:gd name="T44" fmla="*/ 3 w 22"/>
                <a:gd name="T45" fmla="*/ 0 h 91"/>
                <a:gd name="T46" fmla="*/ 3 w 22"/>
                <a:gd name="T47" fmla="*/ 6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91"/>
                <a:gd name="T74" fmla="*/ 22 w 22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91">
                  <a:moveTo>
                    <a:pt x="3" y="6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2" y="42"/>
                  </a:lnTo>
                  <a:lnTo>
                    <a:pt x="15" y="54"/>
                  </a:lnTo>
                  <a:lnTo>
                    <a:pt x="15" y="65"/>
                  </a:lnTo>
                  <a:lnTo>
                    <a:pt x="15" y="77"/>
                  </a:lnTo>
                  <a:lnTo>
                    <a:pt x="15" y="89"/>
                  </a:lnTo>
                  <a:lnTo>
                    <a:pt x="21" y="90"/>
                  </a:lnTo>
                  <a:lnTo>
                    <a:pt x="21" y="77"/>
                  </a:lnTo>
                  <a:lnTo>
                    <a:pt x="21" y="65"/>
                  </a:lnTo>
                  <a:lnTo>
                    <a:pt x="21" y="53"/>
                  </a:lnTo>
                  <a:lnTo>
                    <a:pt x="18" y="41"/>
                  </a:lnTo>
                  <a:lnTo>
                    <a:pt x="15" y="31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5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4" name="Freeform 281"/>
            <p:cNvSpPr>
              <a:spLocks/>
            </p:cNvSpPr>
            <p:nvPr/>
          </p:nvSpPr>
          <p:spPr bwMode="auto">
            <a:xfrm>
              <a:off x="1845" y="2105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2 w 17"/>
                <a:gd name="T3" fmla="*/ 4 h 17"/>
                <a:gd name="T4" fmla="*/ 5 w 17"/>
                <a:gd name="T5" fmla="*/ 8 h 17"/>
                <a:gd name="T6" fmla="*/ 7 w 17"/>
                <a:gd name="T7" fmla="*/ 11 h 17"/>
                <a:gd name="T8" fmla="*/ 10 w 17"/>
                <a:gd name="T9" fmla="*/ 13 h 17"/>
                <a:gd name="T10" fmla="*/ 14 w 17"/>
                <a:gd name="T11" fmla="*/ 16 h 17"/>
                <a:gd name="T12" fmla="*/ 14 w 17"/>
                <a:gd name="T13" fmla="*/ 7 h 17"/>
                <a:gd name="T14" fmla="*/ 16 w 17"/>
                <a:gd name="T15" fmla="*/ 7 h 17"/>
                <a:gd name="T16" fmla="*/ 14 w 17"/>
                <a:gd name="T17" fmla="*/ 6 h 17"/>
                <a:gd name="T18" fmla="*/ 11 w 17"/>
                <a:gd name="T19" fmla="*/ 3 h 17"/>
                <a:gd name="T20" fmla="*/ 8 w 17"/>
                <a:gd name="T21" fmla="*/ 0 h 17"/>
                <a:gd name="T22" fmla="*/ 8 w 17"/>
                <a:gd name="T23" fmla="*/ 4 h 17"/>
                <a:gd name="T24" fmla="*/ 2 w 17"/>
                <a:gd name="T25" fmla="*/ 0 h 17"/>
                <a:gd name="T26" fmla="*/ 0 w 17"/>
                <a:gd name="T27" fmla="*/ 2 h 17"/>
                <a:gd name="T28" fmla="*/ 2 w 17"/>
                <a:gd name="T29" fmla="*/ 4 h 17"/>
                <a:gd name="T30" fmla="*/ 2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2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14" y="16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5" name="Freeform 282"/>
            <p:cNvSpPr>
              <a:spLocks/>
            </p:cNvSpPr>
            <p:nvPr/>
          </p:nvSpPr>
          <p:spPr bwMode="auto">
            <a:xfrm>
              <a:off x="1847" y="2015"/>
              <a:ext cx="68" cy="95"/>
            </a:xfrm>
            <a:custGeom>
              <a:avLst/>
              <a:gdLst>
                <a:gd name="T0" fmla="*/ 66 w 68"/>
                <a:gd name="T1" fmla="*/ 3 h 95"/>
                <a:gd name="T2" fmla="*/ 62 w 68"/>
                <a:gd name="T3" fmla="*/ 0 h 95"/>
                <a:gd name="T4" fmla="*/ 0 w 68"/>
                <a:gd name="T5" fmla="*/ 90 h 95"/>
                <a:gd name="T6" fmla="*/ 3 w 68"/>
                <a:gd name="T7" fmla="*/ 94 h 95"/>
                <a:gd name="T8" fmla="*/ 67 w 68"/>
                <a:gd name="T9" fmla="*/ 3 h 95"/>
                <a:gd name="T10" fmla="*/ 63 w 68"/>
                <a:gd name="T11" fmla="*/ 0 h 95"/>
                <a:gd name="T12" fmla="*/ 66 w 68"/>
                <a:gd name="T13" fmla="*/ 3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95"/>
                <a:gd name="T23" fmla="*/ 68 w 68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95">
                  <a:moveTo>
                    <a:pt x="66" y="3"/>
                  </a:moveTo>
                  <a:lnTo>
                    <a:pt x="62" y="0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6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6" name="Freeform 283"/>
            <p:cNvSpPr>
              <a:spLocks/>
            </p:cNvSpPr>
            <p:nvPr/>
          </p:nvSpPr>
          <p:spPr bwMode="auto">
            <a:xfrm>
              <a:off x="1909" y="1954"/>
              <a:ext cx="63" cy="66"/>
            </a:xfrm>
            <a:custGeom>
              <a:avLst/>
              <a:gdLst>
                <a:gd name="T0" fmla="*/ 62 w 63"/>
                <a:gd name="T1" fmla="*/ 4 h 66"/>
                <a:gd name="T2" fmla="*/ 59 w 63"/>
                <a:gd name="T3" fmla="*/ 1 h 66"/>
                <a:gd name="T4" fmla="*/ 49 w 63"/>
                <a:gd name="T5" fmla="*/ 6 h 66"/>
                <a:gd name="T6" fmla="*/ 39 w 63"/>
                <a:gd name="T7" fmla="*/ 15 h 66"/>
                <a:gd name="T8" fmla="*/ 29 w 63"/>
                <a:gd name="T9" fmla="*/ 24 h 66"/>
                <a:gd name="T10" fmla="*/ 18 w 63"/>
                <a:gd name="T11" fmla="*/ 37 h 66"/>
                <a:gd name="T12" fmla="*/ 10 w 63"/>
                <a:gd name="T13" fmla="*/ 46 h 66"/>
                <a:gd name="T14" fmla="*/ 3 w 63"/>
                <a:gd name="T15" fmla="*/ 56 h 66"/>
                <a:gd name="T16" fmla="*/ 0 w 63"/>
                <a:gd name="T17" fmla="*/ 60 h 66"/>
                <a:gd name="T18" fmla="*/ 4 w 63"/>
                <a:gd name="T19" fmla="*/ 65 h 66"/>
                <a:gd name="T20" fmla="*/ 1 w 63"/>
                <a:gd name="T21" fmla="*/ 61 h 66"/>
                <a:gd name="T22" fmla="*/ 5 w 63"/>
                <a:gd name="T23" fmla="*/ 65 h 66"/>
                <a:gd name="T24" fmla="*/ 8 w 63"/>
                <a:gd name="T25" fmla="*/ 60 h 66"/>
                <a:gd name="T26" fmla="*/ 14 w 63"/>
                <a:gd name="T27" fmla="*/ 51 h 66"/>
                <a:gd name="T28" fmla="*/ 23 w 63"/>
                <a:gd name="T29" fmla="*/ 41 h 66"/>
                <a:gd name="T30" fmla="*/ 33 w 63"/>
                <a:gd name="T31" fmla="*/ 30 h 66"/>
                <a:gd name="T32" fmla="*/ 43 w 63"/>
                <a:gd name="T33" fmla="*/ 20 h 66"/>
                <a:gd name="T34" fmla="*/ 51 w 63"/>
                <a:gd name="T35" fmla="*/ 12 h 66"/>
                <a:gd name="T36" fmla="*/ 60 w 63"/>
                <a:gd name="T37" fmla="*/ 8 h 66"/>
                <a:gd name="T38" fmla="*/ 57 w 63"/>
                <a:gd name="T39" fmla="*/ 4 h 66"/>
                <a:gd name="T40" fmla="*/ 62 w 63"/>
                <a:gd name="T41" fmla="*/ 4 h 66"/>
                <a:gd name="T42" fmla="*/ 62 w 63"/>
                <a:gd name="T43" fmla="*/ 0 h 66"/>
                <a:gd name="T44" fmla="*/ 59 w 63"/>
                <a:gd name="T45" fmla="*/ 1 h 66"/>
                <a:gd name="T46" fmla="*/ 62 w 63"/>
                <a:gd name="T47" fmla="*/ 4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66"/>
                <a:gd name="T74" fmla="*/ 63 w 63"/>
                <a:gd name="T75" fmla="*/ 66 h 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66">
                  <a:moveTo>
                    <a:pt x="62" y="4"/>
                  </a:moveTo>
                  <a:lnTo>
                    <a:pt x="59" y="1"/>
                  </a:lnTo>
                  <a:lnTo>
                    <a:pt x="49" y="6"/>
                  </a:lnTo>
                  <a:lnTo>
                    <a:pt x="39" y="15"/>
                  </a:lnTo>
                  <a:lnTo>
                    <a:pt x="29" y="24"/>
                  </a:lnTo>
                  <a:lnTo>
                    <a:pt x="18" y="37"/>
                  </a:lnTo>
                  <a:lnTo>
                    <a:pt x="10" y="46"/>
                  </a:lnTo>
                  <a:lnTo>
                    <a:pt x="3" y="56"/>
                  </a:lnTo>
                  <a:lnTo>
                    <a:pt x="0" y="60"/>
                  </a:lnTo>
                  <a:lnTo>
                    <a:pt x="4" y="65"/>
                  </a:lnTo>
                  <a:lnTo>
                    <a:pt x="1" y="61"/>
                  </a:lnTo>
                  <a:lnTo>
                    <a:pt x="5" y="65"/>
                  </a:lnTo>
                  <a:lnTo>
                    <a:pt x="8" y="60"/>
                  </a:lnTo>
                  <a:lnTo>
                    <a:pt x="14" y="51"/>
                  </a:lnTo>
                  <a:lnTo>
                    <a:pt x="23" y="41"/>
                  </a:lnTo>
                  <a:lnTo>
                    <a:pt x="33" y="30"/>
                  </a:lnTo>
                  <a:lnTo>
                    <a:pt x="43" y="20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62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7" name="Line 284"/>
            <p:cNvSpPr>
              <a:spLocks noChangeShapeType="1"/>
            </p:cNvSpPr>
            <p:nvPr/>
          </p:nvSpPr>
          <p:spPr bwMode="auto">
            <a:xfrm>
              <a:off x="2427" y="1958"/>
              <a:ext cx="47" cy="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288" name="Freeform 285"/>
            <p:cNvSpPr>
              <a:spLocks/>
            </p:cNvSpPr>
            <p:nvPr/>
          </p:nvSpPr>
          <p:spPr bwMode="auto">
            <a:xfrm>
              <a:off x="2427" y="1955"/>
              <a:ext cx="48" cy="18"/>
            </a:xfrm>
            <a:custGeom>
              <a:avLst/>
              <a:gdLst>
                <a:gd name="T0" fmla="*/ 47 w 48"/>
                <a:gd name="T1" fmla="*/ 17 h 18"/>
                <a:gd name="T2" fmla="*/ 47 w 48"/>
                <a:gd name="T3" fmla="*/ 11 h 18"/>
                <a:gd name="T4" fmla="*/ 0 w 48"/>
                <a:gd name="T5" fmla="*/ 0 h 18"/>
                <a:gd name="T6" fmla="*/ 0 w 48"/>
                <a:gd name="T7" fmla="*/ 5 h 18"/>
                <a:gd name="T8" fmla="*/ 47 w 48"/>
                <a:gd name="T9" fmla="*/ 17 h 18"/>
                <a:gd name="T10" fmla="*/ 47 w 48"/>
                <a:gd name="T11" fmla="*/ 11 h 18"/>
                <a:gd name="T12" fmla="*/ 47 w 48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8"/>
                <a:gd name="T23" fmla="*/ 48 w 4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8">
                  <a:moveTo>
                    <a:pt x="47" y="17"/>
                  </a:moveTo>
                  <a:lnTo>
                    <a:pt x="47" y="11"/>
                  </a:lnTo>
                  <a:lnTo>
                    <a:pt x="0" y="0"/>
                  </a:lnTo>
                  <a:lnTo>
                    <a:pt x="0" y="5"/>
                  </a:lnTo>
                  <a:lnTo>
                    <a:pt x="47" y="17"/>
                  </a:lnTo>
                  <a:lnTo>
                    <a:pt x="47" y="11"/>
                  </a:lnTo>
                  <a:lnTo>
                    <a:pt x="47" y="1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89" name="Freeform 286"/>
            <p:cNvSpPr>
              <a:spLocks/>
            </p:cNvSpPr>
            <p:nvPr/>
          </p:nvSpPr>
          <p:spPr bwMode="auto">
            <a:xfrm>
              <a:off x="2427" y="195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0 w 48"/>
                <a:gd name="T3" fmla="*/ 5 h 18"/>
                <a:gd name="T4" fmla="*/ 47 w 48"/>
                <a:gd name="T5" fmla="*/ 17 h 18"/>
                <a:gd name="T6" fmla="*/ 47 w 48"/>
                <a:gd name="T7" fmla="*/ 11 h 18"/>
                <a:gd name="T8" fmla="*/ 0 w 48"/>
                <a:gd name="T9" fmla="*/ 0 h 18"/>
                <a:gd name="T10" fmla="*/ 0 w 48"/>
                <a:gd name="T11" fmla="*/ 5 h 18"/>
                <a:gd name="T12" fmla="*/ 0 w 48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8"/>
                <a:gd name="T23" fmla="*/ 48 w 4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8">
                  <a:moveTo>
                    <a:pt x="0" y="0"/>
                  </a:moveTo>
                  <a:lnTo>
                    <a:pt x="0" y="5"/>
                  </a:ln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0" name="Freeform 287"/>
            <p:cNvSpPr>
              <a:spLocks/>
            </p:cNvSpPr>
            <p:nvPr/>
          </p:nvSpPr>
          <p:spPr bwMode="auto">
            <a:xfrm>
              <a:off x="1998" y="1963"/>
              <a:ext cx="26" cy="17"/>
            </a:xfrm>
            <a:custGeom>
              <a:avLst/>
              <a:gdLst>
                <a:gd name="T0" fmla="*/ 7 w 26"/>
                <a:gd name="T1" fmla="*/ 0 h 17"/>
                <a:gd name="T2" fmla="*/ 25 w 26"/>
                <a:gd name="T3" fmla="*/ 0 h 17"/>
                <a:gd name="T4" fmla="*/ 25 w 26"/>
                <a:gd name="T5" fmla="*/ 4 h 17"/>
                <a:gd name="T6" fmla="*/ 22 w 26"/>
                <a:gd name="T7" fmla="*/ 6 h 17"/>
                <a:gd name="T8" fmla="*/ 20 w 26"/>
                <a:gd name="T9" fmla="*/ 6 h 17"/>
                <a:gd name="T10" fmla="*/ 17 w 26"/>
                <a:gd name="T11" fmla="*/ 6 h 17"/>
                <a:gd name="T12" fmla="*/ 12 w 26"/>
                <a:gd name="T13" fmla="*/ 6 h 17"/>
                <a:gd name="T14" fmla="*/ 9 w 26"/>
                <a:gd name="T15" fmla="*/ 8 h 17"/>
                <a:gd name="T16" fmla="*/ 5 w 26"/>
                <a:gd name="T17" fmla="*/ 10 h 17"/>
                <a:gd name="T18" fmla="*/ 2 w 26"/>
                <a:gd name="T19" fmla="*/ 16 h 17"/>
                <a:gd name="T20" fmla="*/ 0 w 26"/>
                <a:gd name="T21" fmla="*/ 13 h 17"/>
                <a:gd name="T22" fmla="*/ 0 w 26"/>
                <a:gd name="T23" fmla="*/ 9 h 17"/>
                <a:gd name="T24" fmla="*/ 2 w 26"/>
                <a:gd name="T25" fmla="*/ 5 h 17"/>
                <a:gd name="T26" fmla="*/ 5 w 26"/>
                <a:gd name="T27" fmla="*/ 2 h 17"/>
                <a:gd name="T28" fmla="*/ 5 w 26"/>
                <a:gd name="T29" fmla="*/ 0 h 17"/>
                <a:gd name="T30" fmla="*/ 6 w 26"/>
                <a:gd name="T31" fmla="*/ 0 h 17"/>
                <a:gd name="T32" fmla="*/ 7 w 26"/>
                <a:gd name="T33" fmla="*/ 0 h 17"/>
                <a:gd name="T34" fmla="*/ 7 w 2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7"/>
                <a:gd name="T56" fmla="*/ 26 w 2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7">
                  <a:moveTo>
                    <a:pt x="7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1" name="Freeform 288"/>
            <p:cNvSpPr>
              <a:spLocks/>
            </p:cNvSpPr>
            <p:nvPr/>
          </p:nvSpPr>
          <p:spPr bwMode="auto">
            <a:xfrm>
              <a:off x="2005" y="1959"/>
              <a:ext cx="22" cy="17"/>
            </a:xfrm>
            <a:custGeom>
              <a:avLst/>
              <a:gdLst>
                <a:gd name="T0" fmla="*/ 21 w 22"/>
                <a:gd name="T1" fmla="*/ 8 h 17"/>
                <a:gd name="T2" fmla="*/ 18 w 22"/>
                <a:gd name="T3" fmla="*/ 0 h 17"/>
                <a:gd name="T4" fmla="*/ 0 w 22"/>
                <a:gd name="T5" fmla="*/ 0 h 17"/>
                <a:gd name="T6" fmla="*/ 0 w 22"/>
                <a:gd name="T7" fmla="*/ 16 h 17"/>
                <a:gd name="T8" fmla="*/ 18 w 22"/>
                <a:gd name="T9" fmla="*/ 16 h 17"/>
                <a:gd name="T10" fmla="*/ 15 w 22"/>
                <a:gd name="T11" fmla="*/ 8 h 17"/>
                <a:gd name="T12" fmla="*/ 21 w 22"/>
                <a:gd name="T13" fmla="*/ 8 h 17"/>
                <a:gd name="T14" fmla="*/ 20 w 22"/>
                <a:gd name="T15" fmla="*/ 2 h 17"/>
                <a:gd name="T16" fmla="*/ 18 w 22"/>
                <a:gd name="T17" fmla="*/ 0 h 17"/>
                <a:gd name="T18" fmla="*/ 21 w 22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21" y="8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15" y="8"/>
                  </a:lnTo>
                  <a:lnTo>
                    <a:pt x="21" y="8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21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2" name="Freeform 289"/>
            <p:cNvSpPr>
              <a:spLocks/>
            </p:cNvSpPr>
            <p:nvPr/>
          </p:nvSpPr>
          <p:spPr bwMode="auto">
            <a:xfrm>
              <a:off x="1998" y="1963"/>
              <a:ext cx="29" cy="17"/>
            </a:xfrm>
            <a:custGeom>
              <a:avLst/>
              <a:gdLst>
                <a:gd name="T0" fmla="*/ 2 w 29"/>
                <a:gd name="T1" fmla="*/ 16 h 17"/>
                <a:gd name="T2" fmla="*/ 5 w 29"/>
                <a:gd name="T3" fmla="*/ 13 h 17"/>
                <a:gd name="T4" fmla="*/ 7 w 29"/>
                <a:gd name="T5" fmla="*/ 11 h 17"/>
                <a:gd name="T6" fmla="*/ 10 w 29"/>
                <a:gd name="T7" fmla="*/ 9 h 17"/>
                <a:gd name="T8" fmla="*/ 12 w 29"/>
                <a:gd name="T9" fmla="*/ 9 h 17"/>
                <a:gd name="T10" fmla="*/ 17 w 29"/>
                <a:gd name="T11" fmla="*/ 8 h 17"/>
                <a:gd name="T12" fmla="*/ 20 w 29"/>
                <a:gd name="T13" fmla="*/ 8 h 17"/>
                <a:gd name="T14" fmla="*/ 24 w 29"/>
                <a:gd name="T15" fmla="*/ 7 h 17"/>
                <a:gd name="T16" fmla="*/ 28 w 29"/>
                <a:gd name="T17" fmla="*/ 5 h 17"/>
                <a:gd name="T18" fmla="*/ 28 w 29"/>
                <a:gd name="T19" fmla="*/ 0 h 17"/>
                <a:gd name="T20" fmla="*/ 22 w 29"/>
                <a:gd name="T21" fmla="*/ 0 h 17"/>
                <a:gd name="T22" fmla="*/ 22 w 29"/>
                <a:gd name="T23" fmla="*/ 1 h 17"/>
                <a:gd name="T24" fmla="*/ 22 w 29"/>
                <a:gd name="T25" fmla="*/ 1 h 17"/>
                <a:gd name="T26" fmla="*/ 20 w 29"/>
                <a:gd name="T27" fmla="*/ 2 h 17"/>
                <a:gd name="T28" fmla="*/ 17 w 29"/>
                <a:gd name="T29" fmla="*/ 2 h 17"/>
                <a:gd name="T30" fmla="*/ 12 w 29"/>
                <a:gd name="T31" fmla="*/ 2 h 17"/>
                <a:gd name="T32" fmla="*/ 8 w 29"/>
                <a:gd name="T33" fmla="*/ 3 h 17"/>
                <a:gd name="T34" fmla="*/ 4 w 29"/>
                <a:gd name="T35" fmla="*/ 5 h 17"/>
                <a:gd name="T36" fmla="*/ 0 w 29"/>
                <a:gd name="T37" fmla="*/ 10 h 17"/>
                <a:gd name="T38" fmla="*/ 2 w 29"/>
                <a:gd name="T39" fmla="*/ 7 h 17"/>
                <a:gd name="T40" fmla="*/ 2 w 29"/>
                <a:gd name="T41" fmla="*/ 16 h 17"/>
                <a:gd name="T42" fmla="*/ 4 w 29"/>
                <a:gd name="T43" fmla="*/ 16 h 17"/>
                <a:gd name="T44" fmla="*/ 5 w 29"/>
                <a:gd name="T45" fmla="*/ 13 h 17"/>
                <a:gd name="T46" fmla="*/ 2 w 29"/>
                <a:gd name="T47" fmla="*/ 16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17"/>
                <a:gd name="T74" fmla="*/ 29 w 29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17">
                  <a:moveTo>
                    <a:pt x="2" y="16"/>
                  </a:moveTo>
                  <a:lnTo>
                    <a:pt x="5" y="13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2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3" name="Freeform 290"/>
            <p:cNvSpPr>
              <a:spLocks/>
            </p:cNvSpPr>
            <p:nvPr/>
          </p:nvSpPr>
          <p:spPr bwMode="auto">
            <a:xfrm>
              <a:off x="1995" y="1961"/>
              <a:ext cx="17" cy="17"/>
            </a:xfrm>
            <a:custGeom>
              <a:avLst/>
              <a:gdLst>
                <a:gd name="T0" fmla="*/ 8 w 17"/>
                <a:gd name="T1" fmla="*/ 1 h 17"/>
                <a:gd name="T2" fmla="*/ 10 w 17"/>
                <a:gd name="T3" fmla="*/ 0 h 17"/>
                <a:gd name="T4" fmla="*/ 5 w 17"/>
                <a:gd name="T5" fmla="*/ 3 h 17"/>
                <a:gd name="T6" fmla="*/ 1 w 17"/>
                <a:gd name="T7" fmla="*/ 7 h 17"/>
                <a:gd name="T8" fmla="*/ 0 w 17"/>
                <a:gd name="T9" fmla="*/ 13 h 17"/>
                <a:gd name="T10" fmla="*/ 8 w 17"/>
                <a:gd name="T11" fmla="*/ 16 h 17"/>
                <a:gd name="T12" fmla="*/ 8 w 17"/>
                <a:gd name="T13" fmla="*/ 8 h 17"/>
                <a:gd name="T14" fmla="*/ 10 w 17"/>
                <a:gd name="T15" fmla="*/ 9 h 17"/>
                <a:gd name="T16" fmla="*/ 12 w 17"/>
                <a:gd name="T17" fmla="*/ 9 h 17"/>
                <a:gd name="T18" fmla="*/ 14 w 17"/>
                <a:gd name="T19" fmla="*/ 7 h 17"/>
                <a:gd name="T20" fmla="*/ 14 w 17"/>
                <a:gd name="T21" fmla="*/ 6 h 17"/>
                <a:gd name="T22" fmla="*/ 16 w 17"/>
                <a:gd name="T23" fmla="*/ 5 h 17"/>
                <a:gd name="T24" fmla="*/ 14 w 17"/>
                <a:gd name="T25" fmla="*/ 6 h 17"/>
                <a:gd name="T26" fmla="*/ 16 w 17"/>
                <a:gd name="T27" fmla="*/ 6 h 17"/>
                <a:gd name="T28" fmla="*/ 16 w 17"/>
                <a:gd name="T29" fmla="*/ 5 h 17"/>
                <a:gd name="T30" fmla="*/ 8 w 17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"/>
                  </a:moveTo>
                  <a:lnTo>
                    <a:pt x="10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8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4" name="Freeform 291"/>
            <p:cNvSpPr>
              <a:spLocks/>
            </p:cNvSpPr>
            <p:nvPr/>
          </p:nvSpPr>
          <p:spPr bwMode="auto">
            <a:xfrm>
              <a:off x="2000" y="195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0 h 17"/>
                <a:gd name="T6" fmla="*/ 12 w 17"/>
                <a:gd name="T7" fmla="*/ 2 h 17"/>
                <a:gd name="T8" fmla="*/ 6 w 17"/>
                <a:gd name="T9" fmla="*/ 4 h 17"/>
                <a:gd name="T10" fmla="*/ 0 w 17"/>
                <a:gd name="T11" fmla="*/ 8 h 17"/>
                <a:gd name="T12" fmla="*/ 12 w 17"/>
                <a:gd name="T13" fmla="*/ 16 h 17"/>
                <a:gd name="T14" fmla="*/ 12 w 17"/>
                <a:gd name="T15" fmla="*/ 16 h 17"/>
                <a:gd name="T16" fmla="*/ 16 w 17"/>
                <a:gd name="T17" fmla="*/ 14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6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5" name="Freeform 292"/>
            <p:cNvSpPr>
              <a:spLocks/>
            </p:cNvSpPr>
            <p:nvPr/>
          </p:nvSpPr>
          <p:spPr bwMode="auto">
            <a:xfrm>
              <a:off x="2187" y="1963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7 w 17"/>
                <a:gd name="T3" fmla="*/ 0 h 17"/>
                <a:gd name="T4" fmla="*/ 9 w 17"/>
                <a:gd name="T5" fmla="*/ 0 h 17"/>
                <a:gd name="T6" fmla="*/ 11 w 17"/>
                <a:gd name="T7" fmla="*/ 0 h 17"/>
                <a:gd name="T8" fmla="*/ 14 w 17"/>
                <a:gd name="T9" fmla="*/ 6 h 17"/>
                <a:gd name="T10" fmla="*/ 16 w 17"/>
                <a:gd name="T11" fmla="*/ 9 h 17"/>
                <a:gd name="T12" fmla="*/ 16 w 17"/>
                <a:gd name="T13" fmla="*/ 16 h 17"/>
                <a:gd name="T14" fmla="*/ 13 w 17"/>
                <a:gd name="T15" fmla="*/ 16 h 17"/>
                <a:gd name="T16" fmla="*/ 9 w 17"/>
                <a:gd name="T17" fmla="*/ 16 h 17"/>
                <a:gd name="T18" fmla="*/ 7 w 17"/>
                <a:gd name="T19" fmla="*/ 16 h 17"/>
                <a:gd name="T20" fmla="*/ 3 w 17"/>
                <a:gd name="T21" fmla="*/ 16 h 17"/>
                <a:gd name="T22" fmla="*/ 1 w 17"/>
                <a:gd name="T23" fmla="*/ 16 h 17"/>
                <a:gd name="T24" fmla="*/ 0 w 17"/>
                <a:gd name="T25" fmla="*/ 16 h 17"/>
                <a:gd name="T26" fmla="*/ 1 w 17"/>
                <a:gd name="T27" fmla="*/ 9 h 17"/>
                <a:gd name="T28" fmla="*/ 2 w 17"/>
                <a:gd name="T29" fmla="*/ 3 h 17"/>
                <a:gd name="T30" fmla="*/ 3 w 17"/>
                <a:gd name="T31" fmla="*/ 0 h 17"/>
                <a:gd name="T32" fmla="*/ 3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3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6" name="Freeform 293"/>
            <p:cNvSpPr>
              <a:spLocks/>
            </p:cNvSpPr>
            <p:nvPr/>
          </p:nvSpPr>
          <p:spPr bwMode="auto">
            <a:xfrm>
              <a:off x="2190" y="1959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6 w 17"/>
                <a:gd name="T3" fmla="*/ 3 h 17"/>
                <a:gd name="T4" fmla="*/ 10 w 17"/>
                <a:gd name="T5" fmla="*/ 3 h 17"/>
                <a:gd name="T6" fmla="*/ 7 w 17"/>
                <a:gd name="T7" fmla="*/ 1 h 17"/>
                <a:gd name="T8" fmla="*/ 4 w 17"/>
                <a:gd name="T9" fmla="*/ 0 h 17"/>
                <a:gd name="T10" fmla="*/ 0 w 17"/>
                <a:gd name="T11" fmla="*/ 0 h 17"/>
                <a:gd name="T12" fmla="*/ 0 w 17"/>
                <a:gd name="T13" fmla="*/ 14 h 17"/>
                <a:gd name="T14" fmla="*/ 4 w 17"/>
                <a:gd name="T15" fmla="*/ 14 h 17"/>
                <a:gd name="T16" fmla="*/ 7 w 17"/>
                <a:gd name="T17" fmla="*/ 12 h 17"/>
                <a:gd name="T18" fmla="*/ 8 w 17"/>
                <a:gd name="T19" fmla="*/ 14 h 17"/>
                <a:gd name="T20" fmla="*/ 11 w 17"/>
                <a:gd name="T21" fmla="*/ 16 h 17"/>
                <a:gd name="T22" fmla="*/ 10 w 17"/>
                <a:gd name="T23" fmla="*/ 16 h 17"/>
                <a:gd name="T24" fmla="*/ 16 w 17"/>
                <a:gd name="T25" fmla="*/ 5 h 17"/>
                <a:gd name="T26" fmla="*/ 16 w 17"/>
                <a:gd name="T27" fmla="*/ 5 h 17"/>
                <a:gd name="T28" fmla="*/ 16 w 17"/>
                <a:gd name="T29" fmla="*/ 3 h 17"/>
                <a:gd name="T30" fmla="*/ 16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5"/>
                  </a:moveTo>
                  <a:lnTo>
                    <a:pt x="16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7" name="Freeform 294"/>
            <p:cNvSpPr>
              <a:spLocks/>
            </p:cNvSpPr>
            <p:nvPr/>
          </p:nvSpPr>
          <p:spPr bwMode="auto">
            <a:xfrm>
              <a:off x="2184" y="1962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 w 20"/>
                <a:gd name="T3" fmla="*/ 12 h 17"/>
                <a:gd name="T4" fmla="*/ 4 w 20"/>
                <a:gd name="T5" fmla="*/ 14 h 17"/>
                <a:gd name="T6" fmla="*/ 6 w 20"/>
                <a:gd name="T7" fmla="*/ 16 h 17"/>
                <a:gd name="T8" fmla="*/ 9 w 20"/>
                <a:gd name="T9" fmla="*/ 16 h 17"/>
                <a:gd name="T10" fmla="*/ 11 w 20"/>
                <a:gd name="T11" fmla="*/ 16 h 17"/>
                <a:gd name="T12" fmla="*/ 14 w 20"/>
                <a:gd name="T13" fmla="*/ 14 h 17"/>
                <a:gd name="T14" fmla="*/ 17 w 20"/>
                <a:gd name="T15" fmla="*/ 12 h 17"/>
                <a:gd name="T16" fmla="*/ 19 w 20"/>
                <a:gd name="T17" fmla="*/ 6 h 17"/>
                <a:gd name="T18" fmla="*/ 17 w 20"/>
                <a:gd name="T19" fmla="*/ 0 h 17"/>
                <a:gd name="T20" fmla="*/ 13 w 20"/>
                <a:gd name="T21" fmla="*/ 9 h 17"/>
                <a:gd name="T22" fmla="*/ 13 w 20"/>
                <a:gd name="T23" fmla="*/ 8 h 17"/>
                <a:gd name="T24" fmla="*/ 14 w 20"/>
                <a:gd name="T25" fmla="*/ 3 h 17"/>
                <a:gd name="T26" fmla="*/ 13 w 20"/>
                <a:gd name="T27" fmla="*/ 4 h 17"/>
                <a:gd name="T28" fmla="*/ 11 w 20"/>
                <a:gd name="T29" fmla="*/ 4 h 17"/>
                <a:gd name="T30" fmla="*/ 9 w 20"/>
                <a:gd name="T31" fmla="*/ 4 h 17"/>
                <a:gd name="T32" fmla="*/ 6 w 20"/>
                <a:gd name="T33" fmla="*/ 4 h 17"/>
                <a:gd name="T34" fmla="*/ 5 w 20"/>
                <a:gd name="T35" fmla="*/ 4 h 17"/>
                <a:gd name="T36" fmla="*/ 5 w 20"/>
                <a:gd name="T37" fmla="*/ 4 h 17"/>
                <a:gd name="T38" fmla="*/ 6 w 20"/>
                <a:gd name="T39" fmla="*/ 9 h 17"/>
                <a:gd name="T40" fmla="*/ 0 w 20"/>
                <a:gd name="T41" fmla="*/ 9 h 17"/>
                <a:gd name="T42" fmla="*/ 0 w 20"/>
                <a:gd name="T43" fmla="*/ 9 h 17"/>
                <a:gd name="T44" fmla="*/ 1 w 20"/>
                <a:gd name="T45" fmla="*/ 12 h 17"/>
                <a:gd name="T46" fmla="*/ 0 w 20"/>
                <a:gd name="T47" fmla="*/ 9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7"/>
                <a:gd name="T74" fmla="*/ 20 w 20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7">
                  <a:moveTo>
                    <a:pt x="0" y="9"/>
                  </a:moveTo>
                  <a:lnTo>
                    <a:pt x="1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6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1" y="12"/>
                  </a:lnTo>
                  <a:lnTo>
                    <a:pt x="0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8" name="Freeform 295"/>
            <p:cNvSpPr>
              <a:spLocks/>
            </p:cNvSpPr>
            <p:nvPr/>
          </p:nvSpPr>
          <p:spPr bwMode="auto">
            <a:xfrm>
              <a:off x="2184" y="195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3 w 17"/>
                <a:gd name="T5" fmla="*/ 3 h 17"/>
                <a:gd name="T6" fmla="*/ 5 w 17"/>
                <a:gd name="T7" fmla="*/ 5 h 17"/>
                <a:gd name="T8" fmla="*/ 0 w 17"/>
                <a:gd name="T9" fmla="*/ 8 h 17"/>
                <a:gd name="T10" fmla="*/ 0 w 17"/>
                <a:gd name="T11" fmla="*/ 16 h 17"/>
                <a:gd name="T12" fmla="*/ 16 w 17"/>
                <a:gd name="T13" fmla="*/ 16 h 17"/>
                <a:gd name="T14" fmla="*/ 16 w 17"/>
                <a:gd name="T15" fmla="*/ 16 h 17"/>
                <a:gd name="T16" fmla="*/ 16 w 17"/>
                <a:gd name="T17" fmla="*/ 12 h 17"/>
                <a:gd name="T18" fmla="*/ 16 w 17"/>
                <a:gd name="T19" fmla="*/ 14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3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299" name="Line 296"/>
            <p:cNvSpPr>
              <a:spLocks noChangeShapeType="1"/>
            </p:cNvSpPr>
            <p:nvPr/>
          </p:nvSpPr>
          <p:spPr bwMode="auto">
            <a:xfrm>
              <a:off x="2492" y="1973"/>
              <a:ext cx="37" cy="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300" name="Freeform 297"/>
            <p:cNvSpPr>
              <a:spLocks/>
            </p:cNvSpPr>
            <p:nvPr/>
          </p:nvSpPr>
          <p:spPr bwMode="auto">
            <a:xfrm>
              <a:off x="2492" y="1970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7 w 38"/>
                <a:gd name="T3" fmla="*/ 6 h 17"/>
                <a:gd name="T4" fmla="*/ 0 w 38"/>
                <a:gd name="T5" fmla="*/ 0 h 17"/>
                <a:gd name="T6" fmla="*/ 0 w 38"/>
                <a:gd name="T7" fmla="*/ 9 h 17"/>
                <a:gd name="T8" fmla="*/ 37 w 38"/>
                <a:gd name="T9" fmla="*/ 16 h 17"/>
                <a:gd name="T10" fmla="*/ 37 w 38"/>
                <a:gd name="T11" fmla="*/ 6 h 17"/>
                <a:gd name="T12" fmla="*/ 37 w 3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7"/>
                <a:gd name="T23" fmla="*/ 38 w 3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7">
                  <a:moveTo>
                    <a:pt x="37" y="16"/>
                  </a:moveTo>
                  <a:lnTo>
                    <a:pt x="37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37" y="16"/>
                  </a:lnTo>
                  <a:lnTo>
                    <a:pt x="37" y="6"/>
                  </a:lnTo>
                  <a:lnTo>
                    <a:pt x="37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1" name="Freeform 298"/>
            <p:cNvSpPr>
              <a:spLocks/>
            </p:cNvSpPr>
            <p:nvPr/>
          </p:nvSpPr>
          <p:spPr bwMode="auto">
            <a:xfrm>
              <a:off x="2492" y="1970"/>
              <a:ext cx="38" cy="17"/>
            </a:xfrm>
            <a:custGeom>
              <a:avLst/>
              <a:gdLst>
                <a:gd name="T0" fmla="*/ 0 w 38"/>
                <a:gd name="T1" fmla="*/ 0 h 17"/>
                <a:gd name="T2" fmla="*/ 0 w 38"/>
                <a:gd name="T3" fmla="*/ 9 h 17"/>
                <a:gd name="T4" fmla="*/ 37 w 38"/>
                <a:gd name="T5" fmla="*/ 16 h 17"/>
                <a:gd name="T6" fmla="*/ 37 w 38"/>
                <a:gd name="T7" fmla="*/ 6 h 17"/>
                <a:gd name="T8" fmla="*/ 0 w 38"/>
                <a:gd name="T9" fmla="*/ 0 h 17"/>
                <a:gd name="T10" fmla="*/ 0 w 38"/>
                <a:gd name="T11" fmla="*/ 9 h 17"/>
                <a:gd name="T12" fmla="*/ 0 w 3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7"/>
                <a:gd name="T23" fmla="*/ 38 w 3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7">
                  <a:moveTo>
                    <a:pt x="0" y="0"/>
                  </a:moveTo>
                  <a:lnTo>
                    <a:pt x="0" y="9"/>
                  </a:lnTo>
                  <a:lnTo>
                    <a:pt x="37" y="16"/>
                  </a:lnTo>
                  <a:lnTo>
                    <a:pt x="37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2" name="Line 299"/>
            <p:cNvSpPr>
              <a:spLocks noChangeShapeType="1"/>
            </p:cNvSpPr>
            <p:nvPr/>
          </p:nvSpPr>
          <p:spPr bwMode="auto">
            <a:xfrm>
              <a:off x="2562" y="1988"/>
              <a:ext cx="203" cy="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303" name="Freeform 300"/>
            <p:cNvSpPr>
              <a:spLocks/>
            </p:cNvSpPr>
            <p:nvPr/>
          </p:nvSpPr>
          <p:spPr bwMode="auto">
            <a:xfrm>
              <a:off x="2562" y="1985"/>
              <a:ext cx="204" cy="50"/>
            </a:xfrm>
            <a:custGeom>
              <a:avLst/>
              <a:gdLst>
                <a:gd name="T0" fmla="*/ 203 w 204"/>
                <a:gd name="T1" fmla="*/ 49 h 50"/>
                <a:gd name="T2" fmla="*/ 203 w 204"/>
                <a:gd name="T3" fmla="*/ 42 h 50"/>
                <a:gd name="T4" fmla="*/ 0 w 204"/>
                <a:gd name="T5" fmla="*/ 0 h 50"/>
                <a:gd name="T6" fmla="*/ 0 w 204"/>
                <a:gd name="T7" fmla="*/ 6 h 50"/>
                <a:gd name="T8" fmla="*/ 203 w 204"/>
                <a:gd name="T9" fmla="*/ 49 h 50"/>
                <a:gd name="T10" fmla="*/ 203 w 204"/>
                <a:gd name="T11" fmla="*/ 42 h 50"/>
                <a:gd name="T12" fmla="*/ 203 w 204"/>
                <a:gd name="T13" fmla="*/ 49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50"/>
                <a:gd name="T23" fmla="*/ 204 w 20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50">
                  <a:moveTo>
                    <a:pt x="203" y="49"/>
                  </a:moveTo>
                  <a:lnTo>
                    <a:pt x="203" y="4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03" y="49"/>
                  </a:lnTo>
                  <a:lnTo>
                    <a:pt x="203" y="42"/>
                  </a:lnTo>
                  <a:lnTo>
                    <a:pt x="203" y="4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4" name="Freeform 301"/>
            <p:cNvSpPr>
              <a:spLocks/>
            </p:cNvSpPr>
            <p:nvPr/>
          </p:nvSpPr>
          <p:spPr bwMode="auto">
            <a:xfrm>
              <a:off x="2562" y="1985"/>
              <a:ext cx="204" cy="50"/>
            </a:xfrm>
            <a:custGeom>
              <a:avLst/>
              <a:gdLst>
                <a:gd name="T0" fmla="*/ 0 w 204"/>
                <a:gd name="T1" fmla="*/ 0 h 50"/>
                <a:gd name="T2" fmla="*/ 0 w 204"/>
                <a:gd name="T3" fmla="*/ 6 h 50"/>
                <a:gd name="T4" fmla="*/ 203 w 204"/>
                <a:gd name="T5" fmla="*/ 49 h 50"/>
                <a:gd name="T6" fmla="*/ 203 w 204"/>
                <a:gd name="T7" fmla="*/ 42 h 50"/>
                <a:gd name="T8" fmla="*/ 0 w 204"/>
                <a:gd name="T9" fmla="*/ 0 h 50"/>
                <a:gd name="T10" fmla="*/ 0 w 204"/>
                <a:gd name="T11" fmla="*/ 6 h 50"/>
                <a:gd name="T12" fmla="*/ 0 w 204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50"/>
                <a:gd name="T23" fmla="*/ 204 w 20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50">
                  <a:moveTo>
                    <a:pt x="0" y="0"/>
                  </a:moveTo>
                  <a:lnTo>
                    <a:pt x="0" y="6"/>
                  </a:lnTo>
                  <a:lnTo>
                    <a:pt x="203" y="49"/>
                  </a:lnTo>
                  <a:lnTo>
                    <a:pt x="203" y="42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5" name="Freeform 302"/>
            <p:cNvSpPr>
              <a:spLocks/>
            </p:cNvSpPr>
            <p:nvPr/>
          </p:nvSpPr>
          <p:spPr bwMode="auto">
            <a:xfrm>
              <a:off x="2392" y="2001"/>
              <a:ext cx="25" cy="46"/>
            </a:xfrm>
            <a:custGeom>
              <a:avLst/>
              <a:gdLst>
                <a:gd name="T0" fmla="*/ 4 w 25"/>
                <a:gd name="T1" fmla="*/ 0 h 46"/>
                <a:gd name="T2" fmla="*/ 23 w 25"/>
                <a:gd name="T3" fmla="*/ 6 h 46"/>
                <a:gd name="T4" fmla="*/ 24 w 25"/>
                <a:gd name="T5" fmla="*/ 24 h 46"/>
                <a:gd name="T6" fmla="*/ 22 w 25"/>
                <a:gd name="T7" fmla="*/ 28 h 46"/>
                <a:gd name="T8" fmla="*/ 21 w 25"/>
                <a:gd name="T9" fmla="*/ 31 h 46"/>
                <a:gd name="T10" fmla="*/ 19 w 25"/>
                <a:gd name="T11" fmla="*/ 34 h 46"/>
                <a:gd name="T12" fmla="*/ 17 w 25"/>
                <a:gd name="T13" fmla="*/ 36 h 46"/>
                <a:gd name="T14" fmla="*/ 15 w 25"/>
                <a:gd name="T15" fmla="*/ 38 h 46"/>
                <a:gd name="T16" fmla="*/ 13 w 25"/>
                <a:gd name="T17" fmla="*/ 41 h 46"/>
                <a:gd name="T18" fmla="*/ 10 w 25"/>
                <a:gd name="T19" fmla="*/ 43 h 46"/>
                <a:gd name="T20" fmla="*/ 7 w 25"/>
                <a:gd name="T21" fmla="*/ 45 h 46"/>
                <a:gd name="T22" fmla="*/ 8 w 25"/>
                <a:gd name="T23" fmla="*/ 41 h 46"/>
                <a:gd name="T24" fmla="*/ 10 w 25"/>
                <a:gd name="T25" fmla="*/ 38 h 46"/>
                <a:gd name="T26" fmla="*/ 12 w 25"/>
                <a:gd name="T27" fmla="*/ 35 h 46"/>
                <a:gd name="T28" fmla="*/ 14 w 25"/>
                <a:gd name="T29" fmla="*/ 34 h 46"/>
                <a:gd name="T30" fmla="*/ 17 w 25"/>
                <a:gd name="T31" fmla="*/ 31 h 46"/>
                <a:gd name="T32" fmla="*/ 19 w 25"/>
                <a:gd name="T33" fmla="*/ 30 h 46"/>
                <a:gd name="T34" fmla="*/ 22 w 25"/>
                <a:gd name="T35" fmla="*/ 27 h 46"/>
                <a:gd name="T36" fmla="*/ 23 w 25"/>
                <a:gd name="T37" fmla="*/ 24 h 46"/>
                <a:gd name="T38" fmla="*/ 23 w 25"/>
                <a:gd name="T39" fmla="*/ 22 h 46"/>
                <a:gd name="T40" fmla="*/ 23 w 25"/>
                <a:gd name="T41" fmla="*/ 20 h 46"/>
                <a:gd name="T42" fmla="*/ 22 w 25"/>
                <a:gd name="T43" fmla="*/ 18 h 46"/>
                <a:gd name="T44" fmla="*/ 22 w 25"/>
                <a:gd name="T45" fmla="*/ 17 h 46"/>
                <a:gd name="T46" fmla="*/ 2 w 25"/>
                <a:gd name="T47" fmla="*/ 15 h 46"/>
                <a:gd name="T48" fmla="*/ 0 w 25"/>
                <a:gd name="T49" fmla="*/ 13 h 46"/>
                <a:gd name="T50" fmla="*/ 0 w 25"/>
                <a:gd name="T51" fmla="*/ 9 h 46"/>
                <a:gd name="T52" fmla="*/ 0 w 25"/>
                <a:gd name="T53" fmla="*/ 6 h 46"/>
                <a:gd name="T54" fmla="*/ 1 w 25"/>
                <a:gd name="T55" fmla="*/ 2 h 46"/>
                <a:gd name="T56" fmla="*/ 2 w 25"/>
                <a:gd name="T57" fmla="*/ 2 h 46"/>
                <a:gd name="T58" fmla="*/ 2 w 25"/>
                <a:gd name="T59" fmla="*/ 1 h 46"/>
                <a:gd name="T60" fmla="*/ 3 w 25"/>
                <a:gd name="T61" fmla="*/ 1 h 46"/>
                <a:gd name="T62" fmla="*/ 4 w 25"/>
                <a:gd name="T63" fmla="*/ 0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46"/>
                <a:gd name="T98" fmla="*/ 25 w 25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46">
                  <a:moveTo>
                    <a:pt x="4" y="0"/>
                  </a:moveTo>
                  <a:lnTo>
                    <a:pt x="23" y="6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1" y="31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3" y="41"/>
                  </a:lnTo>
                  <a:lnTo>
                    <a:pt x="10" y="43"/>
                  </a:lnTo>
                  <a:lnTo>
                    <a:pt x="7" y="45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2" y="35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9" y="30"/>
                  </a:lnTo>
                  <a:lnTo>
                    <a:pt x="22" y="27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6" name="Freeform 303"/>
            <p:cNvSpPr>
              <a:spLocks/>
            </p:cNvSpPr>
            <p:nvPr/>
          </p:nvSpPr>
          <p:spPr bwMode="auto">
            <a:xfrm>
              <a:off x="2396" y="1999"/>
              <a:ext cx="24" cy="17"/>
            </a:xfrm>
            <a:custGeom>
              <a:avLst/>
              <a:gdLst>
                <a:gd name="T0" fmla="*/ 23 w 24"/>
                <a:gd name="T1" fmla="*/ 12 h 17"/>
                <a:gd name="T2" fmla="*/ 20 w 24"/>
                <a:gd name="T3" fmla="*/ 8 h 17"/>
                <a:gd name="T4" fmla="*/ 1 w 24"/>
                <a:gd name="T5" fmla="*/ 0 h 17"/>
                <a:gd name="T6" fmla="*/ 0 w 24"/>
                <a:gd name="T7" fmla="*/ 8 h 17"/>
                <a:gd name="T8" fmla="*/ 19 w 24"/>
                <a:gd name="T9" fmla="*/ 16 h 17"/>
                <a:gd name="T10" fmla="*/ 17 w 24"/>
                <a:gd name="T11" fmla="*/ 12 h 17"/>
                <a:gd name="T12" fmla="*/ 23 w 24"/>
                <a:gd name="T13" fmla="*/ 12 h 17"/>
                <a:gd name="T14" fmla="*/ 23 w 24"/>
                <a:gd name="T15" fmla="*/ 9 h 17"/>
                <a:gd name="T16" fmla="*/ 20 w 24"/>
                <a:gd name="T17" fmla="*/ 8 h 17"/>
                <a:gd name="T18" fmla="*/ 23 w 24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7"/>
                <a:gd name="T32" fmla="*/ 24 w 2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7">
                  <a:moveTo>
                    <a:pt x="23" y="12"/>
                  </a:moveTo>
                  <a:lnTo>
                    <a:pt x="20" y="8"/>
                  </a:lnTo>
                  <a:lnTo>
                    <a:pt x="1" y="0"/>
                  </a:lnTo>
                  <a:lnTo>
                    <a:pt x="0" y="8"/>
                  </a:lnTo>
                  <a:lnTo>
                    <a:pt x="19" y="16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23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7" name="Freeform 304"/>
            <p:cNvSpPr>
              <a:spLocks/>
            </p:cNvSpPr>
            <p:nvPr/>
          </p:nvSpPr>
          <p:spPr bwMode="auto">
            <a:xfrm>
              <a:off x="2413" y="2008"/>
              <a:ext cx="17" cy="21"/>
            </a:xfrm>
            <a:custGeom>
              <a:avLst/>
              <a:gdLst>
                <a:gd name="T0" fmla="*/ 13 w 17"/>
                <a:gd name="T1" fmla="*/ 20 h 21"/>
                <a:gd name="T2" fmla="*/ 13 w 17"/>
                <a:gd name="T3" fmla="*/ 18 h 21"/>
                <a:gd name="T4" fmla="*/ 13 w 17"/>
                <a:gd name="T5" fmla="*/ 0 h 21"/>
                <a:gd name="T6" fmla="*/ 0 w 17"/>
                <a:gd name="T7" fmla="*/ 0 h 21"/>
                <a:gd name="T8" fmla="*/ 2 w 17"/>
                <a:gd name="T9" fmla="*/ 18 h 21"/>
                <a:gd name="T10" fmla="*/ 2 w 17"/>
                <a:gd name="T11" fmla="*/ 17 h 21"/>
                <a:gd name="T12" fmla="*/ 13 w 17"/>
                <a:gd name="T13" fmla="*/ 20 h 21"/>
                <a:gd name="T14" fmla="*/ 16 w 17"/>
                <a:gd name="T15" fmla="*/ 19 h 21"/>
                <a:gd name="T16" fmla="*/ 16 w 17"/>
                <a:gd name="T17" fmla="*/ 18 h 21"/>
                <a:gd name="T18" fmla="*/ 13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13" y="20"/>
                  </a:moveTo>
                  <a:lnTo>
                    <a:pt x="13" y="1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3" y="20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3" y="2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8" name="Freeform 305"/>
            <p:cNvSpPr>
              <a:spLocks/>
            </p:cNvSpPr>
            <p:nvPr/>
          </p:nvSpPr>
          <p:spPr bwMode="auto">
            <a:xfrm>
              <a:off x="2394" y="2025"/>
              <a:ext cx="26" cy="28"/>
            </a:xfrm>
            <a:custGeom>
              <a:avLst/>
              <a:gdLst>
                <a:gd name="T0" fmla="*/ 2 w 26"/>
                <a:gd name="T1" fmla="*/ 18 h 28"/>
                <a:gd name="T2" fmla="*/ 6 w 26"/>
                <a:gd name="T3" fmla="*/ 23 h 28"/>
                <a:gd name="T4" fmla="*/ 9 w 26"/>
                <a:gd name="T5" fmla="*/ 21 h 28"/>
                <a:gd name="T6" fmla="*/ 13 w 26"/>
                <a:gd name="T7" fmla="*/ 18 h 28"/>
                <a:gd name="T8" fmla="*/ 15 w 26"/>
                <a:gd name="T9" fmla="*/ 16 h 28"/>
                <a:gd name="T10" fmla="*/ 17 w 26"/>
                <a:gd name="T11" fmla="*/ 13 h 28"/>
                <a:gd name="T12" fmla="*/ 20 w 26"/>
                <a:gd name="T13" fmla="*/ 12 h 28"/>
                <a:gd name="T14" fmla="*/ 21 w 26"/>
                <a:gd name="T15" fmla="*/ 9 h 28"/>
                <a:gd name="T16" fmla="*/ 23 w 26"/>
                <a:gd name="T17" fmla="*/ 5 h 28"/>
                <a:gd name="T18" fmla="*/ 25 w 26"/>
                <a:gd name="T19" fmla="*/ 2 h 28"/>
                <a:gd name="T20" fmla="*/ 20 w 26"/>
                <a:gd name="T21" fmla="*/ 0 h 28"/>
                <a:gd name="T22" fmla="*/ 18 w 26"/>
                <a:gd name="T23" fmla="*/ 2 h 28"/>
                <a:gd name="T24" fmla="*/ 16 w 26"/>
                <a:gd name="T25" fmla="*/ 5 h 28"/>
                <a:gd name="T26" fmla="*/ 15 w 26"/>
                <a:gd name="T27" fmla="*/ 7 h 28"/>
                <a:gd name="T28" fmla="*/ 13 w 26"/>
                <a:gd name="T29" fmla="*/ 10 h 28"/>
                <a:gd name="T30" fmla="*/ 11 w 26"/>
                <a:gd name="T31" fmla="*/ 12 h 28"/>
                <a:gd name="T32" fmla="*/ 9 w 26"/>
                <a:gd name="T33" fmla="*/ 13 h 28"/>
                <a:gd name="T34" fmla="*/ 7 w 26"/>
                <a:gd name="T35" fmla="*/ 15 h 28"/>
                <a:gd name="T36" fmla="*/ 4 w 26"/>
                <a:gd name="T37" fmla="*/ 16 h 28"/>
                <a:gd name="T38" fmla="*/ 8 w 26"/>
                <a:gd name="T39" fmla="*/ 20 h 28"/>
                <a:gd name="T40" fmla="*/ 2 w 26"/>
                <a:gd name="T41" fmla="*/ 18 h 28"/>
                <a:gd name="T42" fmla="*/ 0 w 26"/>
                <a:gd name="T43" fmla="*/ 27 h 28"/>
                <a:gd name="T44" fmla="*/ 6 w 26"/>
                <a:gd name="T45" fmla="*/ 23 h 28"/>
                <a:gd name="T46" fmla="*/ 2 w 26"/>
                <a:gd name="T47" fmla="*/ 18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28"/>
                <a:gd name="T74" fmla="*/ 26 w 2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28">
                  <a:moveTo>
                    <a:pt x="2" y="18"/>
                  </a:moveTo>
                  <a:lnTo>
                    <a:pt x="6" y="23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6" y="23"/>
                  </a:lnTo>
                  <a:lnTo>
                    <a:pt x="2" y="1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09" name="Freeform 306"/>
            <p:cNvSpPr>
              <a:spLocks/>
            </p:cNvSpPr>
            <p:nvPr/>
          </p:nvSpPr>
          <p:spPr bwMode="auto">
            <a:xfrm>
              <a:off x="2396" y="2024"/>
              <a:ext cx="24" cy="23"/>
            </a:xfrm>
            <a:custGeom>
              <a:avLst/>
              <a:gdLst>
                <a:gd name="T0" fmla="*/ 16 w 24"/>
                <a:gd name="T1" fmla="*/ 1 h 23"/>
                <a:gd name="T2" fmla="*/ 18 w 24"/>
                <a:gd name="T3" fmla="*/ 0 h 23"/>
                <a:gd name="T4" fmla="*/ 15 w 24"/>
                <a:gd name="T5" fmla="*/ 2 h 23"/>
                <a:gd name="T6" fmla="*/ 13 w 24"/>
                <a:gd name="T7" fmla="*/ 4 h 23"/>
                <a:gd name="T8" fmla="*/ 11 w 24"/>
                <a:gd name="T9" fmla="*/ 6 h 23"/>
                <a:gd name="T10" fmla="*/ 8 w 24"/>
                <a:gd name="T11" fmla="*/ 8 h 23"/>
                <a:gd name="T12" fmla="*/ 6 w 24"/>
                <a:gd name="T13" fmla="*/ 10 h 23"/>
                <a:gd name="T14" fmla="*/ 4 w 24"/>
                <a:gd name="T15" fmla="*/ 13 h 23"/>
                <a:gd name="T16" fmla="*/ 2 w 24"/>
                <a:gd name="T17" fmla="*/ 16 h 23"/>
                <a:gd name="T18" fmla="*/ 0 w 24"/>
                <a:gd name="T19" fmla="*/ 20 h 23"/>
                <a:gd name="T20" fmla="*/ 6 w 24"/>
                <a:gd name="T21" fmla="*/ 22 h 23"/>
                <a:gd name="T22" fmla="*/ 7 w 24"/>
                <a:gd name="T23" fmla="*/ 20 h 23"/>
                <a:gd name="T24" fmla="*/ 8 w 24"/>
                <a:gd name="T25" fmla="*/ 17 h 23"/>
                <a:gd name="T26" fmla="*/ 10 w 24"/>
                <a:gd name="T27" fmla="*/ 15 h 23"/>
                <a:gd name="T28" fmla="*/ 13 w 24"/>
                <a:gd name="T29" fmla="*/ 13 h 23"/>
                <a:gd name="T30" fmla="*/ 14 w 24"/>
                <a:gd name="T31" fmla="*/ 11 h 23"/>
                <a:gd name="T32" fmla="*/ 17 w 24"/>
                <a:gd name="T33" fmla="*/ 10 h 23"/>
                <a:gd name="T34" fmla="*/ 19 w 24"/>
                <a:gd name="T35" fmla="*/ 6 h 23"/>
                <a:gd name="T36" fmla="*/ 22 w 24"/>
                <a:gd name="T37" fmla="*/ 4 h 23"/>
                <a:gd name="T38" fmla="*/ 23 w 24"/>
                <a:gd name="T39" fmla="*/ 1 h 23"/>
                <a:gd name="T40" fmla="*/ 22 w 24"/>
                <a:gd name="T41" fmla="*/ 4 h 23"/>
                <a:gd name="T42" fmla="*/ 23 w 24"/>
                <a:gd name="T43" fmla="*/ 3 h 23"/>
                <a:gd name="T44" fmla="*/ 23 w 24"/>
                <a:gd name="T45" fmla="*/ 1 h 23"/>
                <a:gd name="T46" fmla="*/ 16 w 24"/>
                <a:gd name="T47" fmla="*/ 1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23"/>
                <a:gd name="T74" fmla="*/ 24 w 24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23">
                  <a:moveTo>
                    <a:pt x="16" y="1"/>
                  </a:moveTo>
                  <a:lnTo>
                    <a:pt x="18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9" y="6"/>
                  </a:lnTo>
                  <a:lnTo>
                    <a:pt x="22" y="4"/>
                  </a:lnTo>
                  <a:lnTo>
                    <a:pt x="23" y="1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16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0" name="Freeform 307"/>
            <p:cNvSpPr>
              <a:spLocks/>
            </p:cNvSpPr>
            <p:nvPr/>
          </p:nvSpPr>
          <p:spPr bwMode="auto">
            <a:xfrm>
              <a:off x="2412" y="2014"/>
              <a:ext cx="17" cy="17"/>
            </a:xfrm>
            <a:custGeom>
              <a:avLst/>
              <a:gdLst>
                <a:gd name="T0" fmla="*/ 4 w 17"/>
                <a:gd name="T1" fmla="*/ 9 h 17"/>
                <a:gd name="T2" fmla="*/ 0 w 17"/>
                <a:gd name="T3" fmla="*/ 9 h 17"/>
                <a:gd name="T4" fmla="*/ 0 w 17"/>
                <a:gd name="T5" fmla="*/ 9 h 17"/>
                <a:gd name="T6" fmla="*/ 2 w 17"/>
                <a:gd name="T7" fmla="*/ 9 h 17"/>
                <a:gd name="T8" fmla="*/ 0 w 17"/>
                <a:gd name="T9" fmla="*/ 13 h 17"/>
                <a:gd name="T10" fmla="*/ 0 w 17"/>
                <a:gd name="T11" fmla="*/ 16 h 17"/>
                <a:gd name="T12" fmla="*/ 16 w 17"/>
                <a:gd name="T13" fmla="*/ 16 h 17"/>
                <a:gd name="T14" fmla="*/ 16 w 17"/>
                <a:gd name="T15" fmla="*/ 13 h 17"/>
                <a:gd name="T16" fmla="*/ 16 w 17"/>
                <a:gd name="T17" fmla="*/ 9 h 17"/>
                <a:gd name="T18" fmla="*/ 11 w 17"/>
                <a:gd name="T19" fmla="*/ 5 h 17"/>
                <a:gd name="T20" fmla="*/ 6 w 17"/>
                <a:gd name="T21" fmla="*/ 1 h 17"/>
                <a:gd name="T22" fmla="*/ 4 w 17"/>
                <a:gd name="T23" fmla="*/ 0 h 17"/>
                <a:gd name="T24" fmla="*/ 6 w 17"/>
                <a:gd name="T25" fmla="*/ 1 h 17"/>
                <a:gd name="T26" fmla="*/ 4 w 17"/>
                <a:gd name="T27" fmla="*/ 0 h 17"/>
                <a:gd name="T28" fmla="*/ 4 w 17"/>
                <a:gd name="T29" fmla="*/ 0 h 17"/>
                <a:gd name="T30" fmla="*/ 4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9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1" y="5"/>
                  </a:lnTo>
                  <a:lnTo>
                    <a:pt x="6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1" name="Freeform 308"/>
            <p:cNvSpPr>
              <a:spLocks/>
            </p:cNvSpPr>
            <p:nvPr/>
          </p:nvSpPr>
          <p:spPr bwMode="auto">
            <a:xfrm>
              <a:off x="2393" y="2012"/>
              <a:ext cx="22" cy="17"/>
            </a:xfrm>
            <a:custGeom>
              <a:avLst/>
              <a:gdLst>
                <a:gd name="T0" fmla="*/ 0 w 22"/>
                <a:gd name="T1" fmla="*/ 12 h 17"/>
                <a:gd name="T2" fmla="*/ 1 w 22"/>
                <a:gd name="T3" fmla="*/ 12 h 17"/>
                <a:gd name="T4" fmla="*/ 21 w 22"/>
                <a:gd name="T5" fmla="*/ 16 h 17"/>
                <a:gd name="T6" fmla="*/ 21 w 22"/>
                <a:gd name="T7" fmla="*/ 3 h 17"/>
                <a:gd name="T8" fmla="*/ 1 w 22"/>
                <a:gd name="T9" fmla="*/ 0 h 17"/>
                <a:gd name="T10" fmla="*/ 1 w 22"/>
                <a:gd name="T11" fmla="*/ 0 h 17"/>
                <a:gd name="T12" fmla="*/ 0 w 22"/>
                <a:gd name="T13" fmla="*/ 12 h 17"/>
                <a:gd name="T14" fmla="*/ 0 w 22"/>
                <a:gd name="T15" fmla="*/ 12 h 17"/>
                <a:gd name="T16" fmla="*/ 1 w 22"/>
                <a:gd name="T17" fmla="*/ 12 h 17"/>
                <a:gd name="T18" fmla="*/ 0 w 22"/>
                <a:gd name="T19" fmla="*/ 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12"/>
                  </a:moveTo>
                  <a:lnTo>
                    <a:pt x="1" y="12"/>
                  </a:lnTo>
                  <a:lnTo>
                    <a:pt x="21" y="16"/>
                  </a:lnTo>
                  <a:lnTo>
                    <a:pt x="21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2" name="Freeform 309"/>
            <p:cNvSpPr>
              <a:spLocks/>
            </p:cNvSpPr>
            <p:nvPr/>
          </p:nvSpPr>
          <p:spPr bwMode="auto">
            <a:xfrm>
              <a:off x="2389" y="2000"/>
              <a:ext cx="17" cy="20"/>
            </a:xfrm>
            <a:custGeom>
              <a:avLst/>
              <a:gdLst>
                <a:gd name="T0" fmla="*/ 9 w 17"/>
                <a:gd name="T1" fmla="*/ 0 h 20"/>
                <a:gd name="T2" fmla="*/ 2 w 17"/>
                <a:gd name="T3" fmla="*/ 2 h 20"/>
                <a:gd name="T4" fmla="*/ 0 w 17"/>
                <a:gd name="T5" fmla="*/ 6 h 20"/>
                <a:gd name="T6" fmla="*/ 0 w 17"/>
                <a:gd name="T7" fmla="*/ 10 h 20"/>
                <a:gd name="T8" fmla="*/ 0 w 17"/>
                <a:gd name="T9" fmla="*/ 15 h 20"/>
                <a:gd name="T10" fmla="*/ 9 w 17"/>
                <a:gd name="T11" fmla="*/ 19 h 20"/>
                <a:gd name="T12" fmla="*/ 11 w 17"/>
                <a:gd name="T13" fmla="*/ 12 h 20"/>
                <a:gd name="T14" fmla="*/ 11 w 17"/>
                <a:gd name="T15" fmla="*/ 12 h 20"/>
                <a:gd name="T16" fmla="*/ 11 w 17"/>
                <a:gd name="T17" fmla="*/ 10 h 20"/>
                <a:gd name="T18" fmla="*/ 13 w 17"/>
                <a:gd name="T19" fmla="*/ 7 h 20"/>
                <a:gd name="T20" fmla="*/ 16 w 17"/>
                <a:gd name="T21" fmla="*/ 3 h 20"/>
                <a:gd name="T22" fmla="*/ 9 w 17"/>
                <a:gd name="T23" fmla="*/ 7 h 20"/>
                <a:gd name="T24" fmla="*/ 9 w 17"/>
                <a:gd name="T25" fmla="*/ 0 h 20"/>
                <a:gd name="T26" fmla="*/ 4 w 17"/>
                <a:gd name="T27" fmla="*/ 0 h 20"/>
                <a:gd name="T28" fmla="*/ 2 w 17"/>
                <a:gd name="T29" fmla="*/ 2 h 20"/>
                <a:gd name="T30" fmla="*/ 9 w 17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9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9" y="19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9" y="7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3" name="Freeform 310"/>
            <p:cNvSpPr>
              <a:spLocks/>
            </p:cNvSpPr>
            <p:nvPr/>
          </p:nvSpPr>
          <p:spPr bwMode="auto">
            <a:xfrm>
              <a:off x="2393" y="1997"/>
              <a:ext cx="17" cy="17"/>
            </a:xfrm>
            <a:custGeom>
              <a:avLst/>
              <a:gdLst>
                <a:gd name="T0" fmla="*/ 12 w 17"/>
                <a:gd name="T1" fmla="*/ 2 h 17"/>
                <a:gd name="T2" fmla="*/ 3 w 17"/>
                <a:gd name="T3" fmla="*/ 2 h 17"/>
                <a:gd name="T4" fmla="*/ 0 w 17"/>
                <a:gd name="T5" fmla="*/ 4 h 17"/>
                <a:gd name="T6" fmla="*/ 0 w 17"/>
                <a:gd name="T7" fmla="*/ 5 h 17"/>
                <a:gd name="T8" fmla="*/ 0 w 17"/>
                <a:gd name="T9" fmla="*/ 5 h 17"/>
                <a:gd name="T10" fmla="*/ 0 w 17"/>
                <a:gd name="T11" fmla="*/ 4 h 17"/>
                <a:gd name="T12" fmla="*/ 0 w 17"/>
                <a:gd name="T13" fmla="*/ 16 h 17"/>
                <a:gd name="T14" fmla="*/ 6 w 17"/>
                <a:gd name="T15" fmla="*/ 14 h 17"/>
                <a:gd name="T16" fmla="*/ 9 w 17"/>
                <a:gd name="T17" fmla="*/ 13 h 17"/>
                <a:gd name="T18" fmla="*/ 12 w 17"/>
                <a:gd name="T19" fmla="*/ 13 h 17"/>
                <a:gd name="T20" fmla="*/ 16 w 17"/>
                <a:gd name="T21" fmla="*/ 10 h 17"/>
                <a:gd name="T22" fmla="*/ 9 w 17"/>
                <a:gd name="T23" fmla="*/ 11 h 17"/>
                <a:gd name="T24" fmla="*/ 12 w 17"/>
                <a:gd name="T25" fmla="*/ 2 h 17"/>
                <a:gd name="T26" fmla="*/ 6 w 17"/>
                <a:gd name="T27" fmla="*/ 0 h 17"/>
                <a:gd name="T28" fmla="*/ 3 w 17"/>
                <a:gd name="T29" fmla="*/ 2 h 17"/>
                <a:gd name="T30" fmla="*/ 12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2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9" y="11"/>
                  </a:lnTo>
                  <a:lnTo>
                    <a:pt x="12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2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4" name="Freeform 311"/>
            <p:cNvSpPr>
              <a:spLocks/>
            </p:cNvSpPr>
            <p:nvPr/>
          </p:nvSpPr>
          <p:spPr bwMode="auto">
            <a:xfrm>
              <a:off x="2425" y="2012"/>
              <a:ext cx="51" cy="80"/>
            </a:xfrm>
            <a:custGeom>
              <a:avLst/>
              <a:gdLst>
                <a:gd name="T0" fmla="*/ 1 w 51"/>
                <a:gd name="T1" fmla="*/ 0 h 80"/>
                <a:gd name="T2" fmla="*/ 47 w 51"/>
                <a:gd name="T3" fmla="*/ 10 h 80"/>
                <a:gd name="T4" fmla="*/ 49 w 51"/>
                <a:gd name="T5" fmla="*/ 13 h 80"/>
                <a:gd name="T6" fmla="*/ 49 w 51"/>
                <a:gd name="T7" fmla="*/ 18 h 80"/>
                <a:gd name="T8" fmla="*/ 50 w 51"/>
                <a:gd name="T9" fmla="*/ 23 h 80"/>
                <a:gd name="T10" fmla="*/ 50 w 51"/>
                <a:gd name="T11" fmla="*/ 28 h 80"/>
                <a:gd name="T12" fmla="*/ 7 w 51"/>
                <a:gd name="T13" fmla="*/ 78 h 80"/>
                <a:gd name="T14" fmla="*/ 5 w 51"/>
                <a:gd name="T15" fmla="*/ 78 h 80"/>
                <a:gd name="T16" fmla="*/ 5 w 51"/>
                <a:gd name="T17" fmla="*/ 78 h 80"/>
                <a:gd name="T18" fmla="*/ 3 w 51"/>
                <a:gd name="T19" fmla="*/ 79 h 80"/>
                <a:gd name="T20" fmla="*/ 1 w 51"/>
                <a:gd name="T21" fmla="*/ 79 h 80"/>
                <a:gd name="T22" fmla="*/ 42 w 51"/>
                <a:gd name="T23" fmla="*/ 28 h 80"/>
                <a:gd name="T24" fmla="*/ 1 w 51"/>
                <a:gd name="T25" fmla="*/ 11 h 80"/>
                <a:gd name="T26" fmla="*/ 0 w 51"/>
                <a:gd name="T27" fmla="*/ 7 h 80"/>
                <a:gd name="T28" fmla="*/ 0 w 51"/>
                <a:gd name="T29" fmla="*/ 3 h 80"/>
                <a:gd name="T30" fmla="*/ 0 w 51"/>
                <a:gd name="T31" fmla="*/ 0 h 80"/>
                <a:gd name="T32" fmla="*/ 1 w 5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80"/>
                <a:gd name="T53" fmla="*/ 51 w 5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80">
                  <a:moveTo>
                    <a:pt x="1" y="0"/>
                  </a:moveTo>
                  <a:lnTo>
                    <a:pt x="47" y="10"/>
                  </a:lnTo>
                  <a:lnTo>
                    <a:pt x="49" y="13"/>
                  </a:lnTo>
                  <a:lnTo>
                    <a:pt x="49" y="18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3" y="79"/>
                  </a:lnTo>
                  <a:lnTo>
                    <a:pt x="1" y="79"/>
                  </a:lnTo>
                  <a:lnTo>
                    <a:pt x="42" y="28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5" name="Freeform 312"/>
            <p:cNvSpPr>
              <a:spLocks/>
            </p:cNvSpPr>
            <p:nvPr/>
          </p:nvSpPr>
          <p:spPr bwMode="auto">
            <a:xfrm>
              <a:off x="2427" y="2009"/>
              <a:ext cx="48" cy="18"/>
            </a:xfrm>
            <a:custGeom>
              <a:avLst/>
              <a:gdLst>
                <a:gd name="T0" fmla="*/ 47 w 48"/>
                <a:gd name="T1" fmla="*/ 12 h 18"/>
                <a:gd name="T2" fmla="*/ 46 w 48"/>
                <a:gd name="T3" fmla="*/ 10 h 18"/>
                <a:gd name="T4" fmla="*/ 0 w 48"/>
                <a:gd name="T5" fmla="*/ 0 h 18"/>
                <a:gd name="T6" fmla="*/ 0 w 48"/>
                <a:gd name="T7" fmla="*/ 5 h 18"/>
                <a:gd name="T8" fmla="*/ 45 w 48"/>
                <a:gd name="T9" fmla="*/ 17 h 18"/>
                <a:gd name="T10" fmla="*/ 43 w 48"/>
                <a:gd name="T11" fmla="*/ 16 h 18"/>
                <a:gd name="T12" fmla="*/ 47 w 48"/>
                <a:gd name="T13" fmla="*/ 12 h 18"/>
                <a:gd name="T14" fmla="*/ 47 w 48"/>
                <a:gd name="T15" fmla="*/ 10 h 18"/>
                <a:gd name="T16" fmla="*/ 46 w 48"/>
                <a:gd name="T17" fmla="*/ 10 h 18"/>
                <a:gd name="T18" fmla="*/ 47 w 48"/>
                <a:gd name="T19" fmla="*/ 12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8"/>
                <a:gd name="T32" fmla="*/ 48 w 4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8">
                  <a:moveTo>
                    <a:pt x="47" y="12"/>
                  </a:moveTo>
                  <a:lnTo>
                    <a:pt x="46" y="1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7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6" name="Freeform 313"/>
            <p:cNvSpPr>
              <a:spLocks/>
            </p:cNvSpPr>
            <p:nvPr/>
          </p:nvSpPr>
          <p:spPr bwMode="auto">
            <a:xfrm>
              <a:off x="2470" y="2021"/>
              <a:ext cx="17" cy="24"/>
            </a:xfrm>
            <a:custGeom>
              <a:avLst/>
              <a:gdLst>
                <a:gd name="T0" fmla="*/ 12 w 17"/>
                <a:gd name="T1" fmla="*/ 23 h 24"/>
                <a:gd name="T2" fmla="*/ 16 w 17"/>
                <a:gd name="T3" fmla="*/ 20 h 24"/>
                <a:gd name="T4" fmla="*/ 16 w 17"/>
                <a:gd name="T5" fmla="*/ 14 h 24"/>
                <a:gd name="T6" fmla="*/ 12 w 17"/>
                <a:gd name="T7" fmla="*/ 8 h 24"/>
                <a:gd name="T8" fmla="*/ 10 w 17"/>
                <a:gd name="T9" fmla="*/ 3 h 24"/>
                <a:gd name="T10" fmla="*/ 7 w 17"/>
                <a:gd name="T11" fmla="*/ 0 h 24"/>
                <a:gd name="T12" fmla="*/ 0 w 17"/>
                <a:gd name="T13" fmla="*/ 3 h 24"/>
                <a:gd name="T14" fmla="*/ 1 w 17"/>
                <a:gd name="T15" fmla="*/ 5 h 24"/>
                <a:gd name="T16" fmla="*/ 3 w 17"/>
                <a:gd name="T17" fmla="*/ 9 h 24"/>
                <a:gd name="T18" fmla="*/ 3 w 17"/>
                <a:gd name="T19" fmla="*/ 14 h 24"/>
                <a:gd name="T20" fmla="*/ 3 w 17"/>
                <a:gd name="T21" fmla="*/ 20 h 24"/>
                <a:gd name="T22" fmla="*/ 7 w 17"/>
                <a:gd name="T23" fmla="*/ 18 h 24"/>
                <a:gd name="T24" fmla="*/ 12 w 17"/>
                <a:gd name="T25" fmla="*/ 23 h 24"/>
                <a:gd name="T26" fmla="*/ 16 w 17"/>
                <a:gd name="T27" fmla="*/ 21 h 24"/>
                <a:gd name="T28" fmla="*/ 16 w 17"/>
                <a:gd name="T29" fmla="*/ 20 h 24"/>
                <a:gd name="T30" fmla="*/ 12 w 17"/>
                <a:gd name="T31" fmla="*/ 23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4"/>
                <a:gd name="T50" fmla="*/ 17 w 17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4">
                  <a:moveTo>
                    <a:pt x="12" y="23"/>
                  </a:moveTo>
                  <a:lnTo>
                    <a:pt x="16" y="20"/>
                  </a:lnTo>
                  <a:lnTo>
                    <a:pt x="16" y="14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7" y="18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2" y="2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7" name="Freeform 314"/>
            <p:cNvSpPr>
              <a:spLocks/>
            </p:cNvSpPr>
            <p:nvPr/>
          </p:nvSpPr>
          <p:spPr bwMode="auto">
            <a:xfrm>
              <a:off x="2431" y="2039"/>
              <a:ext cx="47" cy="55"/>
            </a:xfrm>
            <a:custGeom>
              <a:avLst/>
              <a:gdLst>
                <a:gd name="T0" fmla="*/ 1 w 47"/>
                <a:gd name="T1" fmla="*/ 54 h 55"/>
                <a:gd name="T2" fmla="*/ 3 w 47"/>
                <a:gd name="T3" fmla="*/ 52 h 55"/>
                <a:gd name="T4" fmla="*/ 46 w 47"/>
                <a:gd name="T5" fmla="*/ 4 h 55"/>
                <a:gd name="T6" fmla="*/ 43 w 47"/>
                <a:gd name="T7" fmla="*/ 0 h 55"/>
                <a:gd name="T8" fmla="*/ 0 w 47"/>
                <a:gd name="T9" fmla="*/ 48 h 55"/>
                <a:gd name="T10" fmla="*/ 1 w 47"/>
                <a:gd name="T11" fmla="*/ 46 h 55"/>
                <a:gd name="T12" fmla="*/ 1 w 47"/>
                <a:gd name="T13" fmla="*/ 54 h 55"/>
                <a:gd name="T14" fmla="*/ 2 w 47"/>
                <a:gd name="T15" fmla="*/ 53 h 55"/>
                <a:gd name="T16" fmla="*/ 3 w 47"/>
                <a:gd name="T17" fmla="*/ 52 h 55"/>
                <a:gd name="T18" fmla="*/ 1 w 47"/>
                <a:gd name="T19" fmla="*/ 54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5"/>
                <a:gd name="T32" fmla="*/ 47 w 47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5">
                  <a:moveTo>
                    <a:pt x="1" y="54"/>
                  </a:moveTo>
                  <a:lnTo>
                    <a:pt x="3" y="52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0" y="48"/>
                  </a:lnTo>
                  <a:lnTo>
                    <a:pt x="1" y="46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1" y="5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8" name="Freeform 315"/>
            <p:cNvSpPr>
              <a:spLocks/>
            </p:cNvSpPr>
            <p:nvPr/>
          </p:nvSpPr>
          <p:spPr bwMode="auto">
            <a:xfrm>
              <a:off x="2410" y="2086"/>
              <a:ext cx="24" cy="24"/>
            </a:xfrm>
            <a:custGeom>
              <a:avLst/>
              <a:gdLst>
                <a:gd name="T0" fmla="*/ 16 w 24"/>
                <a:gd name="T1" fmla="*/ 2 h 24"/>
                <a:gd name="T2" fmla="*/ 20 w 24"/>
                <a:gd name="T3" fmla="*/ 7 h 24"/>
                <a:gd name="T4" fmla="*/ 21 w 24"/>
                <a:gd name="T5" fmla="*/ 7 h 24"/>
                <a:gd name="T6" fmla="*/ 21 w 24"/>
                <a:gd name="T7" fmla="*/ 6 h 24"/>
                <a:gd name="T8" fmla="*/ 21 w 24"/>
                <a:gd name="T9" fmla="*/ 7 h 24"/>
                <a:gd name="T10" fmla="*/ 23 w 24"/>
                <a:gd name="T11" fmla="*/ 7 h 24"/>
                <a:gd name="T12" fmla="*/ 23 w 24"/>
                <a:gd name="T13" fmla="*/ 0 h 24"/>
                <a:gd name="T14" fmla="*/ 21 w 24"/>
                <a:gd name="T15" fmla="*/ 0 h 24"/>
                <a:gd name="T16" fmla="*/ 20 w 24"/>
                <a:gd name="T17" fmla="*/ 0 h 24"/>
                <a:gd name="T18" fmla="*/ 17 w 24"/>
                <a:gd name="T19" fmla="*/ 0 h 24"/>
                <a:gd name="T20" fmla="*/ 16 w 24"/>
                <a:gd name="T21" fmla="*/ 2 h 24"/>
                <a:gd name="T22" fmla="*/ 20 w 24"/>
                <a:gd name="T23" fmla="*/ 7 h 24"/>
                <a:gd name="T24" fmla="*/ 16 w 24"/>
                <a:gd name="T25" fmla="*/ 2 h 24"/>
                <a:gd name="T26" fmla="*/ 0 w 24"/>
                <a:gd name="T27" fmla="*/ 23 h 24"/>
                <a:gd name="T28" fmla="*/ 20 w 24"/>
                <a:gd name="T29" fmla="*/ 7 h 24"/>
                <a:gd name="T30" fmla="*/ 16 w 24"/>
                <a:gd name="T31" fmla="*/ 2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4"/>
                <a:gd name="T50" fmla="*/ 24 w 2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4">
                  <a:moveTo>
                    <a:pt x="16" y="2"/>
                  </a:move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20" y="7"/>
                  </a:lnTo>
                  <a:lnTo>
                    <a:pt x="16" y="2"/>
                  </a:lnTo>
                  <a:lnTo>
                    <a:pt x="0" y="23"/>
                  </a:lnTo>
                  <a:lnTo>
                    <a:pt x="20" y="7"/>
                  </a:lnTo>
                  <a:lnTo>
                    <a:pt x="16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19" name="Freeform 316"/>
            <p:cNvSpPr>
              <a:spLocks/>
            </p:cNvSpPr>
            <p:nvPr/>
          </p:nvSpPr>
          <p:spPr bwMode="auto">
            <a:xfrm>
              <a:off x="2426" y="2038"/>
              <a:ext cx="48" cy="56"/>
            </a:xfrm>
            <a:custGeom>
              <a:avLst/>
              <a:gdLst>
                <a:gd name="T0" fmla="*/ 40 w 48"/>
                <a:gd name="T1" fmla="*/ 5 h 56"/>
                <a:gd name="T2" fmla="*/ 39 w 48"/>
                <a:gd name="T3" fmla="*/ 0 h 56"/>
                <a:gd name="T4" fmla="*/ 0 w 48"/>
                <a:gd name="T5" fmla="*/ 50 h 56"/>
                <a:gd name="T6" fmla="*/ 3 w 48"/>
                <a:gd name="T7" fmla="*/ 55 h 56"/>
                <a:gd name="T8" fmla="*/ 43 w 48"/>
                <a:gd name="T9" fmla="*/ 5 h 56"/>
                <a:gd name="T10" fmla="*/ 43 w 48"/>
                <a:gd name="T11" fmla="*/ 0 h 56"/>
                <a:gd name="T12" fmla="*/ 43 w 48"/>
                <a:gd name="T13" fmla="*/ 5 h 56"/>
                <a:gd name="T14" fmla="*/ 47 w 48"/>
                <a:gd name="T15" fmla="*/ 1 h 56"/>
                <a:gd name="T16" fmla="*/ 43 w 48"/>
                <a:gd name="T17" fmla="*/ 0 h 56"/>
                <a:gd name="T18" fmla="*/ 40 w 48"/>
                <a:gd name="T19" fmla="*/ 5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6"/>
                <a:gd name="T32" fmla="*/ 48 w 48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6">
                  <a:moveTo>
                    <a:pt x="40" y="5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3" y="5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40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0" name="Freeform 317"/>
            <p:cNvSpPr>
              <a:spLocks/>
            </p:cNvSpPr>
            <p:nvPr/>
          </p:nvSpPr>
          <p:spPr bwMode="auto">
            <a:xfrm>
              <a:off x="2425" y="2021"/>
              <a:ext cx="45" cy="24"/>
            </a:xfrm>
            <a:custGeom>
              <a:avLst/>
              <a:gdLst>
                <a:gd name="T0" fmla="*/ 0 w 45"/>
                <a:gd name="T1" fmla="*/ 4 h 24"/>
                <a:gd name="T2" fmla="*/ 0 w 45"/>
                <a:gd name="T3" fmla="*/ 6 h 24"/>
                <a:gd name="T4" fmla="*/ 41 w 45"/>
                <a:gd name="T5" fmla="*/ 23 h 24"/>
                <a:gd name="T6" fmla="*/ 44 w 45"/>
                <a:gd name="T7" fmla="*/ 17 h 24"/>
                <a:gd name="T8" fmla="*/ 3 w 45"/>
                <a:gd name="T9" fmla="*/ 0 h 24"/>
                <a:gd name="T10" fmla="*/ 5 w 45"/>
                <a:gd name="T11" fmla="*/ 1 h 24"/>
                <a:gd name="T12" fmla="*/ 0 w 45"/>
                <a:gd name="T13" fmla="*/ 4 h 24"/>
                <a:gd name="T14" fmla="*/ 0 w 45"/>
                <a:gd name="T15" fmla="*/ 5 h 24"/>
                <a:gd name="T16" fmla="*/ 0 w 45"/>
                <a:gd name="T17" fmla="*/ 6 h 24"/>
                <a:gd name="T18" fmla="*/ 0 w 45"/>
                <a:gd name="T19" fmla="*/ 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4"/>
                <a:gd name="T32" fmla="*/ 45 w 45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4">
                  <a:moveTo>
                    <a:pt x="0" y="4"/>
                  </a:moveTo>
                  <a:lnTo>
                    <a:pt x="0" y="6"/>
                  </a:lnTo>
                  <a:lnTo>
                    <a:pt x="41" y="23"/>
                  </a:lnTo>
                  <a:lnTo>
                    <a:pt x="44" y="17"/>
                  </a:lnTo>
                  <a:lnTo>
                    <a:pt x="3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1" name="Freeform 318"/>
            <p:cNvSpPr>
              <a:spLocks/>
            </p:cNvSpPr>
            <p:nvPr/>
          </p:nvSpPr>
          <p:spPr bwMode="auto">
            <a:xfrm>
              <a:off x="2422" y="2008"/>
              <a:ext cx="17" cy="19"/>
            </a:xfrm>
            <a:custGeom>
              <a:avLst/>
              <a:gdLst>
                <a:gd name="T0" fmla="*/ 10 w 17"/>
                <a:gd name="T1" fmla="*/ 0 h 19"/>
                <a:gd name="T2" fmla="*/ 8 w 17"/>
                <a:gd name="T3" fmla="*/ 0 h 19"/>
                <a:gd name="T4" fmla="*/ 0 w 17"/>
                <a:gd name="T5" fmla="*/ 2 h 19"/>
                <a:gd name="T6" fmla="*/ 0 w 17"/>
                <a:gd name="T7" fmla="*/ 8 h 19"/>
                <a:gd name="T8" fmla="*/ 3 w 17"/>
                <a:gd name="T9" fmla="*/ 13 h 19"/>
                <a:gd name="T10" fmla="*/ 5 w 17"/>
                <a:gd name="T11" fmla="*/ 18 h 19"/>
                <a:gd name="T12" fmla="*/ 16 w 17"/>
                <a:gd name="T13" fmla="*/ 15 h 19"/>
                <a:gd name="T14" fmla="*/ 12 w 17"/>
                <a:gd name="T15" fmla="*/ 11 h 19"/>
                <a:gd name="T16" fmla="*/ 8 w 17"/>
                <a:gd name="T17" fmla="*/ 7 h 19"/>
                <a:gd name="T18" fmla="*/ 8 w 17"/>
                <a:gd name="T19" fmla="*/ 6 h 19"/>
                <a:gd name="T20" fmla="*/ 8 w 17"/>
                <a:gd name="T21" fmla="*/ 7 h 19"/>
                <a:gd name="T22" fmla="*/ 8 w 17"/>
                <a:gd name="T23" fmla="*/ 6 h 19"/>
                <a:gd name="T24" fmla="*/ 10 w 17"/>
                <a:gd name="T25" fmla="*/ 0 h 19"/>
                <a:gd name="T26" fmla="*/ 8 w 17"/>
                <a:gd name="T27" fmla="*/ 0 h 19"/>
                <a:gd name="T28" fmla="*/ 8 w 17"/>
                <a:gd name="T29" fmla="*/ 0 h 19"/>
                <a:gd name="T30" fmla="*/ 10 w 1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9"/>
                <a:gd name="T50" fmla="*/ 17 w 1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9">
                  <a:moveTo>
                    <a:pt x="10" y="0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10" y="0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2" name="Freeform 319"/>
            <p:cNvSpPr>
              <a:spLocks/>
            </p:cNvSpPr>
            <p:nvPr/>
          </p:nvSpPr>
          <p:spPr bwMode="auto">
            <a:xfrm>
              <a:off x="2217" y="2022"/>
              <a:ext cx="20" cy="17"/>
            </a:xfrm>
            <a:custGeom>
              <a:avLst/>
              <a:gdLst>
                <a:gd name="T0" fmla="*/ 17 w 20"/>
                <a:gd name="T1" fmla="*/ 2 h 17"/>
                <a:gd name="T2" fmla="*/ 17 w 20"/>
                <a:gd name="T3" fmla="*/ 2 h 17"/>
                <a:gd name="T4" fmla="*/ 17 w 20"/>
                <a:gd name="T5" fmla="*/ 4 h 17"/>
                <a:gd name="T6" fmla="*/ 18 w 20"/>
                <a:gd name="T7" fmla="*/ 6 h 17"/>
                <a:gd name="T8" fmla="*/ 19 w 20"/>
                <a:gd name="T9" fmla="*/ 9 h 17"/>
                <a:gd name="T10" fmla="*/ 17 w 20"/>
                <a:gd name="T11" fmla="*/ 9 h 17"/>
                <a:gd name="T12" fmla="*/ 16 w 20"/>
                <a:gd name="T13" fmla="*/ 7 h 17"/>
                <a:gd name="T14" fmla="*/ 13 w 20"/>
                <a:gd name="T15" fmla="*/ 6 h 17"/>
                <a:gd name="T16" fmla="*/ 11 w 20"/>
                <a:gd name="T17" fmla="*/ 4 h 17"/>
                <a:gd name="T18" fmla="*/ 0 w 20"/>
                <a:gd name="T19" fmla="*/ 16 h 17"/>
                <a:gd name="T20" fmla="*/ 1 w 20"/>
                <a:gd name="T21" fmla="*/ 11 h 17"/>
                <a:gd name="T22" fmla="*/ 2 w 20"/>
                <a:gd name="T23" fmla="*/ 8 h 17"/>
                <a:gd name="T24" fmla="*/ 3 w 20"/>
                <a:gd name="T25" fmla="*/ 5 h 17"/>
                <a:gd name="T26" fmla="*/ 5 w 20"/>
                <a:gd name="T27" fmla="*/ 1 h 17"/>
                <a:gd name="T28" fmla="*/ 8 w 20"/>
                <a:gd name="T29" fmla="*/ 1 h 17"/>
                <a:gd name="T30" fmla="*/ 10 w 20"/>
                <a:gd name="T31" fmla="*/ 0 h 17"/>
                <a:gd name="T32" fmla="*/ 12 w 20"/>
                <a:gd name="T33" fmla="*/ 1 h 17"/>
                <a:gd name="T34" fmla="*/ 17 w 20"/>
                <a:gd name="T35" fmla="*/ 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17"/>
                <a:gd name="T56" fmla="*/ 20 w 20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17">
                  <a:moveTo>
                    <a:pt x="17" y="2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7" y="2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3" name="Freeform 320"/>
            <p:cNvSpPr>
              <a:spLocks/>
            </p:cNvSpPr>
            <p:nvPr/>
          </p:nvSpPr>
          <p:spPr bwMode="auto">
            <a:xfrm>
              <a:off x="2231" y="2021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4 w 17"/>
                <a:gd name="T3" fmla="*/ 11 h 17"/>
                <a:gd name="T4" fmla="*/ 14 w 17"/>
                <a:gd name="T5" fmla="*/ 7 h 17"/>
                <a:gd name="T6" fmla="*/ 12 w 17"/>
                <a:gd name="T7" fmla="*/ 3 h 17"/>
                <a:gd name="T8" fmla="*/ 8 w 17"/>
                <a:gd name="T9" fmla="*/ 1 h 17"/>
                <a:gd name="T10" fmla="*/ 7 w 17"/>
                <a:gd name="T11" fmla="*/ 0 h 17"/>
                <a:gd name="T12" fmla="*/ 0 w 17"/>
                <a:gd name="T13" fmla="*/ 6 h 17"/>
                <a:gd name="T14" fmla="*/ 0 w 17"/>
                <a:gd name="T15" fmla="*/ 6 h 17"/>
                <a:gd name="T16" fmla="*/ 1 w 17"/>
                <a:gd name="T17" fmla="*/ 8 h 17"/>
                <a:gd name="T18" fmla="*/ 3 w 17"/>
                <a:gd name="T19" fmla="*/ 9 h 17"/>
                <a:gd name="T20" fmla="*/ 5 w 17"/>
                <a:gd name="T21" fmla="*/ 12 h 17"/>
                <a:gd name="T22" fmla="*/ 7 w 17"/>
                <a:gd name="T23" fmla="*/ 8 h 17"/>
                <a:gd name="T24" fmla="*/ 12 w 17"/>
                <a:gd name="T25" fmla="*/ 16 h 17"/>
                <a:gd name="T26" fmla="*/ 16 w 17"/>
                <a:gd name="T27" fmla="*/ 14 h 17"/>
                <a:gd name="T28" fmla="*/ 14 w 17"/>
                <a:gd name="T29" fmla="*/ 11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4" y="11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2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4" name="Freeform 321"/>
            <p:cNvSpPr>
              <a:spLocks/>
            </p:cNvSpPr>
            <p:nvPr/>
          </p:nvSpPr>
          <p:spPr bwMode="auto">
            <a:xfrm>
              <a:off x="2226" y="2022"/>
              <a:ext cx="17" cy="17"/>
            </a:xfrm>
            <a:custGeom>
              <a:avLst/>
              <a:gdLst>
                <a:gd name="T0" fmla="*/ 4 w 17"/>
                <a:gd name="T1" fmla="*/ 8 h 17"/>
                <a:gd name="T2" fmla="*/ 2 w 17"/>
                <a:gd name="T3" fmla="*/ 9 h 17"/>
                <a:gd name="T4" fmla="*/ 4 w 17"/>
                <a:gd name="T5" fmla="*/ 10 h 17"/>
                <a:gd name="T6" fmla="*/ 5 w 17"/>
                <a:gd name="T7" fmla="*/ 13 h 17"/>
                <a:gd name="T8" fmla="*/ 10 w 17"/>
                <a:gd name="T9" fmla="*/ 16 h 17"/>
                <a:gd name="T10" fmla="*/ 16 w 17"/>
                <a:gd name="T11" fmla="*/ 16 h 17"/>
                <a:gd name="T12" fmla="*/ 12 w 17"/>
                <a:gd name="T13" fmla="*/ 8 h 17"/>
                <a:gd name="T14" fmla="*/ 12 w 17"/>
                <a:gd name="T15" fmla="*/ 8 h 17"/>
                <a:gd name="T16" fmla="*/ 10 w 17"/>
                <a:gd name="T17" fmla="*/ 5 h 17"/>
                <a:gd name="T18" fmla="*/ 8 w 17"/>
                <a:gd name="T19" fmla="*/ 4 h 17"/>
                <a:gd name="T20" fmla="*/ 2 w 17"/>
                <a:gd name="T21" fmla="*/ 1 h 17"/>
                <a:gd name="T22" fmla="*/ 0 w 17"/>
                <a:gd name="T23" fmla="*/ 2 h 17"/>
                <a:gd name="T24" fmla="*/ 2 w 17"/>
                <a:gd name="T25" fmla="*/ 1 h 17"/>
                <a:gd name="T26" fmla="*/ 1 w 17"/>
                <a:gd name="T27" fmla="*/ 0 h 17"/>
                <a:gd name="T28" fmla="*/ 0 w 17"/>
                <a:gd name="T29" fmla="*/ 2 h 17"/>
                <a:gd name="T30" fmla="*/ 4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8"/>
                  </a:moveTo>
                  <a:lnTo>
                    <a:pt x="2" y="9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8" y="4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5" name="Freeform 322"/>
            <p:cNvSpPr>
              <a:spLocks/>
            </p:cNvSpPr>
            <p:nvPr/>
          </p:nvSpPr>
          <p:spPr bwMode="auto">
            <a:xfrm>
              <a:off x="2214" y="2024"/>
              <a:ext cx="17" cy="23"/>
            </a:xfrm>
            <a:custGeom>
              <a:avLst/>
              <a:gdLst>
                <a:gd name="T0" fmla="*/ 0 w 17"/>
                <a:gd name="T1" fmla="*/ 13 h 23"/>
                <a:gd name="T2" fmla="*/ 5 w 17"/>
                <a:gd name="T3" fmla="*/ 15 h 23"/>
                <a:gd name="T4" fmla="*/ 16 w 17"/>
                <a:gd name="T5" fmla="*/ 3 h 23"/>
                <a:gd name="T6" fmla="*/ 12 w 17"/>
                <a:gd name="T7" fmla="*/ 0 h 23"/>
                <a:gd name="T8" fmla="*/ 2 w 17"/>
                <a:gd name="T9" fmla="*/ 11 h 23"/>
                <a:gd name="T10" fmla="*/ 7 w 17"/>
                <a:gd name="T11" fmla="*/ 13 h 23"/>
                <a:gd name="T12" fmla="*/ 0 w 17"/>
                <a:gd name="T13" fmla="*/ 13 h 23"/>
                <a:gd name="T14" fmla="*/ 0 w 17"/>
                <a:gd name="T15" fmla="*/ 22 h 23"/>
                <a:gd name="T16" fmla="*/ 5 w 17"/>
                <a:gd name="T17" fmla="*/ 15 h 23"/>
                <a:gd name="T18" fmla="*/ 0 w 17"/>
                <a:gd name="T19" fmla="*/ 1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3"/>
                <a:gd name="T32" fmla="*/ 17 w 1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3">
                  <a:moveTo>
                    <a:pt x="0" y="13"/>
                  </a:moveTo>
                  <a:lnTo>
                    <a:pt x="5" y="15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5" y="15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6" name="Freeform 323"/>
            <p:cNvSpPr>
              <a:spLocks/>
            </p:cNvSpPr>
            <p:nvPr/>
          </p:nvSpPr>
          <p:spPr bwMode="auto">
            <a:xfrm>
              <a:off x="2214" y="2019"/>
              <a:ext cx="17" cy="19"/>
            </a:xfrm>
            <a:custGeom>
              <a:avLst/>
              <a:gdLst>
                <a:gd name="T0" fmla="*/ 12 w 17"/>
                <a:gd name="T1" fmla="*/ 0 h 19"/>
                <a:gd name="T2" fmla="*/ 8 w 17"/>
                <a:gd name="T3" fmla="*/ 1 h 19"/>
                <a:gd name="T4" fmla="*/ 4 w 17"/>
                <a:gd name="T5" fmla="*/ 6 h 19"/>
                <a:gd name="T6" fmla="*/ 3 w 17"/>
                <a:gd name="T7" fmla="*/ 9 h 19"/>
                <a:gd name="T8" fmla="*/ 1 w 17"/>
                <a:gd name="T9" fmla="*/ 13 h 19"/>
                <a:gd name="T10" fmla="*/ 0 w 17"/>
                <a:gd name="T11" fmla="*/ 18 h 19"/>
                <a:gd name="T12" fmla="*/ 11 w 17"/>
                <a:gd name="T13" fmla="*/ 18 h 19"/>
                <a:gd name="T14" fmla="*/ 11 w 17"/>
                <a:gd name="T15" fmla="*/ 14 h 19"/>
                <a:gd name="T16" fmla="*/ 12 w 17"/>
                <a:gd name="T17" fmla="*/ 11 h 19"/>
                <a:gd name="T18" fmla="*/ 14 w 17"/>
                <a:gd name="T19" fmla="*/ 8 h 19"/>
                <a:gd name="T20" fmla="*/ 16 w 17"/>
                <a:gd name="T21" fmla="*/ 4 h 19"/>
                <a:gd name="T22" fmla="*/ 12 w 17"/>
                <a:gd name="T23" fmla="*/ 6 h 19"/>
                <a:gd name="T24" fmla="*/ 12 w 17"/>
                <a:gd name="T25" fmla="*/ 0 h 19"/>
                <a:gd name="T26" fmla="*/ 9 w 17"/>
                <a:gd name="T27" fmla="*/ 0 h 19"/>
                <a:gd name="T28" fmla="*/ 8 w 17"/>
                <a:gd name="T29" fmla="*/ 1 h 19"/>
                <a:gd name="T30" fmla="*/ 12 w 1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9"/>
                <a:gd name="T50" fmla="*/ 17 w 1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9">
                  <a:moveTo>
                    <a:pt x="12" y="0"/>
                  </a:moveTo>
                  <a:lnTo>
                    <a:pt x="8" y="1"/>
                  </a:lnTo>
                  <a:lnTo>
                    <a:pt x="4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7" name="Freeform 324"/>
            <p:cNvSpPr>
              <a:spLocks/>
            </p:cNvSpPr>
            <p:nvPr/>
          </p:nvSpPr>
          <p:spPr bwMode="auto">
            <a:xfrm>
              <a:off x="2222" y="2019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4 w 17"/>
                <a:gd name="T3" fmla="*/ 4 h 17"/>
                <a:gd name="T4" fmla="*/ 8 w 17"/>
                <a:gd name="T5" fmla="*/ 0 h 17"/>
                <a:gd name="T6" fmla="*/ 6 w 17"/>
                <a:gd name="T7" fmla="*/ 0 h 17"/>
                <a:gd name="T8" fmla="*/ 3 w 17"/>
                <a:gd name="T9" fmla="*/ 0 h 17"/>
                <a:gd name="T10" fmla="*/ 0 w 17"/>
                <a:gd name="T11" fmla="*/ 0 h 17"/>
                <a:gd name="T12" fmla="*/ 0 w 17"/>
                <a:gd name="T13" fmla="*/ 14 h 17"/>
                <a:gd name="T14" fmla="*/ 3 w 17"/>
                <a:gd name="T15" fmla="*/ 14 h 17"/>
                <a:gd name="T16" fmla="*/ 6 w 17"/>
                <a:gd name="T17" fmla="*/ 14 h 17"/>
                <a:gd name="T18" fmla="*/ 7 w 17"/>
                <a:gd name="T19" fmla="*/ 14 h 17"/>
                <a:gd name="T20" fmla="*/ 13 w 17"/>
                <a:gd name="T21" fmla="*/ 16 h 17"/>
                <a:gd name="T22" fmla="*/ 11 w 17"/>
                <a:gd name="T23" fmla="*/ 14 h 17"/>
                <a:gd name="T24" fmla="*/ 16 w 17"/>
                <a:gd name="T25" fmla="*/ 4 h 17"/>
                <a:gd name="T26" fmla="*/ 14 w 17"/>
                <a:gd name="T27" fmla="*/ 4 h 17"/>
                <a:gd name="T28" fmla="*/ 14 w 17"/>
                <a:gd name="T29" fmla="*/ 4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8" name="Freeform 325"/>
            <p:cNvSpPr>
              <a:spLocks/>
            </p:cNvSpPr>
            <p:nvPr/>
          </p:nvSpPr>
          <p:spPr bwMode="auto">
            <a:xfrm>
              <a:off x="2490" y="2031"/>
              <a:ext cx="42" cy="25"/>
            </a:xfrm>
            <a:custGeom>
              <a:avLst/>
              <a:gdLst>
                <a:gd name="T0" fmla="*/ 40 w 42"/>
                <a:gd name="T1" fmla="*/ 11 h 25"/>
                <a:gd name="T2" fmla="*/ 41 w 42"/>
                <a:gd name="T3" fmla="*/ 14 h 25"/>
                <a:gd name="T4" fmla="*/ 40 w 42"/>
                <a:gd name="T5" fmla="*/ 19 h 25"/>
                <a:gd name="T6" fmla="*/ 39 w 42"/>
                <a:gd name="T7" fmla="*/ 21 h 25"/>
                <a:gd name="T8" fmla="*/ 36 w 42"/>
                <a:gd name="T9" fmla="*/ 24 h 25"/>
                <a:gd name="T10" fmla="*/ 5 w 42"/>
                <a:gd name="T11" fmla="*/ 14 h 25"/>
                <a:gd name="T12" fmla="*/ 2 w 42"/>
                <a:gd name="T13" fmla="*/ 12 h 25"/>
                <a:gd name="T14" fmla="*/ 1 w 42"/>
                <a:gd name="T15" fmla="*/ 9 h 25"/>
                <a:gd name="T16" fmla="*/ 0 w 42"/>
                <a:gd name="T17" fmla="*/ 4 h 25"/>
                <a:gd name="T18" fmla="*/ 1 w 42"/>
                <a:gd name="T19" fmla="*/ 0 h 25"/>
                <a:gd name="T20" fmla="*/ 7 w 42"/>
                <a:gd name="T21" fmla="*/ 0 h 25"/>
                <a:gd name="T22" fmla="*/ 13 w 42"/>
                <a:gd name="T23" fmla="*/ 1 h 25"/>
                <a:gd name="T24" fmla="*/ 20 w 42"/>
                <a:gd name="T25" fmla="*/ 4 h 25"/>
                <a:gd name="T26" fmla="*/ 28 w 42"/>
                <a:gd name="T27" fmla="*/ 6 h 25"/>
                <a:gd name="T28" fmla="*/ 34 w 42"/>
                <a:gd name="T29" fmla="*/ 8 h 25"/>
                <a:gd name="T30" fmla="*/ 38 w 42"/>
                <a:gd name="T31" fmla="*/ 10 h 25"/>
                <a:gd name="T32" fmla="*/ 41 w 42"/>
                <a:gd name="T33" fmla="*/ 11 h 25"/>
                <a:gd name="T34" fmla="*/ 40 w 42"/>
                <a:gd name="T35" fmla="*/ 11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25"/>
                <a:gd name="T56" fmla="*/ 42 w 42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25">
                  <a:moveTo>
                    <a:pt x="40" y="11"/>
                  </a:moveTo>
                  <a:lnTo>
                    <a:pt x="41" y="14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0" y="4"/>
                  </a:lnTo>
                  <a:lnTo>
                    <a:pt x="28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1" y="11"/>
                  </a:lnTo>
                  <a:lnTo>
                    <a:pt x="40" y="1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29" name="Freeform 326"/>
            <p:cNvSpPr>
              <a:spLocks/>
            </p:cNvSpPr>
            <p:nvPr/>
          </p:nvSpPr>
          <p:spPr bwMode="auto">
            <a:xfrm>
              <a:off x="2525" y="2041"/>
              <a:ext cx="17" cy="19"/>
            </a:xfrm>
            <a:custGeom>
              <a:avLst/>
              <a:gdLst>
                <a:gd name="T0" fmla="*/ 1 w 17"/>
                <a:gd name="T1" fmla="*/ 17 h 19"/>
                <a:gd name="T2" fmla="*/ 3 w 17"/>
                <a:gd name="T3" fmla="*/ 17 h 19"/>
                <a:gd name="T4" fmla="*/ 9 w 17"/>
                <a:gd name="T5" fmla="*/ 14 h 19"/>
                <a:gd name="T6" fmla="*/ 12 w 17"/>
                <a:gd name="T7" fmla="*/ 9 h 19"/>
                <a:gd name="T8" fmla="*/ 16 w 17"/>
                <a:gd name="T9" fmla="*/ 4 h 19"/>
                <a:gd name="T10" fmla="*/ 12 w 17"/>
                <a:gd name="T11" fmla="*/ 0 h 19"/>
                <a:gd name="T12" fmla="*/ 4 w 17"/>
                <a:gd name="T13" fmla="*/ 2 h 19"/>
                <a:gd name="T14" fmla="*/ 4 w 17"/>
                <a:gd name="T15" fmla="*/ 4 h 19"/>
                <a:gd name="T16" fmla="*/ 4 w 17"/>
                <a:gd name="T17" fmla="*/ 7 h 19"/>
                <a:gd name="T18" fmla="*/ 1 w 17"/>
                <a:gd name="T19" fmla="*/ 9 h 19"/>
                <a:gd name="T20" fmla="*/ 0 w 17"/>
                <a:gd name="T21" fmla="*/ 11 h 19"/>
                <a:gd name="T22" fmla="*/ 3 w 17"/>
                <a:gd name="T23" fmla="*/ 11 h 19"/>
                <a:gd name="T24" fmla="*/ 1 w 17"/>
                <a:gd name="T25" fmla="*/ 17 h 19"/>
                <a:gd name="T26" fmla="*/ 1 w 17"/>
                <a:gd name="T27" fmla="*/ 18 h 19"/>
                <a:gd name="T28" fmla="*/ 3 w 17"/>
                <a:gd name="T29" fmla="*/ 17 h 19"/>
                <a:gd name="T30" fmla="*/ 1 w 17"/>
                <a:gd name="T31" fmla="*/ 17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9"/>
                <a:gd name="T50" fmla="*/ 17 w 1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9">
                  <a:moveTo>
                    <a:pt x="1" y="17"/>
                  </a:moveTo>
                  <a:lnTo>
                    <a:pt x="3" y="17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1" y="1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0" name="Freeform 327"/>
            <p:cNvSpPr>
              <a:spLocks/>
            </p:cNvSpPr>
            <p:nvPr/>
          </p:nvSpPr>
          <p:spPr bwMode="auto">
            <a:xfrm>
              <a:off x="2495" y="2042"/>
              <a:ext cx="33" cy="17"/>
            </a:xfrm>
            <a:custGeom>
              <a:avLst/>
              <a:gdLst>
                <a:gd name="T0" fmla="*/ 0 w 33"/>
                <a:gd name="T1" fmla="*/ 6 h 17"/>
                <a:gd name="T2" fmla="*/ 0 w 33"/>
                <a:gd name="T3" fmla="*/ 6 h 17"/>
                <a:gd name="T4" fmla="*/ 31 w 33"/>
                <a:gd name="T5" fmla="*/ 16 h 17"/>
                <a:gd name="T6" fmla="*/ 32 w 33"/>
                <a:gd name="T7" fmla="*/ 10 h 17"/>
                <a:gd name="T8" fmla="*/ 1 w 33"/>
                <a:gd name="T9" fmla="*/ 0 h 17"/>
                <a:gd name="T10" fmla="*/ 0 w 33"/>
                <a:gd name="T11" fmla="*/ 0 h 17"/>
                <a:gd name="T12" fmla="*/ 1 w 33"/>
                <a:gd name="T13" fmla="*/ 0 h 17"/>
                <a:gd name="T14" fmla="*/ 0 w 33"/>
                <a:gd name="T15" fmla="*/ 0 h 17"/>
                <a:gd name="T16" fmla="*/ 0 w 33"/>
                <a:gd name="T17" fmla="*/ 0 h 17"/>
                <a:gd name="T18" fmla="*/ 0 w 33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7"/>
                <a:gd name="T32" fmla="*/ 33 w 3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7">
                  <a:moveTo>
                    <a:pt x="0" y="6"/>
                  </a:moveTo>
                  <a:lnTo>
                    <a:pt x="0" y="6"/>
                  </a:lnTo>
                  <a:lnTo>
                    <a:pt x="31" y="16"/>
                  </a:lnTo>
                  <a:lnTo>
                    <a:pt x="32" y="1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1" name="Freeform 328"/>
            <p:cNvSpPr>
              <a:spLocks/>
            </p:cNvSpPr>
            <p:nvPr/>
          </p:nvSpPr>
          <p:spPr bwMode="auto">
            <a:xfrm>
              <a:off x="2486" y="2028"/>
              <a:ext cx="17" cy="22"/>
            </a:xfrm>
            <a:custGeom>
              <a:avLst/>
              <a:gdLst>
                <a:gd name="T0" fmla="*/ 8 w 17"/>
                <a:gd name="T1" fmla="*/ 0 h 22"/>
                <a:gd name="T2" fmla="*/ 3 w 17"/>
                <a:gd name="T3" fmla="*/ 1 h 22"/>
                <a:gd name="T4" fmla="*/ 0 w 17"/>
                <a:gd name="T5" fmla="*/ 7 h 22"/>
                <a:gd name="T6" fmla="*/ 3 w 17"/>
                <a:gd name="T7" fmla="*/ 13 h 22"/>
                <a:gd name="T8" fmla="*/ 8 w 17"/>
                <a:gd name="T9" fmla="*/ 18 h 22"/>
                <a:gd name="T10" fmla="*/ 16 w 17"/>
                <a:gd name="T11" fmla="*/ 21 h 22"/>
                <a:gd name="T12" fmla="*/ 16 w 17"/>
                <a:gd name="T13" fmla="*/ 14 h 22"/>
                <a:gd name="T14" fmla="*/ 16 w 17"/>
                <a:gd name="T15" fmla="*/ 14 h 22"/>
                <a:gd name="T16" fmla="*/ 14 w 17"/>
                <a:gd name="T17" fmla="*/ 11 h 22"/>
                <a:gd name="T18" fmla="*/ 12 w 17"/>
                <a:gd name="T19" fmla="*/ 7 h 22"/>
                <a:gd name="T20" fmla="*/ 14 w 17"/>
                <a:gd name="T21" fmla="*/ 4 h 22"/>
                <a:gd name="T22" fmla="*/ 8 w 17"/>
                <a:gd name="T23" fmla="*/ 6 h 22"/>
                <a:gd name="T24" fmla="*/ 8 w 17"/>
                <a:gd name="T25" fmla="*/ 0 h 22"/>
                <a:gd name="T26" fmla="*/ 5 w 17"/>
                <a:gd name="T27" fmla="*/ 0 h 22"/>
                <a:gd name="T28" fmla="*/ 3 w 17"/>
                <a:gd name="T29" fmla="*/ 1 h 22"/>
                <a:gd name="T30" fmla="*/ 8 w 17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8" y="0"/>
                  </a:moveTo>
                  <a:lnTo>
                    <a:pt x="3" y="1"/>
                  </a:lnTo>
                  <a:lnTo>
                    <a:pt x="0" y="7"/>
                  </a:lnTo>
                  <a:lnTo>
                    <a:pt x="3" y="13"/>
                  </a:lnTo>
                  <a:lnTo>
                    <a:pt x="8" y="18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2" name="Freeform 329"/>
            <p:cNvSpPr>
              <a:spLocks/>
            </p:cNvSpPr>
            <p:nvPr/>
          </p:nvSpPr>
          <p:spPr bwMode="auto">
            <a:xfrm>
              <a:off x="2491" y="2028"/>
              <a:ext cx="43" cy="19"/>
            </a:xfrm>
            <a:custGeom>
              <a:avLst/>
              <a:gdLst>
                <a:gd name="T0" fmla="*/ 42 w 43"/>
                <a:gd name="T1" fmla="*/ 13 h 19"/>
                <a:gd name="T2" fmla="*/ 39 w 43"/>
                <a:gd name="T3" fmla="*/ 18 h 19"/>
                <a:gd name="T4" fmla="*/ 41 w 43"/>
                <a:gd name="T5" fmla="*/ 11 h 19"/>
                <a:gd name="T6" fmla="*/ 39 w 43"/>
                <a:gd name="T7" fmla="*/ 10 h 19"/>
                <a:gd name="T8" fmla="*/ 33 w 43"/>
                <a:gd name="T9" fmla="*/ 8 h 19"/>
                <a:gd name="T10" fmla="*/ 27 w 43"/>
                <a:gd name="T11" fmla="*/ 6 h 19"/>
                <a:gd name="T12" fmla="*/ 20 w 43"/>
                <a:gd name="T13" fmla="*/ 4 h 19"/>
                <a:gd name="T14" fmla="*/ 13 w 43"/>
                <a:gd name="T15" fmla="*/ 1 h 19"/>
                <a:gd name="T16" fmla="*/ 6 w 43"/>
                <a:gd name="T17" fmla="*/ 0 h 19"/>
                <a:gd name="T18" fmla="*/ 0 w 43"/>
                <a:gd name="T19" fmla="*/ 0 h 19"/>
                <a:gd name="T20" fmla="*/ 0 w 43"/>
                <a:gd name="T21" fmla="*/ 6 h 19"/>
                <a:gd name="T22" fmla="*/ 5 w 43"/>
                <a:gd name="T23" fmla="*/ 6 h 19"/>
                <a:gd name="T24" fmla="*/ 11 w 43"/>
                <a:gd name="T25" fmla="*/ 8 h 19"/>
                <a:gd name="T26" fmla="*/ 19 w 43"/>
                <a:gd name="T27" fmla="*/ 10 h 19"/>
                <a:gd name="T28" fmla="*/ 26 w 43"/>
                <a:gd name="T29" fmla="*/ 12 h 19"/>
                <a:gd name="T30" fmla="*/ 32 w 43"/>
                <a:gd name="T31" fmla="*/ 14 h 19"/>
                <a:gd name="T32" fmla="*/ 36 w 43"/>
                <a:gd name="T33" fmla="*/ 16 h 19"/>
                <a:gd name="T34" fmla="*/ 39 w 43"/>
                <a:gd name="T35" fmla="*/ 18 h 19"/>
                <a:gd name="T36" fmla="*/ 40 w 43"/>
                <a:gd name="T37" fmla="*/ 11 h 19"/>
                <a:gd name="T38" fmla="*/ 37 w 43"/>
                <a:gd name="T39" fmla="*/ 16 h 19"/>
                <a:gd name="T40" fmla="*/ 40 w 43"/>
                <a:gd name="T41" fmla="*/ 11 h 19"/>
                <a:gd name="T42" fmla="*/ 33 w 43"/>
                <a:gd name="T43" fmla="*/ 9 h 19"/>
                <a:gd name="T44" fmla="*/ 37 w 43"/>
                <a:gd name="T45" fmla="*/ 16 h 19"/>
                <a:gd name="T46" fmla="*/ 42 w 43"/>
                <a:gd name="T47" fmla="*/ 13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19"/>
                <a:gd name="T74" fmla="*/ 43 w 43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19">
                  <a:moveTo>
                    <a:pt x="42" y="13"/>
                  </a:moveTo>
                  <a:lnTo>
                    <a:pt x="39" y="18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7" y="6"/>
                  </a:lnTo>
                  <a:lnTo>
                    <a:pt x="20" y="4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1" y="8"/>
                  </a:lnTo>
                  <a:lnTo>
                    <a:pt x="19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1"/>
                  </a:lnTo>
                  <a:lnTo>
                    <a:pt x="37" y="16"/>
                  </a:lnTo>
                  <a:lnTo>
                    <a:pt x="40" y="11"/>
                  </a:lnTo>
                  <a:lnTo>
                    <a:pt x="33" y="9"/>
                  </a:lnTo>
                  <a:lnTo>
                    <a:pt x="37" y="16"/>
                  </a:lnTo>
                  <a:lnTo>
                    <a:pt x="42" y="1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3" name="Line 330"/>
            <p:cNvSpPr>
              <a:spLocks noChangeShapeType="1"/>
            </p:cNvSpPr>
            <p:nvPr/>
          </p:nvSpPr>
          <p:spPr bwMode="auto">
            <a:xfrm flipH="1">
              <a:off x="2351" y="2041"/>
              <a:ext cx="9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334" name="Freeform 331"/>
            <p:cNvSpPr>
              <a:spLocks/>
            </p:cNvSpPr>
            <p:nvPr/>
          </p:nvSpPr>
          <p:spPr bwMode="auto">
            <a:xfrm>
              <a:off x="2349" y="2041"/>
              <a:ext cx="17" cy="40"/>
            </a:xfrm>
            <a:custGeom>
              <a:avLst/>
              <a:gdLst>
                <a:gd name="T0" fmla="*/ 0 w 17"/>
                <a:gd name="T1" fmla="*/ 38 h 40"/>
                <a:gd name="T2" fmla="*/ 5 w 17"/>
                <a:gd name="T3" fmla="*/ 39 h 40"/>
                <a:gd name="T4" fmla="*/ 16 w 17"/>
                <a:gd name="T5" fmla="*/ 0 h 40"/>
                <a:gd name="T6" fmla="*/ 9 w 17"/>
                <a:gd name="T7" fmla="*/ 0 h 40"/>
                <a:gd name="T8" fmla="*/ 0 w 17"/>
                <a:gd name="T9" fmla="*/ 38 h 40"/>
                <a:gd name="T10" fmla="*/ 5 w 17"/>
                <a:gd name="T11" fmla="*/ 39 h 40"/>
                <a:gd name="T12" fmla="*/ 0 w 17"/>
                <a:gd name="T13" fmla="*/ 3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0"/>
                <a:gd name="T23" fmla="*/ 17 w 1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0">
                  <a:moveTo>
                    <a:pt x="0" y="38"/>
                  </a:moveTo>
                  <a:lnTo>
                    <a:pt x="5" y="39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38"/>
                  </a:lnTo>
                  <a:lnTo>
                    <a:pt x="5" y="39"/>
                  </a:lnTo>
                  <a:lnTo>
                    <a:pt x="0" y="3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5" name="Freeform 332"/>
            <p:cNvSpPr>
              <a:spLocks/>
            </p:cNvSpPr>
            <p:nvPr/>
          </p:nvSpPr>
          <p:spPr bwMode="auto">
            <a:xfrm>
              <a:off x="2349" y="2041"/>
              <a:ext cx="17" cy="40"/>
            </a:xfrm>
            <a:custGeom>
              <a:avLst/>
              <a:gdLst>
                <a:gd name="T0" fmla="*/ 16 w 17"/>
                <a:gd name="T1" fmla="*/ 0 h 40"/>
                <a:gd name="T2" fmla="*/ 9 w 17"/>
                <a:gd name="T3" fmla="*/ 0 h 40"/>
                <a:gd name="T4" fmla="*/ 0 w 17"/>
                <a:gd name="T5" fmla="*/ 38 h 40"/>
                <a:gd name="T6" fmla="*/ 5 w 17"/>
                <a:gd name="T7" fmla="*/ 39 h 40"/>
                <a:gd name="T8" fmla="*/ 16 w 17"/>
                <a:gd name="T9" fmla="*/ 0 h 40"/>
                <a:gd name="T10" fmla="*/ 9 w 17"/>
                <a:gd name="T11" fmla="*/ 0 h 40"/>
                <a:gd name="T12" fmla="*/ 16 w 17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0"/>
                <a:gd name="T23" fmla="*/ 17 w 1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0">
                  <a:moveTo>
                    <a:pt x="16" y="0"/>
                  </a:moveTo>
                  <a:lnTo>
                    <a:pt x="9" y="0"/>
                  </a:lnTo>
                  <a:lnTo>
                    <a:pt x="0" y="38"/>
                  </a:lnTo>
                  <a:lnTo>
                    <a:pt x="5" y="39"/>
                  </a:lnTo>
                  <a:lnTo>
                    <a:pt x="16" y="0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6" name="Freeform 333"/>
            <p:cNvSpPr>
              <a:spLocks/>
            </p:cNvSpPr>
            <p:nvPr/>
          </p:nvSpPr>
          <p:spPr bwMode="auto">
            <a:xfrm>
              <a:off x="2287" y="2044"/>
              <a:ext cx="53" cy="90"/>
            </a:xfrm>
            <a:custGeom>
              <a:avLst/>
              <a:gdLst>
                <a:gd name="T0" fmla="*/ 52 w 53"/>
                <a:gd name="T1" fmla="*/ 1 h 90"/>
                <a:gd name="T2" fmla="*/ 48 w 53"/>
                <a:gd name="T3" fmla="*/ 15 h 90"/>
                <a:gd name="T4" fmla="*/ 43 w 53"/>
                <a:gd name="T5" fmla="*/ 29 h 90"/>
                <a:gd name="T6" fmla="*/ 38 w 53"/>
                <a:gd name="T7" fmla="*/ 41 h 90"/>
                <a:gd name="T8" fmla="*/ 32 w 53"/>
                <a:gd name="T9" fmla="*/ 53 h 90"/>
                <a:gd name="T10" fmla="*/ 26 w 53"/>
                <a:gd name="T11" fmla="*/ 64 h 90"/>
                <a:gd name="T12" fmla="*/ 18 w 53"/>
                <a:gd name="T13" fmla="*/ 73 h 90"/>
                <a:gd name="T14" fmla="*/ 9 w 53"/>
                <a:gd name="T15" fmla="*/ 81 h 90"/>
                <a:gd name="T16" fmla="*/ 0 w 53"/>
                <a:gd name="T17" fmla="*/ 89 h 90"/>
                <a:gd name="T18" fmla="*/ 8 w 53"/>
                <a:gd name="T19" fmla="*/ 80 h 90"/>
                <a:gd name="T20" fmla="*/ 17 w 53"/>
                <a:gd name="T21" fmla="*/ 71 h 90"/>
                <a:gd name="T22" fmla="*/ 23 w 53"/>
                <a:gd name="T23" fmla="*/ 61 h 90"/>
                <a:gd name="T24" fmla="*/ 30 w 53"/>
                <a:gd name="T25" fmla="*/ 51 h 90"/>
                <a:gd name="T26" fmla="*/ 37 w 53"/>
                <a:gd name="T27" fmla="*/ 39 h 90"/>
                <a:gd name="T28" fmla="*/ 42 w 53"/>
                <a:gd name="T29" fmla="*/ 27 h 90"/>
                <a:gd name="T30" fmla="*/ 48 w 53"/>
                <a:gd name="T31" fmla="*/ 14 h 90"/>
                <a:gd name="T32" fmla="*/ 52 w 53"/>
                <a:gd name="T33" fmla="*/ 0 h 90"/>
                <a:gd name="T34" fmla="*/ 52 w 53"/>
                <a:gd name="T35" fmla="*/ 0 h 90"/>
                <a:gd name="T36" fmla="*/ 52 w 53"/>
                <a:gd name="T37" fmla="*/ 0 h 90"/>
                <a:gd name="T38" fmla="*/ 52 w 53"/>
                <a:gd name="T39" fmla="*/ 1 h 90"/>
                <a:gd name="T40" fmla="*/ 52 w 53"/>
                <a:gd name="T41" fmla="*/ 1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90"/>
                <a:gd name="T65" fmla="*/ 53 w 53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90">
                  <a:moveTo>
                    <a:pt x="52" y="1"/>
                  </a:moveTo>
                  <a:lnTo>
                    <a:pt x="48" y="15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2" y="53"/>
                  </a:lnTo>
                  <a:lnTo>
                    <a:pt x="26" y="64"/>
                  </a:lnTo>
                  <a:lnTo>
                    <a:pt x="18" y="73"/>
                  </a:lnTo>
                  <a:lnTo>
                    <a:pt x="9" y="81"/>
                  </a:lnTo>
                  <a:lnTo>
                    <a:pt x="0" y="89"/>
                  </a:lnTo>
                  <a:lnTo>
                    <a:pt x="8" y="80"/>
                  </a:lnTo>
                  <a:lnTo>
                    <a:pt x="17" y="71"/>
                  </a:lnTo>
                  <a:lnTo>
                    <a:pt x="23" y="61"/>
                  </a:lnTo>
                  <a:lnTo>
                    <a:pt x="30" y="51"/>
                  </a:lnTo>
                  <a:lnTo>
                    <a:pt x="37" y="39"/>
                  </a:lnTo>
                  <a:lnTo>
                    <a:pt x="42" y="27"/>
                  </a:lnTo>
                  <a:lnTo>
                    <a:pt x="48" y="14"/>
                  </a:lnTo>
                  <a:lnTo>
                    <a:pt x="52" y="0"/>
                  </a:lnTo>
                  <a:lnTo>
                    <a:pt x="52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7" name="Freeform 334"/>
            <p:cNvSpPr>
              <a:spLocks/>
            </p:cNvSpPr>
            <p:nvPr/>
          </p:nvSpPr>
          <p:spPr bwMode="auto">
            <a:xfrm>
              <a:off x="2268" y="2045"/>
              <a:ext cx="75" cy="105"/>
            </a:xfrm>
            <a:custGeom>
              <a:avLst/>
              <a:gdLst>
                <a:gd name="T0" fmla="*/ 17 w 75"/>
                <a:gd name="T1" fmla="*/ 85 h 105"/>
                <a:gd name="T2" fmla="*/ 20 w 75"/>
                <a:gd name="T3" fmla="*/ 91 h 105"/>
                <a:gd name="T4" fmla="*/ 31 w 75"/>
                <a:gd name="T5" fmla="*/ 83 h 105"/>
                <a:gd name="T6" fmla="*/ 38 w 75"/>
                <a:gd name="T7" fmla="*/ 75 h 105"/>
                <a:gd name="T8" fmla="*/ 47 w 75"/>
                <a:gd name="T9" fmla="*/ 65 h 105"/>
                <a:gd name="T10" fmla="*/ 53 w 75"/>
                <a:gd name="T11" fmla="*/ 54 h 105"/>
                <a:gd name="T12" fmla="*/ 60 w 75"/>
                <a:gd name="T13" fmla="*/ 42 h 105"/>
                <a:gd name="T14" fmla="*/ 65 w 75"/>
                <a:gd name="T15" fmla="*/ 29 h 105"/>
                <a:gd name="T16" fmla="*/ 70 w 75"/>
                <a:gd name="T17" fmla="*/ 16 h 105"/>
                <a:gd name="T18" fmla="*/ 74 w 75"/>
                <a:gd name="T19" fmla="*/ 1 h 105"/>
                <a:gd name="T20" fmla="*/ 69 w 75"/>
                <a:gd name="T21" fmla="*/ 0 h 105"/>
                <a:gd name="T22" fmla="*/ 64 w 75"/>
                <a:gd name="T23" fmla="*/ 14 h 105"/>
                <a:gd name="T24" fmla="*/ 59 w 75"/>
                <a:gd name="T25" fmla="*/ 27 h 105"/>
                <a:gd name="T26" fmla="*/ 54 w 75"/>
                <a:gd name="T27" fmla="*/ 39 h 105"/>
                <a:gd name="T28" fmla="*/ 48 w 75"/>
                <a:gd name="T29" fmla="*/ 50 h 105"/>
                <a:gd name="T30" fmla="*/ 42 w 75"/>
                <a:gd name="T31" fmla="*/ 61 h 105"/>
                <a:gd name="T32" fmla="*/ 35 w 75"/>
                <a:gd name="T33" fmla="*/ 70 h 105"/>
                <a:gd name="T34" fmla="*/ 26 w 75"/>
                <a:gd name="T35" fmla="*/ 79 h 105"/>
                <a:gd name="T36" fmla="*/ 17 w 75"/>
                <a:gd name="T37" fmla="*/ 85 h 105"/>
                <a:gd name="T38" fmla="*/ 20 w 75"/>
                <a:gd name="T39" fmla="*/ 90 h 105"/>
                <a:gd name="T40" fmla="*/ 17 w 75"/>
                <a:gd name="T41" fmla="*/ 85 h 105"/>
                <a:gd name="T42" fmla="*/ 0 w 75"/>
                <a:gd name="T43" fmla="*/ 104 h 105"/>
                <a:gd name="T44" fmla="*/ 20 w 75"/>
                <a:gd name="T45" fmla="*/ 91 h 105"/>
                <a:gd name="T46" fmla="*/ 17 w 75"/>
                <a:gd name="T47" fmla="*/ 85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105"/>
                <a:gd name="T74" fmla="*/ 75 w 75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105">
                  <a:moveTo>
                    <a:pt x="17" y="85"/>
                  </a:moveTo>
                  <a:lnTo>
                    <a:pt x="20" y="91"/>
                  </a:lnTo>
                  <a:lnTo>
                    <a:pt x="31" y="83"/>
                  </a:lnTo>
                  <a:lnTo>
                    <a:pt x="38" y="75"/>
                  </a:lnTo>
                  <a:lnTo>
                    <a:pt x="47" y="65"/>
                  </a:lnTo>
                  <a:lnTo>
                    <a:pt x="53" y="54"/>
                  </a:lnTo>
                  <a:lnTo>
                    <a:pt x="60" y="42"/>
                  </a:lnTo>
                  <a:lnTo>
                    <a:pt x="65" y="29"/>
                  </a:lnTo>
                  <a:lnTo>
                    <a:pt x="70" y="16"/>
                  </a:lnTo>
                  <a:lnTo>
                    <a:pt x="74" y="1"/>
                  </a:lnTo>
                  <a:lnTo>
                    <a:pt x="69" y="0"/>
                  </a:lnTo>
                  <a:lnTo>
                    <a:pt x="64" y="14"/>
                  </a:lnTo>
                  <a:lnTo>
                    <a:pt x="59" y="27"/>
                  </a:lnTo>
                  <a:lnTo>
                    <a:pt x="54" y="39"/>
                  </a:lnTo>
                  <a:lnTo>
                    <a:pt x="48" y="50"/>
                  </a:lnTo>
                  <a:lnTo>
                    <a:pt x="42" y="61"/>
                  </a:lnTo>
                  <a:lnTo>
                    <a:pt x="35" y="70"/>
                  </a:lnTo>
                  <a:lnTo>
                    <a:pt x="26" y="79"/>
                  </a:lnTo>
                  <a:lnTo>
                    <a:pt x="17" y="85"/>
                  </a:lnTo>
                  <a:lnTo>
                    <a:pt x="20" y="90"/>
                  </a:lnTo>
                  <a:lnTo>
                    <a:pt x="17" y="85"/>
                  </a:lnTo>
                  <a:lnTo>
                    <a:pt x="0" y="104"/>
                  </a:lnTo>
                  <a:lnTo>
                    <a:pt x="20" y="91"/>
                  </a:lnTo>
                  <a:lnTo>
                    <a:pt x="17" y="8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8" name="Freeform 335"/>
            <p:cNvSpPr>
              <a:spLocks/>
            </p:cNvSpPr>
            <p:nvPr/>
          </p:nvSpPr>
          <p:spPr bwMode="auto">
            <a:xfrm>
              <a:off x="2285" y="2021"/>
              <a:ext cx="59" cy="115"/>
            </a:xfrm>
            <a:custGeom>
              <a:avLst/>
              <a:gdLst>
                <a:gd name="T0" fmla="*/ 58 w 59"/>
                <a:gd name="T1" fmla="*/ 22 h 115"/>
                <a:gd name="T2" fmla="*/ 52 w 59"/>
                <a:gd name="T3" fmla="*/ 20 h 115"/>
                <a:gd name="T4" fmla="*/ 47 w 59"/>
                <a:gd name="T5" fmla="*/ 36 h 115"/>
                <a:gd name="T6" fmla="*/ 42 w 59"/>
                <a:gd name="T7" fmla="*/ 49 h 115"/>
                <a:gd name="T8" fmla="*/ 36 w 59"/>
                <a:gd name="T9" fmla="*/ 60 h 115"/>
                <a:gd name="T10" fmla="*/ 30 w 59"/>
                <a:gd name="T11" fmla="*/ 72 h 115"/>
                <a:gd name="T12" fmla="*/ 24 w 59"/>
                <a:gd name="T13" fmla="*/ 82 h 115"/>
                <a:gd name="T14" fmla="*/ 16 w 59"/>
                <a:gd name="T15" fmla="*/ 92 h 115"/>
                <a:gd name="T16" fmla="*/ 9 w 59"/>
                <a:gd name="T17" fmla="*/ 100 h 115"/>
                <a:gd name="T18" fmla="*/ 0 w 59"/>
                <a:gd name="T19" fmla="*/ 109 h 115"/>
                <a:gd name="T20" fmla="*/ 3 w 59"/>
                <a:gd name="T21" fmla="*/ 114 h 115"/>
                <a:gd name="T22" fmla="*/ 12 w 59"/>
                <a:gd name="T23" fmla="*/ 105 h 115"/>
                <a:gd name="T24" fmla="*/ 20 w 59"/>
                <a:gd name="T25" fmla="*/ 95 h 115"/>
                <a:gd name="T26" fmla="*/ 28 w 59"/>
                <a:gd name="T27" fmla="*/ 86 h 115"/>
                <a:gd name="T28" fmla="*/ 35 w 59"/>
                <a:gd name="T29" fmla="*/ 76 h 115"/>
                <a:gd name="T30" fmla="*/ 42 w 59"/>
                <a:gd name="T31" fmla="*/ 64 h 115"/>
                <a:gd name="T32" fmla="*/ 47 w 59"/>
                <a:gd name="T33" fmla="*/ 52 h 115"/>
                <a:gd name="T34" fmla="*/ 53 w 59"/>
                <a:gd name="T35" fmla="*/ 38 h 115"/>
                <a:gd name="T36" fmla="*/ 57 w 59"/>
                <a:gd name="T37" fmla="*/ 22 h 115"/>
                <a:gd name="T38" fmla="*/ 51 w 59"/>
                <a:gd name="T39" fmla="*/ 22 h 115"/>
                <a:gd name="T40" fmla="*/ 58 w 59"/>
                <a:gd name="T41" fmla="*/ 22 h 115"/>
                <a:gd name="T42" fmla="*/ 58 w 59"/>
                <a:gd name="T43" fmla="*/ 0 h 115"/>
                <a:gd name="T44" fmla="*/ 52 w 59"/>
                <a:gd name="T45" fmla="*/ 20 h 115"/>
                <a:gd name="T46" fmla="*/ 58 w 59"/>
                <a:gd name="T47" fmla="*/ 22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15"/>
                <a:gd name="T74" fmla="*/ 59 w 59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15">
                  <a:moveTo>
                    <a:pt x="58" y="22"/>
                  </a:moveTo>
                  <a:lnTo>
                    <a:pt x="52" y="20"/>
                  </a:lnTo>
                  <a:lnTo>
                    <a:pt x="47" y="36"/>
                  </a:lnTo>
                  <a:lnTo>
                    <a:pt x="42" y="49"/>
                  </a:lnTo>
                  <a:lnTo>
                    <a:pt x="36" y="60"/>
                  </a:lnTo>
                  <a:lnTo>
                    <a:pt x="30" y="72"/>
                  </a:lnTo>
                  <a:lnTo>
                    <a:pt x="24" y="82"/>
                  </a:lnTo>
                  <a:lnTo>
                    <a:pt x="16" y="92"/>
                  </a:lnTo>
                  <a:lnTo>
                    <a:pt x="9" y="100"/>
                  </a:lnTo>
                  <a:lnTo>
                    <a:pt x="0" y="109"/>
                  </a:lnTo>
                  <a:lnTo>
                    <a:pt x="3" y="114"/>
                  </a:lnTo>
                  <a:lnTo>
                    <a:pt x="12" y="105"/>
                  </a:lnTo>
                  <a:lnTo>
                    <a:pt x="20" y="95"/>
                  </a:lnTo>
                  <a:lnTo>
                    <a:pt x="28" y="86"/>
                  </a:lnTo>
                  <a:lnTo>
                    <a:pt x="35" y="76"/>
                  </a:lnTo>
                  <a:lnTo>
                    <a:pt x="42" y="64"/>
                  </a:lnTo>
                  <a:lnTo>
                    <a:pt x="47" y="52"/>
                  </a:lnTo>
                  <a:lnTo>
                    <a:pt x="53" y="38"/>
                  </a:lnTo>
                  <a:lnTo>
                    <a:pt x="57" y="22"/>
                  </a:lnTo>
                  <a:lnTo>
                    <a:pt x="51" y="22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52" y="20"/>
                  </a:lnTo>
                  <a:lnTo>
                    <a:pt x="58" y="2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39" name="Freeform 336"/>
            <p:cNvSpPr>
              <a:spLocks/>
            </p:cNvSpPr>
            <p:nvPr/>
          </p:nvSpPr>
          <p:spPr bwMode="auto">
            <a:xfrm>
              <a:off x="2336" y="2044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10 h 17"/>
                <a:gd name="T4" fmla="*/ 16 w 17"/>
                <a:gd name="T5" fmla="*/ 10 h 17"/>
                <a:gd name="T6" fmla="*/ 16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10 h 17"/>
                <a:gd name="T20" fmla="*/ 0 w 17"/>
                <a:gd name="T21" fmla="*/ 10 h 17"/>
                <a:gd name="T22" fmla="*/ 2 w 17"/>
                <a:gd name="T23" fmla="*/ 5 h 17"/>
                <a:gd name="T24" fmla="*/ 13 w 17"/>
                <a:gd name="T25" fmla="*/ 16 h 17"/>
                <a:gd name="T26" fmla="*/ 16 w 17"/>
                <a:gd name="T27" fmla="*/ 10 h 17"/>
                <a:gd name="T28" fmla="*/ 16 w 17"/>
                <a:gd name="T29" fmla="*/ 10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1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0" name="Freeform 337"/>
            <p:cNvSpPr>
              <a:spLocks/>
            </p:cNvSpPr>
            <p:nvPr/>
          </p:nvSpPr>
          <p:spPr bwMode="auto">
            <a:xfrm>
              <a:off x="2498" y="2047"/>
              <a:ext cx="276" cy="271"/>
            </a:xfrm>
            <a:custGeom>
              <a:avLst/>
              <a:gdLst>
                <a:gd name="T0" fmla="*/ 62 w 276"/>
                <a:gd name="T1" fmla="*/ 0 h 271"/>
                <a:gd name="T2" fmla="*/ 274 w 276"/>
                <a:gd name="T3" fmla="*/ 73 h 271"/>
                <a:gd name="T4" fmla="*/ 275 w 276"/>
                <a:gd name="T5" fmla="*/ 77 h 271"/>
                <a:gd name="T6" fmla="*/ 275 w 276"/>
                <a:gd name="T7" fmla="*/ 82 h 271"/>
                <a:gd name="T8" fmla="*/ 274 w 276"/>
                <a:gd name="T9" fmla="*/ 86 h 271"/>
                <a:gd name="T10" fmla="*/ 272 w 276"/>
                <a:gd name="T11" fmla="*/ 90 h 271"/>
                <a:gd name="T12" fmla="*/ 174 w 276"/>
                <a:gd name="T13" fmla="*/ 57 h 271"/>
                <a:gd name="T14" fmla="*/ 0 w 276"/>
                <a:gd name="T15" fmla="*/ 270 h 271"/>
                <a:gd name="T16" fmla="*/ 31 w 276"/>
                <a:gd name="T17" fmla="*/ 230 h 271"/>
                <a:gd name="T18" fmla="*/ 31 w 276"/>
                <a:gd name="T19" fmla="*/ 229 h 271"/>
                <a:gd name="T20" fmla="*/ 33 w 276"/>
                <a:gd name="T21" fmla="*/ 226 h 271"/>
                <a:gd name="T22" fmla="*/ 34 w 276"/>
                <a:gd name="T23" fmla="*/ 223 h 271"/>
                <a:gd name="T24" fmla="*/ 36 w 276"/>
                <a:gd name="T25" fmla="*/ 220 h 271"/>
                <a:gd name="T26" fmla="*/ 168 w 276"/>
                <a:gd name="T27" fmla="*/ 62 h 271"/>
                <a:gd name="T28" fmla="*/ 163 w 276"/>
                <a:gd name="T29" fmla="*/ 56 h 271"/>
                <a:gd name="T30" fmla="*/ 157 w 276"/>
                <a:gd name="T31" fmla="*/ 51 h 271"/>
                <a:gd name="T32" fmla="*/ 151 w 276"/>
                <a:gd name="T33" fmla="*/ 47 h 271"/>
                <a:gd name="T34" fmla="*/ 144 w 276"/>
                <a:gd name="T35" fmla="*/ 43 h 271"/>
                <a:gd name="T36" fmla="*/ 137 w 276"/>
                <a:gd name="T37" fmla="*/ 41 h 271"/>
                <a:gd name="T38" fmla="*/ 130 w 276"/>
                <a:gd name="T39" fmla="*/ 39 h 271"/>
                <a:gd name="T40" fmla="*/ 124 w 276"/>
                <a:gd name="T41" fmla="*/ 37 h 271"/>
                <a:gd name="T42" fmla="*/ 116 w 276"/>
                <a:gd name="T43" fmla="*/ 35 h 271"/>
                <a:gd name="T44" fmla="*/ 108 w 276"/>
                <a:gd name="T45" fmla="*/ 34 h 271"/>
                <a:gd name="T46" fmla="*/ 102 w 276"/>
                <a:gd name="T47" fmla="*/ 32 h 271"/>
                <a:gd name="T48" fmla="*/ 94 w 276"/>
                <a:gd name="T49" fmla="*/ 30 h 271"/>
                <a:gd name="T50" fmla="*/ 87 w 276"/>
                <a:gd name="T51" fmla="*/ 28 h 271"/>
                <a:gd name="T52" fmla="*/ 81 w 276"/>
                <a:gd name="T53" fmla="*/ 25 h 271"/>
                <a:gd name="T54" fmla="*/ 73 w 276"/>
                <a:gd name="T55" fmla="*/ 23 h 271"/>
                <a:gd name="T56" fmla="*/ 66 w 276"/>
                <a:gd name="T57" fmla="*/ 20 h 271"/>
                <a:gd name="T58" fmla="*/ 60 w 276"/>
                <a:gd name="T59" fmla="*/ 16 h 271"/>
                <a:gd name="T60" fmla="*/ 58 w 276"/>
                <a:gd name="T61" fmla="*/ 0 h 271"/>
                <a:gd name="T62" fmla="*/ 59 w 276"/>
                <a:gd name="T63" fmla="*/ 0 h 271"/>
                <a:gd name="T64" fmla="*/ 60 w 276"/>
                <a:gd name="T65" fmla="*/ 0 h 271"/>
                <a:gd name="T66" fmla="*/ 61 w 276"/>
                <a:gd name="T67" fmla="*/ 0 h 271"/>
                <a:gd name="T68" fmla="*/ 62 w 276"/>
                <a:gd name="T69" fmla="*/ 0 h 2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271"/>
                <a:gd name="T107" fmla="*/ 276 w 276"/>
                <a:gd name="T108" fmla="*/ 271 h 2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271">
                  <a:moveTo>
                    <a:pt x="62" y="0"/>
                  </a:moveTo>
                  <a:lnTo>
                    <a:pt x="274" y="73"/>
                  </a:lnTo>
                  <a:lnTo>
                    <a:pt x="275" y="77"/>
                  </a:lnTo>
                  <a:lnTo>
                    <a:pt x="275" y="82"/>
                  </a:lnTo>
                  <a:lnTo>
                    <a:pt x="274" y="86"/>
                  </a:lnTo>
                  <a:lnTo>
                    <a:pt x="272" y="90"/>
                  </a:lnTo>
                  <a:lnTo>
                    <a:pt x="174" y="57"/>
                  </a:lnTo>
                  <a:lnTo>
                    <a:pt x="0" y="270"/>
                  </a:lnTo>
                  <a:lnTo>
                    <a:pt x="31" y="230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168" y="62"/>
                  </a:lnTo>
                  <a:lnTo>
                    <a:pt x="163" y="56"/>
                  </a:lnTo>
                  <a:lnTo>
                    <a:pt x="157" y="51"/>
                  </a:lnTo>
                  <a:lnTo>
                    <a:pt x="151" y="47"/>
                  </a:lnTo>
                  <a:lnTo>
                    <a:pt x="144" y="43"/>
                  </a:lnTo>
                  <a:lnTo>
                    <a:pt x="137" y="41"/>
                  </a:lnTo>
                  <a:lnTo>
                    <a:pt x="130" y="39"/>
                  </a:lnTo>
                  <a:lnTo>
                    <a:pt x="124" y="37"/>
                  </a:lnTo>
                  <a:lnTo>
                    <a:pt x="116" y="35"/>
                  </a:lnTo>
                  <a:lnTo>
                    <a:pt x="108" y="34"/>
                  </a:lnTo>
                  <a:lnTo>
                    <a:pt x="102" y="32"/>
                  </a:lnTo>
                  <a:lnTo>
                    <a:pt x="94" y="30"/>
                  </a:lnTo>
                  <a:lnTo>
                    <a:pt x="87" y="28"/>
                  </a:lnTo>
                  <a:lnTo>
                    <a:pt x="81" y="25"/>
                  </a:lnTo>
                  <a:lnTo>
                    <a:pt x="73" y="23"/>
                  </a:lnTo>
                  <a:lnTo>
                    <a:pt x="66" y="20"/>
                  </a:lnTo>
                  <a:lnTo>
                    <a:pt x="60" y="16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1" name="Freeform 338"/>
            <p:cNvSpPr>
              <a:spLocks/>
            </p:cNvSpPr>
            <p:nvPr/>
          </p:nvSpPr>
          <p:spPr bwMode="auto">
            <a:xfrm>
              <a:off x="2560" y="2044"/>
              <a:ext cx="217" cy="80"/>
            </a:xfrm>
            <a:custGeom>
              <a:avLst/>
              <a:gdLst>
                <a:gd name="T0" fmla="*/ 216 w 217"/>
                <a:gd name="T1" fmla="*/ 75 h 80"/>
                <a:gd name="T2" fmla="*/ 213 w 217"/>
                <a:gd name="T3" fmla="*/ 73 h 80"/>
                <a:gd name="T4" fmla="*/ 1 w 217"/>
                <a:gd name="T5" fmla="*/ 0 h 80"/>
                <a:gd name="T6" fmla="*/ 0 w 217"/>
                <a:gd name="T7" fmla="*/ 6 h 80"/>
                <a:gd name="T8" fmla="*/ 211 w 217"/>
                <a:gd name="T9" fmla="*/ 79 h 80"/>
                <a:gd name="T10" fmla="*/ 210 w 217"/>
                <a:gd name="T11" fmla="*/ 77 h 80"/>
                <a:gd name="T12" fmla="*/ 216 w 217"/>
                <a:gd name="T13" fmla="*/ 75 h 80"/>
                <a:gd name="T14" fmla="*/ 215 w 217"/>
                <a:gd name="T15" fmla="*/ 73 h 80"/>
                <a:gd name="T16" fmla="*/ 213 w 217"/>
                <a:gd name="T17" fmla="*/ 73 h 80"/>
                <a:gd name="T18" fmla="*/ 216 w 217"/>
                <a:gd name="T19" fmla="*/ 75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80"/>
                <a:gd name="T32" fmla="*/ 217 w 217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80">
                  <a:moveTo>
                    <a:pt x="216" y="75"/>
                  </a:moveTo>
                  <a:lnTo>
                    <a:pt x="213" y="73"/>
                  </a:lnTo>
                  <a:lnTo>
                    <a:pt x="1" y="0"/>
                  </a:lnTo>
                  <a:lnTo>
                    <a:pt x="0" y="6"/>
                  </a:lnTo>
                  <a:lnTo>
                    <a:pt x="211" y="79"/>
                  </a:lnTo>
                  <a:lnTo>
                    <a:pt x="210" y="77"/>
                  </a:lnTo>
                  <a:lnTo>
                    <a:pt x="216" y="75"/>
                  </a:lnTo>
                  <a:lnTo>
                    <a:pt x="215" y="73"/>
                  </a:lnTo>
                  <a:lnTo>
                    <a:pt x="213" y="73"/>
                  </a:lnTo>
                  <a:lnTo>
                    <a:pt x="216" y="7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2" name="Freeform 339"/>
            <p:cNvSpPr>
              <a:spLocks/>
            </p:cNvSpPr>
            <p:nvPr/>
          </p:nvSpPr>
          <p:spPr bwMode="auto">
            <a:xfrm>
              <a:off x="2768" y="2119"/>
              <a:ext cx="17" cy="23"/>
            </a:xfrm>
            <a:custGeom>
              <a:avLst/>
              <a:gdLst>
                <a:gd name="T0" fmla="*/ 4 w 17"/>
                <a:gd name="T1" fmla="*/ 21 h 23"/>
                <a:gd name="T2" fmla="*/ 10 w 17"/>
                <a:gd name="T3" fmla="*/ 19 h 23"/>
                <a:gd name="T4" fmla="*/ 14 w 17"/>
                <a:gd name="T5" fmla="*/ 15 h 23"/>
                <a:gd name="T6" fmla="*/ 16 w 17"/>
                <a:gd name="T7" fmla="*/ 10 h 23"/>
                <a:gd name="T8" fmla="*/ 16 w 17"/>
                <a:gd name="T9" fmla="*/ 4 h 23"/>
                <a:gd name="T10" fmla="*/ 16 w 17"/>
                <a:gd name="T11" fmla="*/ 0 h 23"/>
                <a:gd name="T12" fmla="*/ 4 w 17"/>
                <a:gd name="T13" fmla="*/ 1 h 23"/>
                <a:gd name="T14" fmla="*/ 4 w 17"/>
                <a:gd name="T15" fmla="*/ 4 h 23"/>
                <a:gd name="T16" fmla="*/ 4 w 17"/>
                <a:gd name="T17" fmla="*/ 9 h 23"/>
                <a:gd name="T18" fmla="*/ 4 w 17"/>
                <a:gd name="T19" fmla="*/ 13 h 23"/>
                <a:gd name="T20" fmla="*/ 0 w 17"/>
                <a:gd name="T21" fmla="*/ 16 h 23"/>
                <a:gd name="T22" fmla="*/ 6 w 17"/>
                <a:gd name="T23" fmla="*/ 14 h 23"/>
                <a:gd name="T24" fmla="*/ 4 w 17"/>
                <a:gd name="T25" fmla="*/ 21 h 23"/>
                <a:gd name="T26" fmla="*/ 8 w 17"/>
                <a:gd name="T27" fmla="*/ 22 h 23"/>
                <a:gd name="T28" fmla="*/ 10 w 17"/>
                <a:gd name="T29" fmla="*/ 19 h 23"/>
                <a:gd name="T30" fmla="*/ 4 w 17"/>
                <a:gd name="T31" fmla="*/ 21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3"/>
                <a:gd name="T50" fmla="*/ 17 w 17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3">
                  <a:moveTo>
                    <a:pt x="4" y="21"/>
                  </a:moveTo>
                  <a:lnTo>
                    <a:pt x="10" y="19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4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3" name="Freeform 340"/>
            <p:cNvSpPr>
              <a:spLocks/>
            </p:cNvSpPr>
            <p:nvPr/>
          </p:nvSpPr>
          <p:spPr bwMode="auto">
            <a:xfrm>
              <a:off x="2670" y="2100"/>
              <a:ext cx="102" cy="41"/>
            </a:xfrm>
            <a:custGeom>
              <a:avLst/>
              <a:gdLst>
                <a:gd name="T0" fmla="*/ 4 w 102"/>
                <a:gd name="T1" fmla="*/ 5 h 41"/>
                <a:gd name="T2" fmla="*/ 1 w 102"/>
                <a:gd name="T3" fmla="*/ 6 h 41"/>
                <a:gd name="T4" fmla="*/ 100 w 102"/>
                <a:gd name="T5" fmla="*/ 40 h 41"/>
                <a:gd name="T6" fmla="*/ 101 w 102"/>
                <a:gd name="T7" fmla="*/ 33 h 41"/>
                <a:gd name="T8" fmla="*/ 1 w 102"/>
                <a:gd name="T9" fmla="*/ 0 h 41"/>
                <a:gd name="T10" fmla="*/ 0 w 102"/>
                <a:gd name="T11" fmla="*/ 1 h 41"/>
                <a:gd name="T12" fmla="*/ 1 w 102"/>
                <a:gd name="T13" fmla="*/ 0 h 41"/>
                <a:gd name="T14" fmla="*/ 1 w 102"/>
                <a:gd name="T15" fmla="*/ 0 h 41"/>
                <a:gd name="T16" fmla="*/ 0 w 102"/>
                <a:gd name="T17" fmla="*/ 1 h 41"/>
                <a:gd name="T18" fmla="*/ 4 w 102"/>
                <a:gd name="T19" fmla="*/ 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41"/>
                <a:gd name="T32" fmla="*/ 102 w 102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41">
                  <a:moveTo>
                    <a:pt x="4" y="5"/>
                  </a:moveTo>
                  <a:lnTo>
                    <a:pt x="1" y="6"/>
                  </a:lnTo>
                  <a:lnTo>
                    <a:pt x="100" y="40"/>
                  </a:lnTo>
                  <a:lnTo>
                    <a:pt x="101" y="33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4" name="Freeform 341"/>
            <p:cNvSpPr>
              <a:spLocks/>
            </p:cNvSpPr>
            <p:nvPr/>
          </p:nvSpPr>
          <p:spPr bwMode="auto">
            <a:xfrm>
              <a:off x="2496" y="2102"/>
              <a:ext cx="180" cy="217"/>
            </a:xfrm>
            <a:custGeom>
              <a:avLst/>
              <a:gdLst>
                <a:gd name="T0" fmla="*/ 0 w 180"/>
                <a:gd name="T1" fmla="*/ 212 h 217"/>
                <a:gd name="T2" fmla="*/ 4 w 180"/>
                <a:gd name="T3" fmla="*/ 216 h 217"/>
                <a:gd name="T4" fmla="*/ 179 w 180"/>
                <a:gd name="T5" fmla="*/ 3 h 217"/>
                <a:gd name="T6" fmla="*/ 174 w 180"/>
                <a:gd name="T7" fmla="*/ 0 h 217"/>
                <a:gd name="T8" fmla="*/ 0 w 180"/>
                <a:gd name="T9" fmla="*/ 212 h 217"/>
                <a:gd name="T10" fmla="*/ 4 w 180"/>
                <a:gd name="T11" fmla="*/ 216 h 217"/>
                <a:gd name="T12" fmla="*/ 0 w 180"/>
                <a:gd name="T13" fmla="*/ 212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217"/>
                <a:gd name="T23" fmla="*/ 180 w 180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217">
                  <a:moveTo>
                    <a:pt x="0" y="212"/>
                  </a:moveTo>
                  <a:lnTo>
                    <a:pt x="4" y="216"/>
                  </a:lnTo>
                  <a:lnTo>
                    <a:pt x="179" y="3"/>
                  </a:lnTo>
                  <a:lnTo>
                    <a:pt x="174" y="0"/>
                  </a:lnTo>
                  <a:lnTo>
                    <a:pt x="0" y="212"/>
                  </a:lnTo>
                  <a:lnTo>
                    <a:pt x="4" y="216"/>
                  </a:lnTo>
                  <a:lnTo>
                    <a:pt x="0" y="2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5" name="Freeform 342"/>
            <p:cNvSpPr>
              <a:spLocks/>
            </p:cNvSpPr>
            <p:nvPr/>
          </p:nvSpPr>
          <p:spPr bwMode="auto">
            <a:xfrm>
              <a:off x="2496" y="2275"/>
              <a:ext cx="36" cy="44"/>
            </a:xfrm>
            <a:custGeom>
              <a:avLst/>
              <a:gdLst>
                <a:gd name="T0" fmla="*/ 32 w 36"/>
                <a:gd name="T1" fmla="*/ 0 h 44"/>
                <a:gd name="T2" fmla="*/ 31 w 36"/>
                <a:gd name="T3" fmla="*/ 0 h 44"/>
                <a:gd name="T4" fmla="*/ 0 w 36"/>
                <a:gd name="T5" fmla="*/ 39 h 44"/>
                <a:gd name="T6" fmla="*/ 5 w 36"/>
                <a:gd name="T7" fmla="*/ 43 h 44"/>
                <a:gd name="T8" fmla="*/ 35 w 36"/>
                <a:gd name="T9" fmla="*/ 4 h 44"/>
                <a:gd name="T10" fmla="*/ 34 w 36"/>
                <a:gd name="T11" fmla="*/ 5 h 44"/>
                <a:gd name="T12" fmla="*/ 32 w 36"/>
                <a:gd name="T13" fmla="*/ 0 h 44"/>
                <a:gd name="T14" fmla="*/ 31 w 36"/>
                <a:gd name="T15" fmla="*/ 0 h 44"/>
                <a:gd name="T16" fmla="*/ 31 w 36"/>
                <a:gd name="T17" fmla="*/ 0 h 44"/>
                <a:gd name="T18" fmla="*/ 32 w 36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4"/>
                <a:gd name="T32" fmla="*/ 36 w 36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4">
                  <a:moveTo>
                    <a:pt x="32" y="0"/>
                  </a:moveTo>
                  <a:lnTo>
                    <a:pt x="31" y="0"/>
                  </a:lnTo>
                  <a:lnTo>
                    <a:pt x="0" y="39"/>
                  </a:lnTo>
                  <a:lnTo>
                    <a:pt x="5" y="4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6" name="Freeform 343"/>
            <p:cNvSpPr>
              <a:spLocks/>
            </p:cNvSpPr>
            <p:nvPr/>
          </p:nvSpPr>
          <p:spPr bwMode="auto">
            <a:xfrm>
              <a:off x="2528" y="2264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0 h 17"/>
                <a:gd name="T4" fmla="*/ 3 w 17"/>
                <a:gd name="T5" fmla="*/ 3 h 17"/>
                <a:gd name="T6" fmla="*/ 3 w 17"/>
                <a:gd name="T7" fmla="*/ 7 h 17"/>
                <a:gd name="T8" fmla="*/ 0 w 17"/>
                <a:gd name="T9" fmla="*/ 10 h 17"/>
                <a:gd name="T10" fmla="*/ 0 w 17"/>
                <a:gd name="T11" fmla="*/ 10 h 17"/>
                <a:gd name="T12" fmla="*/ 3 w 17"/>
                <a:gd name="T13" fmla="*/ 16 h 17"/>
                <a:gd name="T14" fmla="*/ 8 w 17"/>
                <a:gd name="T15" fmla="*/ 13 h 17"/>
                <a:gd name="T16" fmla="*/ 12 w 17"/>
                <a:gd name="T17" fmla="*/ 10 h 17"/>
                <a:gd name="T18" fmla="*/ 14 w 17"/>
                <a:gd name="T19" fmla="*/ 7 h 17"/>
                <a:gd name="T20" fmla="*/ 16 w 17"/>
                <a:gd name="T21" fmla="*/ 5 h 17"/>
                <a:gd name="T22" fmla="*/ 16 w 17"/>
                <a:gd name="T23" fmla="*/ 4 h 17"/>
                <a:gd name="T24" fmla="*/ 8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7" name="Freeform 344"/>
            <p:cNvSpPr>
              <a:spLocks/>
            </p:cNvSpPr>
            <p:nvPr/>
          </p:nvSpPr>
          <p:spPr bwMode="auto">
            <a:xfrm>
              <a:off x="2533" y="2106"/>
              <a:ext cx="138" cy="164"/>
            </a:xfrm>
            <a:custGeom>
              <a:avLst/>
              <a:gdLst>
                <a:gd name="T0" fmla="*/ 130 w 138"/>
                <a:gd name="T1" fmla="*/ 4 h 164"/>
                <a:gd name="T2" fmla="*/ 130 w 138"/>
                <a:gd name="T3" fmla="*/ 0 h 164"/>
                <a:gd name="T4" fmla="*/ 0 w 138"/>
                <a:gd name="T5" fmla="*/ 159 h 164"/>
                <a:gd name="T6" fmla="*/ 3 w 138"/>
                <a:gd name="T7" fmla="*/ 163 h 164"/>
                <a:gd name="T8" fmla="*/ 134 w 138"/>
                <a:gd name="T9" fmla="*/ 4 h 164"/>
                <a:gd name="T10" fmla="*/ 134 w 138"/>
                <a:gd name="T11" fmla="*/ 0 h 164"/>
                <a:gd name="T12" fmla="*/ 134 w 138"/>
                <a:gd name="T13" fmla="*/ 4 h 164"/>
                <a:gd name="T14" fmla="*/ 137 w 138"/>
                <a:gd name="T15" fmla="*/ 2 h 164"/>
                <a:gd name="T16" fmla="*/ 134 w 138"/>
                <a:gd name="T17" fmla="*/ 0 h 164"/>
                <a:gd name="T18" fmla="*/ 130 w 138"/>
                <a:gd name="T19" fmla="*/ 4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164"/>
                <a:gd name="T32" fmla="*/ 138 w 138"/>
                <a:gd name="T33" fmla="*/ 164 h 1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164">
                  <a:moveTo>
                    <a:pt x="130" y="4"/>
                  </a:moveTo>
                  <a:lnTo>
                    <a:pt x="130" y="0"/>
                  </a:lnTo>
                  <a:lnTo>
                    <a:pt x="0" y="159"/>
                  </a:lnTo>
                  <a:lnTo>
                    <a:pt x="3" y="163"/>
                  </a:lnTo>
                  <a:lnTo>
                    <a:pt x="134" y="4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7" y="2"/>
                  </a:lnTo>
                  <a:lnTo>
                    <a:pt x="134" y="0"/>
                  </a:lnTo>
                  <a:lnTo>
                    <a:pt x="130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8" name="Freeform 345"/>
            <p:cNvSpPr>
              <a:spLocks/>
            </p:cNvSpPr>
            <p:nvPr/>
          </p:nvSpPr>
          <p:spPr bwMode="auto">
            <a:xfrm>
              <a:off x="2556" y="2059"/>
              <a:ext cx="112" cy="53"/>
            </a:xfrm>
            <a:custGeom>
              <a:avLst/>
              <a:gdLst>
                <a:gd name="T0" fmla="*/ 0 w 112"/>
                <a:gd name="T1" fmla="*/ 3 h 53"/>
                <a:gd name="T2" fmla="*/ 0 w 112"/>
                <a:gd name="T3" fmla="*/ 6 h 53"/>
                <a:gd name="T4" fmla="*/ 7 w 112"/>
                <a:gd name="T5" fmla="*/ 11 h 53"/>
                <a:gd name="T6" fmla="*/ 14 w 112"/>
                <a:gd name="T7" fmla="*/ 14 h 53"/>
                <a:gd name="T8" fmla="*/ 22 w 112"/>
                <a:gd name="T9" fmla="*/ 16 h 53"/>
                <a:gd name="T10" fmla="*/ 29 w 112"/>
                <a:gd name="T11" fmla="*/ 19 h 53"/>
                <a:gd name="T12" fmla="*/ 36 w 112"/>
                <a:gd name="T13" fmla="*/ 21 h 53"/>
                <a:gd name="T14" fmla="*/ 44 w 112"/>
                <a:gd name="T15" fmla="*/ 23 h 53"/>
                <a:gd name="T16" fmla="*/ 51 w 112"/>
                <a:gd name="T17" fmla="*/ 25 h 53"/>
                <a:gd name="T18" fmla="*/ 58 w 112"/>
                <a:gd name="T19" fmla="*/ 26 h 53"/>
                <a:gd name="T20" fmla="*/ 65 w 112"/>
                <a:gd name="T21" fmla="*/ 28 h 53"/>
                <a:gd name="T22" fmla="*/ 72 w 112"/>
                <a:gd name="T23" fmla="*/ 29 h 53"/>
                <a:gd name="T24" fmla="*/ 78 w 112"/>
                <a:gd name="T25" fmla="*/ 32 h 53"/>
                <a:gd name="T26" fmla="*/ 85 w 112"/>
                <a:gd name="T27" fmla="*/ 35 h 53"/>
                <a:gd name="T28" fmla="*/ 91 w 112"/>
                <a:gd name="T29" fmla="*/ 38 h 53"/>
                <a:gd name="T30" fmla="*/ 98 w 112"/>
                <a:gd name="T31" fmla="*/ 42 h 53"/>
                <a:gd name="T32" fmla="*/ 103 w 112"/>
                <a:gd name="T33" fmla="*/ 47 h 53"/>
                <a:gd name="T34" fmla="*/ 107 w 112"/>
                <a:gd name="T35" fmla="*/ 52 h 53"/>
                <a:gd name="T36" fmla="*/ 111 w 112"/>
                <a:gd name="T37" fmla="*/ 47 h 53"/>
                <a:gd name="T38" fmla="*/ 106 w 112"/>
                <a:gd name="T39" fmla="*/ 41 h 53"/>
                <a:gd name="T40" fmla="*/ 100 w 112"/>
                <a:gd name="T41" fmla="*/ 36 h 53"/>
                <a:gd name="T42" fmla="*/ 94 w 112"/>
                <a:gd name="T43" fmla="*/ 31 h 53"/>
                <a:gd name="T44" fmla="*/ 88 w 112"/>
                <a:gd name="T45" fmla="*/ 28 h 53"/>
                <a:gd name="T46" fmla="*/ 80 w 112"/>
                <a:gd name="T47" fmla="*/ 26 h 53"/>
                <a:gd name="T48" fmla="*/ 73 w 112"/>
                <a:gd name="T49" fmla="*/ 24 h 53"/>
                <a:gd name="T50" fmla="*/ 66 w 112"/>
                <a:gd name="T51" fmla="*/ 22 h 53"/>
                <a:gd name="T52" fmla="*/ 59 w 112"/>
                <a:gd name="T53" fmla="*/ 20 h 53"/>
                <a:gd name="T54" fmla="*/ 52 w 112"/>
                <a:gd name="T55" fmla="*/ 18 h 53"/>
                <a:gd name="T56" fmla="*/ 45 w 112"/>
                <a:gd name="T57" fmla="*/ 16 h 53"/>
                <a:gd name="T58" fmla="*/ 38 w 112"/>
                <a:gd name="T59" fmla="*/ 15 h 53"/>
                <a:gd name="T60" fmla="*/ 30 w 112"/>
                <a:gd name="T61" fmla="*/ 13 h 53"/>
                <a:gd name="T62" fmla="*/ 23 w 112"/>
                <a:gd name="T63" fmla="*/ 10 h 53"/>
                <a:gd name="T64" fmla="*/ 16 w 112"/>
                <a:gd name="T65" fmla="*/ 7 h 53"/>
                <a:gd name="T66" fmla="*/ 10 w 112"/>
                <a:gd name="T67" fmla="*/ 4 h 53"/>
                <a:gd name="T68" fmla="*/ 3 w 112"/>
                <a:gd name="T69" fmla="*/ 0 h 53"/>
                <a:gd name="T70" fmla="*/ 5 w 112"/>
                <a:gd name="T71" fmla="*/ 3 h 53"/>
                <a:gd name="T72" fmla="*/ 0 w 112"/>
                <a:gd name="T73" fmla="*/ 3 h 53"/>
                <a:gd name="T74" fmla="*/ 0 w 112"/>
                <a:gd name="T75" fmla="*/ 5 h 53"/>
                <a:gd name="T76" fmla="*/ 0 w 112"/>
                <a:gd name="T77" fmla="*/ 6 h 53"/>
                <a:gd name="T78" fmla="*/ 0 w 112"/>
                <a:gd name="T79" fmla="*/ 3 h 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"/>
                <a:gd name="T121" fmla="*/ 0 h 53"/>
                <a:gd name="T122" fmla="*/ 112 w 112"/>
                <a:gd name="T123" fmla="*/ 53 h 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" h="53">
                  <a:moveTo>
                    <a:pt x="0" y="3"/>
                  </a:moveTo>
                  <a:lnTo>
                    <a:pt x="0" y="6"/>
                  </a:lnTo>
                  <a:lnTo>
                    <a:pt x="7" y="11"/>
                  </a:lnTo>
                  <a:lnTo>
                    <a:pt x="14" y="14"/>
                  </a:lnTo>
                  <a:lnTo>
                    <a:pt x="22" y="16"/>
                  </a:lnTo>
                  <a:lnTo>
                    <a:pt x="29" y="19"/>
                  </a:lnTo>
                  <a:lnTo>
                    <a:pt x="36" y="21"/>
                  </a:lnTo>
                  <a:lnTo>
                    <a:pt x="44" y="23"/>
                  </a:lnTo>
                  <a:lnTo>
                    <a:pt x="51" y="25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2" y="29"/>
                  </a:lnTo>
                  <a:lnTo>
                    <a:pt x="78" y="32"/>
                  </a:lnTo>
                  <a:lnTo>
                    <a:pt x="85" y="35"/>
                  </a:lnTo>
                  <a:lnTo>
                    <a:pt x="91" y="38"/>
                  </a:lnTo>
                  <a:lnTo>
                    <a:pt x="98" y="42"/>
                  </a:lnTo>
                  <a:lnTo>
                    <a:pt x="103" y="47"/>
                  </a:lnTo>
                  <a:lnTo>
                    <a:pt x="107" y="52"/>
                  </a:lnTo>
                  <a:lnTo>
                    <a:pt x="111" y="47"/>
                  </a:lnTo>
                  <a:lnTo>
                    <a:pt x="106" y="41"/>
                  </a:lnTo>
                  <a:lnTo>
                    <a:pt x="100" y="36"/>
                  </a:lnTo>
                  <a:lnTo>
                    <a:pt x="94" y="31"/>
                  </a:lnTo>
                  <a:lnTo>
                    <a:pt x="88" y="28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6" y="22"/>
                  </a:lnTo>
                  <a:lnTo>
                    <a:pt x="59" y="20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5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49" name="Freeform 346"/>
            <p:cNvSpPr>
              <a:spLocks/>
            </p:cNvSpPr>
            <p:nvPr/>
          </p:nvSpPr>
          <p:spPr bwMode="auto">
            <a:xfrm>
              <a:off x="2555" y="2044"/>
              <a:ext cx="17" cy="20"/>
            </a:xfrm>
            <a:custGeom>
              <a:avLst/>
              <a:gdLst>
                <a:gd name="T0" fmla="*/ 4 w 17"/>
                <a:gd name="T1" fmla="*/ 0 h 20"/>
                <a:gd name="T2" fmla="*/ 0 w 17"/>
                <a:gd name="T3" fmla="*/ 2 h 20"/>
                <a:gd name="T4" fmla="*/ 2 w 17"/>
                <a:gd name="T5" fmla="*/ 19 h 20"/>
                <a:gd name="T6" fmla="*/ 16 w 17"/>
                <a:gd name="T7" fmla="*/ 19 h 20"/>
                <a:gd name="T8" fmla="*/ 13 w 17"/>
                <a:gd name="T9" fmla="*/ 2 h 20"/>
                <a:gd name="T10" fmla="*/ 4 w 17"/>
                <a:gd name="T11" fmla="*/ 6 h 20"/>
                <a:gd name="T12" fmla="*/ 4 w 17"/>
                <a:gd name="T13" fmla="*/ 0 h 20"/>
                <a:gd name="T14" fmla="*/ 0 w 17"/>
                <a:gd name="T15" fmla="*/ 0 h 20"/>
                <a:gd name="T16" fmla="*/ 0 w 17"/>
                <a:gd name="T17" fmla="*/ 2 h 20"/>
                <a:gd name="T18" fmla="*/ 4 w 17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0"/>
                <a:gd name="T32" fmla="*/ 17 w 1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0">
                  <a:moveTo>
                    <a:pt x="4" y="0"/>
                  </a:moveTo>
                  <a:lnTo>
                    <a:pt x="0" y="2"/>
                  </a:lnTo>
                  <a:lnTo>
                    <a:pt x="2" y="19"/>
                  </a:lnTo>
                  <a:lnTo>
                    <a:pt x="16" y="19"/>
                  </a:lnTo>
                  <a:lnTo>
                    <a:pt x="13" y="2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0" name="Freeform 347"/>
            <p:cNvSpPr>
              <a:spLocks/>
            </p:cNvSpPr>
            <p:nvPr/>
          </p:nvSpPr>
          <p:spPr bwMode="auto">
            <a:xfrm>
              <a:off x="2557" y="20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2 w 17"/>
                <a:gd name="T3" fmla="*/ 0 h 17"/>
                <a:gd name="T4" fmla="*/ 9 w 17"/>
                <a:gd name="T5" fmla="*/ 0 h 17"/>
                <a:gd name="T6" fmla="*/ 6 w 17"/>
                <a:gd name="T7" fmla="*/ 0 h 17"/>
                <a:gd name="T8" fmla="*/ 3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3 w 17"/>
                <a:gd name="T15" fmla="*/ 16 h 17"/>
                <a:gd name="T16" fmla="*/ 6 w 17"/>
                <a:gd name="T17" fmla="*/ 16 h 17"/>
                <a:gd name="T18" fmla="*/ 9 w 17"/>
                <a:gd name="T19" fmla="*/ 16 h 17"/>
                <a:gd name="T20" fmla="*/ 12 w 17"/>
                <a:gd name="T21" fmla="*/ 16 h 17"/>
                <a:gd name="T22" fmla="*/ 9 w 17"/>
                <a:gd name="T23" fmla="*/ 16 h 17"/>
                <a:gd name="T24" fmla="*/ 16 w 17"/>
                <a:gd name="T25" fmla="*/ 0 h 17"/>
                <a:gd name="T26" fmla="*/ 12 w 17"/>
                <a:gd name="T27" fmla="*/ 0 h 17"/>
                <a:gd name="T28" fmla="*/ 12 w 17"/>
                <a:gd name="T29" fmla="*/ 0 h 17"/>
                <a:gd name="T30" fmla="*/ 16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1" name="Freeform 348"/>
            <p:cNvSpPr>
              <a:spLocks/>
            </p:cNvSpPr>
            <p:nvPr/>
          </p:nvSpPr>
          <p:spPr bwMode="auto">
            <a:xfrm>
              <a:off x="2490" y="2071"/>
              <a:ext cx="41" cy="43"/>
            </a:xfrm>
            <a:custGeom>
              <a:avLst/>
              <a:gdLst>
                <a:gd name="T0" fmla="*/ 40 w 41"/>
                <a:gd name="T1" fmla="*/ 0 h 43"/>
                <a:gd name="T2" fmla="*/ 0 w 41"/>
                <a:gd name="T3" fmla="*/ 42 h 43"/>
                <a:gd name="T4" fmla="*/ 1 w 41"/>
                <a:gd name="T5" fmla="*/ 39 h 43"/>
                <a:gd name="T6" fmla="*/ 2 w 41"/>
                <a:gd name="T7" fmla="*/ 37 h 43"/>
                <a:gd name="T8" fmla="*/ 5 w 41"/>
                <a:gd name="T9" fmla="*/ 35 h 43"/>
                <a:gd name="T10" fmla="*/ 7 w 41"/>
                <a:gd name="T11" fmla="*/ 34 h 43"/>
                <a:gd name="T12" fmla="*/ 9 w 41"/>
                <a:gd name="T13" fmla="*/ 33 h 43"/>
                <a:gd name="T14" fmla="*/ 11 w 41"/>
                <a:gd name="T15" fmla="*/ 32 h 43"/>
                <a:gd name="T16" fmla="*/ 12 w 41"/>
                <a:gd name="T17" fmla="*/ 31 h 43"/>
                <a:gd name="T18" fmla="*/ 14 w 41"/>
                <a:gd name="T19" fmla="*/ 29 h 43"/>
                <a:gd name="T20" fmla="*/ 40 w 4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3"/>
                <a:gd name="T35" fmla="*/ 41 w 4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3">
                  <a:moveTo>
                    <a:pt x="40" y="0"/>
                  </a:moveTo>
                  <a:lnTo>
                    <a:pt x="0" y="42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5" y="35"/>
                  </a:lnTo>
                  <a:lnTo>
                    <a:pt x="7" y="34"/>
                  </a:lnTo>
                  <a:lnTo>
                    <a:pt x="9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4" y="29"/>
                  </a:lnTo>
                  <a:lnTo>
                    <a:pt x="4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2" name="Freeform 349"/>
            <p:cNvSpPr>
              <a:spLocks/>
            </p:cNvSpPr>
            <p:nvPr/>
          </p:nvSpPr>
          <p:spPr bwMode="auto">
            <a:xfrm>
              <a:off x="2484" y="2068"/>
              <a:ext cx="48" cy="57"/>
            </a:xfrm>
            <a:custGeom>
              <a:avLst/>
              <a:gdLst>
                <a:gd name="T0" fmla="*/ 3 w 48"/>
                <a:gd name="T1" fmla="*/ 43 h 57"/>
                <a:gd name="T2" fmla="*/ 7 w 48"/>
                <a:gd name="T3" fmla="*/ 47 h 57"/>
                <a:gd name="T4" fmla="*/ 47 w 48"/>
                <a:gd name="T5" fmla="*/ 4 h 57"/>
                <a:gd name="T6" fmla="*/ 43 w 48"/>
                <a:gd name="T7" fmla="*/ 0 h 57"/>
                <a:gd name="T8" fmla="*/ 4 w 48"/>
                <a:gd name="T9" fmla="*/ 41 h 57"/>
                <a:gd name="T10" fmla="*/ 8 w 48"/>
                <a:gd name="T11" fmla="*/ 45 h 57"/>
                <a:gd name="T12" fmla="*/ 3 w 48"/>
                <a:gd name="T13" fmla="*/ 43 h 57"/>
                <a:gd name="T14" fmla="*/ 0 w 48"/>
                <a:gd name="T15" fmla="*/ 56 h 57"/>
                <a:gd name="T16" fmla="*/ 7 w 48"/>
                <a:gd name="T17" fmla="*/ 47 h 57"/>
                <a:gd name="T18" fmla="*/ 3 w 48"/>
                <a:gd name="T19" fmla="*/ 4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7"/>
                <a:gd name="T32" fmla="*/ 48 w 48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7">
                  <a:moveTo>
                    <a:pt x="3" y="43"/>
                  </a:moveTo>
                  <a:lnTo>
                    <a:pt x="7" y="47"/>
                  </a:lnTo>
                  <a:lnTo>
                    <a:pt x="47" y="4"/>
                  </a:lnTo>
                  <a:lnTo>
                    <a:pt x="43" y="0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3" y="43"/>
                  </a:lnTo>
                  <a:lnTo>
                    <a:pt x="0" y="56"/>
                  </a:lnTo>
                  <a:lnTo>
                    <a:pt x="7" y="47"/>
                  </a:lnTo>
                  <a:lnTo>
                    <a:pt x="3" y="4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3" name="Freeform 350"/>
            <p:cNvSpPr>
              <a:spLocks/>
            </p:cNvSpPr>
            <p:nvPr/>
          </p:nvSpPr>
          <p:spPr bwMode="auto">
            <a:xfrm>
              <a:off x="2487" y="2097"/>
              <a:ext cx="21" cy="17"/>
            </a:xfrm>
            <a:custGeom>
              <a:avLst/>
              <a:gdLst>
                <a:gd name="T0" fmla="*/ 15 w 21"/>
                <a:gd name="T1" fmla="*/ 0 h 17"/>
                <a:gd name="T2" fmla="*/ 15 w 21"/>
                <a:gd name="T3" fmla="*/ 0 h 17"/>
                <a:gd name="T4" fmla="*/ 14 w 21"/>
                <a:gd name="T5" fmla="*/ 1 h 17"/>
                <a:gd name="T6" fmla="*/ 12 w 21"/>
                <a:gd name="T7" fmla="*/ 2 h 17"/>
                <a:gd name="T8" fmla="*/ 10 w 21"/>
                <a:gd name="T9" fmla="*/ 3 h 17"/>
                <a:gd name="T10" fmla="*/ 9 w 21"/>
                <a:gd name="T11" fmla="*/ 4 h 17"/>
                <a:gd name="T12" fmla="*/ 6 w 21"/>
                <a:gd name="T13" fmla="*/ 6 h 17"/>
                <a:gd name="T14" fmla="*/ 4 w 21"/>
                <a:gd name="T15" fmla="*/ 7 h 17"/>
                <a:gd name="T16" fmla="*/ 2 w 21"/>
                <a:gd name="T17" fmla="*/ 11 h 17"/>
                <a:gd name="T18" fmla="*/ 0 w 21"/>
                <a:gd name="T19" fmla="*/ 14 h 17"/>
                <a:gd name="T20" fmla="*/ 5 w 21"/>
                <a:gd name="T21" fmla="*/ 16 h 17"/>
                <a:gd name="T22" fmla="*/ 6 w 21"/>
                <a:gd name="T23" fmla="*/ 14 h 17"/>
                <a:gd name="T24" fmla="*/ 8 w 21"/>
                <a:gd name="T25" fmla="*/ 13 h 17"/>
                <a:gd name="T26" fmla="*/ 9 w 21"/>
                <a:gd name="T27" fmla="*/ 11 h 17"/>
                <a:gd name="T28" fmla="*/ 10 w 21"/>
                <a:gd name="T29" fmla="*/ 11 h 17"/>
                <a:gd name="T30" fmla="*/ 13 w 21"/>
                <a:gd name="T31" fmla="*/ 9 h 17"/>
                <a:gd name="T32" fmla="*/ 15 w 21"/>
                <a:gd name="T33" fmla="*/ 8 h 17"/>
                <a:gd name="T34" fmla="*/ 17 w 21"/>
                <a:gd name="T35" fmla="*/ 6 h 17"/>
                <a:gd name="T36" fmla="*/ 20 w 21"/>
                <a:gd name="T37" fmla="*/ 4 h 17"/>
                <a:gd name="T38" fmla="*/ 20 w 21"/>
                <a:gd name="T39" fmla="*/ 4 h 17"/>
                <a:gd name="T40" fmla="*/ 15 w 21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7"/>
                <a:gd name="T65" fmla="*/ 21 w 21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7">
                  <a:moveTo>
                    <a:pt x="15" y="0"/>
                  </a:move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1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4" name="Freeform 351"/>
            <p:cNvSpPr>
              <a:spLocks/>
            </p:cNvSpPr>
            <p:nvPr/>
          </p:nvSpPr>
          <p:spPr bwMode="auto">
            <a:xfrm>
              <a:off x="2502" y="2068"/>
              <a:ext cx="30" cy="35"/>
            </a:xfrm>
            <a:custGeom>
              <a:avLst/>
              <a:gdLst>
                <a:gd name="T0" fmla="*/ 29 w 30"/>
                <a:gd name="T1" fmla="*/ 4 h 35"/>
                <a:gd name="T2" fmla="*/ 25 w 30"/>
                <a:gd name="T3" fmla="*/ 0 h 35"/>
                <a:gd name="T4" fmla="*/ 0 w 30"/>
                <a:gd name="T5" fmla="*/ 29 h 35"/>
                <a:gd name="T6" fmla="*/ 5 w 30"/>
                <a:gd name="T7" fmla="*/ 34 h 35"/>
                <a:gd name="T8" fmla="*/ 29 w 30"/>
                <a:gd name="T9" fmla="*/ 4 h 35"/>
                <a:gd name="T10" fmla="*/ 25 w 30"/>
                <a:gd name="T11" fmla="*/ 0 h 35"/>
                <a:gd name="T12" fmla="*/ 29 w 30"/>
                <a:gd name="T13" fmla="*/ 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5"/>
                <a:gd name="T23" fmla="*/ 30 w 3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5">
                  <a:moveTo>
                    <a:pt x="29" y="4"/>
                  </a:moveTo>
                  <a:lnTo>
                    <a:pt x="25" y="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9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5" name="Freeform 352"/>
            <p:cNvSpPr>
              <a:spLocks/>
            </p:cNvSpPr>
            <p:nvPr/>
          </p:nvSpPr>
          <p:spPr bwMode="auto">
            <a:xfrm>
              <a:off x="2296" y="2096"/>
              <a:ext cx="49" cy="64"/>
            </a:xfrm>
            <a:custGeom>
              <a:avLst/>
              <a:gdLst>
                <a:gd name="T0" fmla="*/ 48 w 49"/>
                <a:gd name="T1" fmla="*/ 0 h 64"/>
                <a:gd name="T2" fmla="*/ 44 w 49"/>
                <a:gd name="T3" fmla="*/ 7 h 64"/>
                <a:gd name="T4" fmla="*/ 40 w 49"/>
                <a:gd name="T5" fmla="*/ 18 h 64"/>
                <a:gd name="T6" fmla="*/ 35 w 49"/>
                <a:gd name="T7" fmla="*/ 28 h 64"/>
                <a:gd name="T8" fmla="*/ 29 w 49"/>
                <a:gd name="T9" fmla="*/ 39 h 64"/>
                <a:gd name="T10" fmla="*/ 22 w 49"/>
                <a:gd name="T11" fmla="*/ 48 h 64"/>
                <a:gd name="T12" fmla="*/ 15 w 49"/>
                <a:gd name="T13" fmla="*/ 57 h 64"/>
                <a:gd name="T14" fmla="*/ 8 w 49"/>
                <a:gd name="T15" fmla="*/ 62 h 64"/>
                <a:gd name="T16" fmla="*/ 0 w 49"/>
                <a:gd name="T17" fmla="*/ 63 h 64"/>
                <a:gd name="T18" fmla="*/ 9 w 49"/>
                <a:gd name="T19" fmla="*/ 59 h 64"/>
                <a:gd name="T20" fmla="*/ 15 w 49"/>
                <a:gd name="T21" fmla="*/ 53 h 64"/>
                <a:gd name="T22" fmla="*/ 22 w 49"/>
                <a:gd name="T23" fmla="*/ 46 h 64"/>
                <a:gd name="T24" fmla="*/ 28 w 49"/>
                <a:gd name="T25" fmla="*/ 39 h 64"/>
                <a:gd name="T26" fmla="*/ 34 w 49"/>
                <a:gd name="T27" fmla="*/ 30 h 64"/>
                <a:gd name="T28" fmla="*/ 39 w 49"/>
                <a:gd name="T29" fmla="*/ 21 h 64"/>
                <a:gd name="T30" fmla="*/ 44 w 49"/>
                <a:gd name="T31" fmla="*/ 10 h 64"/>
                <a:gd name="T32" fmla="*/ 48 w 49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4"/>
                <a:gd name="T53" fmla="*/ 49 w 4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4">
                  <a:moveTo>
                    <a:pt x="48" y="0"/>
                  </a:moveTo>
                  <a:lnTo>
                    <a:pt x="44" y="7"/>
                  </a:lnTo>
                  <a:lnTo>
                    <a:pt x="40" y="18"/>
                  </a:lnTo>
                  <a:lnTo>
                    <a:pt x="35" y="28"/>
                  </a:lnTo>
                  <a:lnTo>
                    <a:pt x="29" y="39"/>
                  </a:lnTo>
                  <a:lnTo>
                    <a:pt x="22" y="48"/>
                  </a:lnTo>
                  <a:lnTo>
                    <a:pt x="15" y="57"/>
                  </a:lnTo>
                  <a:lnTo>
                    <a:pt x="8" y="62"/>
                  </a:lnTo>
                  <a:lnTo>
                    <a:pt x="0" y="63"/>
                  </a:lnTo>
                  <a:lnTo>
                    <a:pt x="9" y="59"/>
                  </a:lnTo>
                  <a:lnTo>
                    <a:pt x="15" y="53"/>
                  </a:lnTo>
                  <a:lnTo>
                    <a:pt x="22" y="46"/>
                  </a:lnTo>
                  <a:lnTo>
                    <a:pt x="28" y="39"/>
                  </a:lnTo>
                  <a:lnTo>
                    <a:pt x="34" y="30"/>
                  </a:lnTo>
                  <a:lnTo>
                    <a:pt x="39" y="21"/>
                  </a:lnTo>
                  <a:lnTo>
                    <a:pt x="44" y="10"/>
                  </a:lnTo>
                  <a:lnTo>
                    <a:pt x="4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6" name="Freeform 353"/>
            <p:cNvSpPr>
              <a:spLocks/>
            </p:cNvSpPr>
            <p:nvPr/>
          </p:nvSpPr>
          <p:spPr bwMode="auto">
            <a:xfrm>
              <a:off x="2284" y="2095"/>
              <a:ext cx="64" cy="68"/>
            </a:xfrm>
            <a:custGeom>
              <a:avLst/>
              <a:gdLst>
                <a:gd name="T0" fmla="*/ 11 w 64"/>
                <a:gd name="T1" fmla="*/ 61 h 68"/>
                <a:gd name="T2" fmla="*/ 12 w 64"/>
                <a:gd name="T3" fmla="*/ 67 h 68"/>
                <a:gd name="T4" fmla="*/ 21 w 64"/>
                <a:gd name="T5" fmla="*/ 66 h 68"/>
                <a:gd name="T6" fmla="*/ 29 w 64"/>
                <a:gd name="T7" fmla="*/ 60 h 68"/>
                <a:gd name="T8" fmla="*/ 37 w 64"/>
                <a:gd name="T9" fmla="*/ 51 h 68"/>
                <a:gd name="T10" fmla="*/ 43 w 64"/>
                <a:gd name="T11" fmla="*/ 42 h 68"/>
                <a:gd name="T12" fmla="*/ 49 w 64"/>
                <a:gd name="T13" fmla="*/ 31 h 68"/>
                <a:gd name="T14" fmla="*/ 55 w 64"/>
                <a:gd name="T15" fmla="*/ 20 h 68"/>
                <a:gd name="T16" fmla="*/ 60 w 64"/>
                <a:gd name="T17" fmla="*/ 10 h 68"/>
                <a:gd name="T18" fmla="*/ 63 w 64"/>
                <a:gd name="T19" fmla="*/ 1 h 68"/>
                <a:gd name="T20" fmla="*/ 57 w 64"/>
                <a:gd name="T21" fmla="*/ 0 h 68"/>
                <a:gd name="T22" fmla="*/ 54 w 64"/>
                <a:gd name="T23" fmla="*/ 7 h 68"/>
                <a:gd name="T24" fmla="*/ 49 w 64"/>
                <a:gd name="T25" fmla="*/ 17 h 68"/>
                <a:gd name="T26" fmla="*/ 44 w 64"/>
                <a:gd name="T27" fmla="*/ 28 h 68"/>
                <a:gd name="T28" fmla="*/ 38 w 64"/>
                <a:gd name="T29" fmla="*/ 38 h 68"/>
                <a:gd name="T30" fmla="*/ 32 w 64"/>
                <a:gd name="T31" fmla="*/ 47 h 68"/>
                <a:gd name="T32" fmla="*/ 26 w 64"/>
                <a:gd name="T33" fmla="*/ 55 h 68"/>
                <a:gd name="T34" fmla="*/ 19 w 64"/>
                <a:gd name="T35" fmla="*/ 60 h 68"/>
                <a:gd name="T36" fmla="*/ 12 w 64"/>
                <a:gd name="T37" fmla="*/ 61 h 68"/>
                <a:gd name="T38" fmla="*/ 14 w 64"/>
                <a:gd name="T39" fmla="*/ 67 h 68"/>
                <a:gd name="T40" fmla="*/ 11 w 64"/>
                <a:gd name="T41" fmla="*/ 61 h 68"/>
                <a:gd name="T42" fmla="*/ 0 w 64"/>
                <a:gd name="T43" fmla="*/ 65 h 68"/>
                <a:gd name="T44" fmla="*/ 12 w 64"/>
                <a:gd name="T45" fmla="*/ 67 h 68"/>
                <a:gd name="T46" fmla="*/ 11 w 64"/>
                <a:gd name="T47" fmla="*/ 61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68"/>
                <a:gd name="T74" fmla="*/ 64 w 64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68">
                  <a:moveTo>
                    <a:pt x="11" y="61"/>
                  </a:moveTo>
                  <a:lnTo>
                    <a:pt x="12" y="67"/>
                  </a:lnTo>
                  <a:lnTo>
                    <a:pt x="21" y="66"/>
                  </a:lnTo>
                  <a:lnTo>
                    <a:pt x="29" y="60"/>
                  </a:lnTo>
                  <a:lnTo>
                    <a:pt x="37" y="51"/>
                  </a:lnTo>
                  <a:lnTo>
                    <a:pt x="43" y="42"/>
                  </a:lnTo>
                  <a:lnTo>
                    <a:pt x="49" y="31"/>
                  </a:lnTo>
                  <a:lnTo>
                    <a:pt x="55" y="20"/>
                  </a:lnTo>
                  <a:lnTo>
                    <a:pt x="60" y="10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4" y="7"/>
                  </a:lnTo>
                  <a:lnTo>
                    <a:pt x="49" y="17"/>
                  </a:lnTo>
                  <a:lnTo>
                    <a:pt x="44" y="28"/>
                  </a:lnTo>
                  <a:lnTo>
                    <a:pt x="38" y="38"/>
                  </a:lnTo>
                  <a:lnTo>
                    <a:pt x="32" y="47"/>
                  </a:lnTo>
                  <a:lnTo>
                    <a:pt x="26" y="55"/>
                  </a:lnTo>
                  <a:lnTo>
                    <a:pt x="19" y="60"/>
                  </a:lnTo>
                  <a:lnTo>
                    <a:pt x="12" y="61"/>
                  </a:lnTo>
                  <a:lnTo>
                    <a:pt x="14" y="67"/>
                  </a:lnTo>
                  <a:lnTo>
                    <a:pt x="11" y="61"/>
                  </a:lnTo>
                  <a:lnTo>
                    <a:pt x="0" y="65"/>
                  </a:lnTo>
                  <a:lnTo>
                    <a:pt x="12" y="67"/>
                  </a:lnTo>
                  <a:lnTo>
                    <a:pt x="11" y="6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7" name="Freeform 354"/>
            <p:cNvSpPr>
              <a:spLocks/>
            </p:cNvSpPr>
            <p:nvPr/>
          </p:nvSpPr>
          <p:spPr bwMode="auto">
            <a:xfrm>
              <a:off x="2295" y="2095"/>
              <a:ext cx="53" cy="68"/>
            </a:xfrm>
            <a:custGeom>
              <a:avLst/>
              <a:gdLst>
                <a:gd name="T0" fmla="*/ 52 w 53"/>
                <a:gd name="T1" fmla="*/ 1 h 68"/>
                <a:gd name="T2" fmla="*/ 46 w 53"/>
                <a:gd name="T3" fmla="*/ 0 h 68"/>
                <a:gd name="T4" fmla="*/ 42 w 53"/>
                <a:gd name="T5" fmla="*/ 10 h 68"/>
                <a:gd name="T6" fmla="*/ 37 w 53"/>
                <a:gd name="T7" fmla="*/ 20 h 68"/>
                <a:gd name="T8" fmla="*/ 32 w 53"/>
                <a:gd name="T9" fmla="*/ 30 h 68"/>
                <a:gd name="T10" fmla="*/ 26 w 53"/>
                <a:gd name="T11" fmla="*/ 38 h 68"/>
                <a:gd name="T12" fmla="*/ 21 w 53"/>
                <a:gd name="T13" fmla="*/ 45 h 68"/>
                <a:gd name="T14" fmla="*/ 15 w 53"/>
                <a:gd name="T15" fmla="*/ 51 h 68"/>
                <a:gd name="T16" fmla="*/ 8 w 53"/>
                <a:gd name="T17" fmla="*/ 56 h 68"/>
                <a:gd name="T18" fmla="*/ 0 w 53"/>
                <a:gd name="T19" fmla="*/ 61 h 68"/>
                <a:gd name="T20" fmla="*/ 3 w 53"/>
                <a:gd name="T21" fmla="*/ 67 h 68"/>
                <a:gd name="T22" fmla="*/ 10 w 53"/>
                <a:gd name="T23" fmla="*/ 63 h 68"/>
                <a:gd name="T24" fmla="*/ 19 w 53"/>
                <a:gd name="T25" fmla="*/ 57 h 68"/>
                <a:gd name="T26" fmla="*/ 26 w 53"/>
                <a:gd name="T27" fmla="*/ 49 h 68"/>
                <a:gd name="T28" fmla="*/ 32 w 53"/>
                <a:gd name="T29" fmla="*/ 42 h 68"/>
                <a:gd name="T30" fmla="*/ 37 w 53"/>
                <a:gd name="T31" fmla="*/ 33 h 68"/>
                <a:gd name="T32" fmla="*/ 43 w 53"/>
                <a:gd name="T33" fmla="*/ 23 h 68"/>
                <a:gd name="T34" fmla="*/ 48 w 53"/>
                <a:gd name="T35" fmla="*/ 13 h 68"/>
                <a:gd name="T36" fmla="*/ 52 w 53"/>
                <a:gd name="T37" fmla="*/ 1 h 68"/>
                <a:gd name="T38" fmla="*/ 46 w 53"/>
                <a:gd name="T39" fmla="*/ 0 h 68"/>
                <a:gd name="T40" fmla="*/ 52 w 53"/>
                <a:gd name="T41" fmla="*/ 1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68"/>
                <a:gd name="T65" fmla="*/ 53 w 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68">
                  <a:moveTo>
                    <a:pt x="52" y="1"/>
                  </a:moveTo>
                  <a:lnTo>
                    <a:pt x="46" y="0"/>
                  </a:lnTo>
                  <a:lnTo>
                    <a:pt x="42" y="10"/>
                  </a:lnTo>
                  <a:lnTo>
                    <a:pt x="37" y="20"/>
                  </a:lnTo>
                  <a:lnTo>
                    <a:pt x="32" y="30"/>
                  </a:lnTo>
                  <a:lnTo>
                    <a:pt x="26" y="38"/>
                  </a:lnTo>
                  <a:lnTo>
                    <a:pt x="21" y="45"/>
                  </a:lnTo>
                  <a:lnTo>
                    <a:pt x="15" y="51"/>
                  </a:lnTo>
                  <a:lnTo>
                    <a:pt x="8" y="56"/>
                  </a:lnTo>
                  <a:lnTo>
                    <a:pt x="0" y="61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9" y="57"/>
                  </a:lnTo>
                  <a:lnTo>
                    <a:pt x="26" y="49"/>
                  </a:lnTo>
                  <a:lnTo>
                    <a:pt x="32" y="42"/>
                  </a:lnTo>
                  <a:lnTo>
                    <a:pt x="37" y="33"/>
                  </a:lnTo>
                  <a:lnTo>
                    <a:pt x="43" y="23"/>
                  </a:lnTo>
                  <a:lnTo>
                    <a:pt x="48" y="13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52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8" name="Freeform 355"/>
            <p:cNvSpPr>
              <a:spLocks/>
            </p:cNvSpPr>
            <p:nvPr/>
          </p:nvSpPr>
          <p:spPr bwMode="auto">
            <a:xfrm>
              <a:off x="2555" y="2090"/>
              <a:ext cx="47" cy="57"/>
            </a:xfrm>
            <a:custGeom>
              <a:avLst/>
              <a:gdLst>
                <a:gd name="T0" fmla="*/ 45 w 47"/>
                <a:gd name="T1" fmla="*/ 1 h 57"/>
                <a:gd name="T2" fmla="*/ 45 w 47"/>
                <a:gd name="T3" fmla="*/ 0 h 57"/>
                <a:gd name="T4" fmla="*/ 46 w 47"/>
                <a:gd name="T5" fmla="*/ 0 h 57"/>
                <a:gd name="T6" fmla="*/ 46 w 47"/>
                <a:gd name="T7" fmla="*/ 0 h 57"/>
                <a:gd name="T8" fmla="*/ 46 w 47"/>
                <a:gd name="T9" fmla="*/ 0 h 57"/>
                <a:gd name="T10" fmla="*/ 0 w 47"/>
                <a:gd name="T11" fmla="*/ 56 h 57"/>
                <a:gd name="T12" fmla="*/ 45 w 47"/>
                <a:gd name="T13" fmla="*/ 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57"/>
                <a:gd name="T23" fmla="*/ 47 w 4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57">
                  <a:moveTo>
                    <a:pt x="45" y="1"/>
                  </a:moveTo>
                  <a:lnTo>
                    <a:pt x="45" y="0"/>
                  </a:lnTo>
                  <a:lnTo>
                    <a:pt x="46" y="0"/>
                  </a:lnTo>
                  <a:lnTo>
                    <a:pt x="0" y="56"/>
                  </a:lnTo>
                  <a:lnTo>
                    <a:pt x="45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59" name="Freeform 356"/>
            <p:cNvSpPr>
              <a:spLocks/>
            </p:cNvSpPr>
            <p:nvPr/>
          </p:nvSpPr>
          <p:spPr bwMode="auto">
            <a:xfrm>
              <a:off x="2597" y="208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6 w 17"/>
                <a:gd name="T3" fmla="*/ 0 h 17"/>
                <a:gd name="T4" fmla="*/ 6 w 17"/>
                <a:gd name="T5" fmla="*/ 2 h 17"/>
                <a:gd name="T6" fmla="*/ 6 w 17"/>
                <a:gd name="T7" fmla="*/ 2 h 17"/>
                <a:gd name="T8" fmla="*/ 4 w 17"/>
                <a:gd name="T9" fmla="*/ 4 h 17"/>
                <a:gd name="T10" fmla="*/ 0 w 17"/>
                <a:gd name="T11" fmla="*/ 4 h 17"/>
                <a:gd name="T12" fmla="*/ 9 w 17"/>
                <a:gd name="T13" fmla="*/ 16 h 17"/>
                <a:gd name="T14" fmla="*/ 9 w 17"/>
                <a:gd name="T15" fmla="*/ 14 h 17"/>
                <a:gd name="T16" fmla="*/ 11 w 17"/>
                <a:gd name="T17" fmla="*/ 14 h 17"/>
                <a:gd name="T18" fmla="*/ 13 w 17"/>
                <a:gd name="T19" fmla="*/ 12 h 17"/>
                <a:gd name="T20" fmla="*/ 16 w 17"/>
                <a:gd name="T21" fmla="*/ 12 h 17"/>
                <a:gd name="T22" fmla="*/ 6 w 17"/>
                <a:gd name="T23" fmla="*/ 2 h 17"/>
                <a:gd name="T24" fmla="*/ 16 w 17"/>
                <a:gd name="T25" fmla="*/ 1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6" y="2"/>
                  </a:lnTo>
                  <a:lnTo>
                    <a:pt x="16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0" name="Freeform 357"/>
            <p:cNvSpPr>
              <a:spLocks/>
            </p:cNvSpPr>
            <p:nvPr/>
          </p:nvSpPr>
          <p:spPr bwMode="auto">
            <a:xfrm>
              <a:off x="2552" y="2088"/>
              <a:ext cx="53" cy="61"/>
            </a:xfrm>
            <a:custGeom>
              <a:avLst/>
              <a:gdLst>
                <a:gd name="T0" fmla="*/ 0 w 53"/>
                <a:gd name="T1" fmla="*/ 56 h 61"/>
                <a:gd name="T2" fmla="*/ 4 w 53"/>
                <a:gd name="T3" fmla="*/ 60 h 61"/>
                <a:gd name="T4" fmla="*/ 52 w 53"/>
                <a:gd name="T5" fmla="*/ 3 h 61"/>
                <a:gd name="T6" fmla="*/ 48 w 53"/>
                <a:gd name="T7" fmla="*/ 0 h 61"/>
                <a:gd name="T8" fmla="*/ 0 w 53"/>
                <a:gd name="T9" fmla="*/ 56 h 61"/>
                <a:gd name="T10" fmla="*/ 4 w 53"/>
                <a:gd name="T11" fmla="*/ 60 h 61"/>
                <a:gd name="T12" fmla="*/ 0 w 53"/>
                <a:gd name="T13" fmla="*/ 5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1"/>
                <a:gd name="T23" fmla="*/ 53 w 53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1">
                  <a:moveTo>
                    <a:pt x="0" y="56"/>
                  </a:moveTo>
                  <a:lnTo>
                    <a:pt x="4" y="6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1" name="Freeform 358"/>
            <p:cNvSpPr>
              <a:spLocks/>
            </p:cNvSpPr>
            <p:nvPr/>
          </p:nvSpPr>
          <p:spPr bwMode="auto">
            <a:xfrm>
              <a:off x="2552" y="2089"/>
              <a:ext cx="50" cy="60"/>
            </a:xfrm>
            <a:custGeom>
              <a:avLst/>
              <a:gdLst>
                <a:gd name="T0" fmla="*/ 45 w 50"/>
                <a:gd name="T1" fmla="*/ 0 h 60"/>
                <a:gd name="T2" fmla="*/ 45 w 50"/>
                <a:gd name="T3" fmla="*/ 0 h 60"/>
                <a:gd name="T4" fmla="*/ 0 w 50"/>
                <a:gd name="T5" fmla="*/ 55 h 60"/>
                <a:gd name="T6" fmla="*/ 4 w 50"/>
                <a:gd name="T7" fmla="*/ 59 h 60"/>
                <a:gd name="T8" fmla="*/ 49 w 50"/>
                <a:gd name="T9" fmla="*/ 4 h 60"/>
                <a:gd name="T10" fmla="*/ 49 w 50"/>
                <a:gd name="T11" fmla="*/ 5 h 60"/>
                <a:gd name="T12" fmla="*/ 45 w 5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60"/>
                <a:gd name="T23" fmla="*/ 50 w 5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60">
                  <a:moveTo>
                    <a:pt x="45" y="0"/>
                  </a:moveTo>
                  <a:lnTo>
                    <a:pt x="45" y="0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2" name="Freeform 359"/>
            <p:cNvSpPr>
              <a:spLocks/>
            </p:cNvSpPr>
            <p:nvPr/>
          </p:nvSpPr>
          <p:spPr bwMode="auto">
            <a:xfrm>
              <a:off x="2392" y="2091"/>
              <a:ext cx="81" cy="94"/>
            </a:xfrm>
            <a:custGeom>
              <a:avLst/>
              <a:gdLst>
                <a:gd name="T0" fmla="*/ 80 w 81"/>
                <a:gd name="T1" fmla="*/ 2 h 94"/>
                <a:gd name="T2" fmla="*/ 0 w 81"/>
                <a:gd name="T3" fmla="*/ 93 h 94"/>
                <a:gd name="T4" fmla="*/ 80 w 81"/>
                <a:gd name="T5" fmla="*/ 0 h 94"/>
                <a:gd name="T6" fmla="*/ 80 w 81"/>
                <a:gd name="T7" fmla="*/ 0 h 94"/>
                <a:gd name="T8" fmla="*/ 80 w 81"/>
                <a:gd name="T9" fmla="*/ 1 h 94"/>
                <a:gd name="T10" fmla="*/ 80 w 81"/>
                <a:gd name="T11" fmla="*/ 2 h 94"/>
                <a:gd name="T12" fmla="*/ 80 w 81"/>
                <a:gd name="T13" fmla="*/ 2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4"/>
                <a:gd name="T23" fmla="*/ 81 w 8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4">
                  <a:moveTo>
                    <a:pt x="80" y="2"/>
                  </a:moveTo>
                  <a:lnTo>
                    <a:pt x="0" y="93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0" y="2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3" name="Freeform 360"/>
            <p:cNvSpPr>
              <a:spLocks/>
            </p:cNvSpPr>
            <p:nvPr/>
          </p:nvSpPr>
          <p:spPr bwMode="auto">
            <a:xfrm>
              <a:off x="2389" y="2092"/>
              <a:ext cx="86" cy="96"/>
            </a:xfrm>
            <a:custGeom>
              <a:avLst/>
              <a:gdLst>
                <a:gd name="T0" fmla="*/ 0 w 86"/>
                <a:gd name="T1" fmla="*/ 90 h 96"/>
                <a:gd name="T2" fmla="*/ 3 w 86"/>
                <a:gd name="T3" fmla="*/ 95 h 96"/>
                <a:gd name="T4" fmla="*/ 85 w 86"/>
                <a:gd name="T5" fmla="*/ 3 h 96"/>
                <a:gd name="T6" fmla="*/ 81 w 86"/>
                <a:gd name="T7" fmla="*/ 0 h 96"/>
                <a:gd name="T8" fmla="*/ 0 w 86"/>
                <a:gd name="T9" fmla="*/ 90 h 96"/>
                <a:gd name="T10" fmla="*/ 4 w 86"/>
                <a:gd name="T11" fmla="*/ 95 h 96"/>
                <a:gd name="T12" fmla="*/ 0 w 86"/>
                <a:gd name="T13" fmla="*/ 9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0" y="90"/>
                  </a:moveTo>
                  <a:lnTo>
                    <a:pt x="3" y="95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0" y="90"/>
                  </a:lnTo>
                  <a:lnTo>
                    <a:pt x="4" y="95"/>
                  </a:lnTo>
                  <a:lnTo>
                    <a:pt x="0" y="9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4" name="Freeform 361"/>
            <p:cNvSpPr>
              <a:spLocks/>
            </p:cNvSpPr>
            <p:nvPr/>
          </p:nvSpPr>
          <p:spPr bwMode="auto">
            <a:xfrm>
              <a:off x="2389" y="2082"/>
              <a:ext cx="87" cy="106"/>
            </a:xfrm>
            <a:custGeom>
              <a:avLst/>
              <a:gdLst>
                <a:gd name="T0" fmla="*/ 86 w 87"/>
                <a:gd name="T1" fmla="*/ 8 h 106"/>
                <a:gd name="T2" fmla="*/ 80 w 87"/>
                <a:gd name="T3" fmla="*/ 6 h 106"/>
                <a:gd name="T4" fmla="*/ 0 w 87"/>
                <a:gd name="T5" fmla="*/ 100 h 106"/>
                <a:gd name="T6" fmla="*/ 4 w 87"/>
                <a:gd name="T7" fmla="*/ 105 h 106"/>
                <a:gd name="T8" fmla="*/ 85 w 87"/>
                <a:gd name="T9" fmla="*/ 11 h 106"/>
                <a:gd name="T10" fmla="*/ 80 w 87"/>
                <a:gd name="T11" fmla="*/ 8 h 106"/>
                <a:gd name="T12" fmla="*/ 86 w 87"/>
                <a:gd name="T13" fmla="*/ 8 h 106"/>
                <a:gd name="T14" fmla="*/ 86 w 87"/>
                <a:gd name="T15" fmla="*/ 0 h 106"/>
                <a:gd name="T16" fmla="*/ 80 w 87"/>
                <a:gd name="T17" fmla="*/ 6 h 106"/>
                <a:gd name="T18" fmla="*/ 86 w 87"/>
                <a:gd name="T19" fmla="*/ 8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06"/>
                <a:gd name="T32" fmla="*/ 87 w 87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06">
                  <a:moveTo>
                    <a:pt x="86" y="8"/>
                  </a:moveTo>
                  <a:lnTo>
                    <a:pt x="80" y="6"/>
                  </a:lnTo>
                  <a:lnTo>
                    <a:pt x="0" y="100"/>
                  </a:lnTo>
                  <a:lnTo>
                    <a:pt x="4" y="105"/>
                  </a:lnTo>
                  <a:lnTo>
                    <a:pt x="85" y="11"/>
                  </a:lnTo>
                  <a:lnTo>
                    <a:pt x="80" y="8"/>
                  </a:lnTo>
                  <a:lnTo>
                    <a:pt x="86" y="8"/>
                  </a:lnTo>
                  <a:lnTo>
                    <a:pt x="86" y="0"/>
                  </a:lnTo>
                  <a:lnTo>
                    <a:pt x="80" y="6"/>
                  </a:lnTo>
                  <a:lnTo>
                    <a:pt x="86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5" name="Freeform 362"/>
            <p:cNvSpPr>
              <a:spLocks/>
            </p:cNvSpPr>
            <p:nvPr/>
          </p:nvSpPr>
          <p:spPr bwMode="auto">
            <a:xfrm>
              <a:off x="2469" y="2091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9 h 17"/>
                <a:gd name="T4" fmla="*/ 16 w 17"/>
                <a:gd name="T5" fmla="*/ 9 h 17"/>
                <a:gd name="T6" fmla="*/ 16 w 17"/>
                <a:gd name="T7" fmla="*/ 6 h 17"/>
                <a:gd name="T8" fmla="*/ 16 w 17"/>
                <a:gd name="T9" fmla="*/ 3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3 h 17"/>
                <a:gd name="T16" fmla="*/ 0 w 17"/>
                <a:gd name="T17" fmla="*/ 6 h 17"/>
                <a:gd name="T18" fmla="*/ 0 w 17"/>
                <a:gd name="T19" fmla="*/ 9 h 17"/>
                <a:gd name="T20" fmla="*/ 0 w 17"/>
                <a:gd name="T21" fmla="*/ 9 h 17"/>
                <a:gd name="T22" fmla="*/ 2 w 17"/>
                <a:gd name="T23" fmla="*/ 3 h 17"/>
                <a:gd name="T24" fmla="*/ 13 w 17"/>
                <a:gd name="T25" fmla="*/ 16 h 17"/>
                <a:gd name="T26" fmla="*/ 16 w 17"/>
                <a:gd name="T27" fmla="*/ 16 h 17"/>
                <a:gd name="T28" fmla="*/ 16 w 17"/>
                <a:gd name="T29" fmla="*/ 9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3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6" name="Freeform 363"/>
            <p:cNvSpPr>
              <a:spLocks/>
            </p:cNvSpPr>
            <p:nvPr/>
          </p:nvSpPr>
          <p:spPr bwMode="auto">
            <a:xfrm>
              <a:off x="2256" y="2114"/>
              <a:ext cx="148" cy="155"/>
            </a:xfrm>
            <a:custGeom>
              <a:avLst/>
              <a:gdLst>
                <a:gd name="T0" fmla="*/ 146 w 148"/>
                <a:gd name="T1" fmla="*/ 0 h 155"/>
                <a:gd name="T2" fmla="*/ 146 w 148"/>
                <a:gd name="T3" fmla="*/ 0 h 155"/>
                <a:gd name="T4" fmla="*/ 147 w 148"/>
                <a:gd name="T5" fmla="*/ 0 h 155"/>
                <a:gd name="T6" fmla="*/ 147 w 148"/>
                <a:gd name="T7" fmla="*/ 0 h 155"/>
                <a:gd name="T8" fmla="*/ 147 w 148"/>
                <a:gd name="T9" fmla="*/ 0 h 155"/>
                <a:gd name="T10" fmla="*/ 0 w 148"/>
                <a:gd name="T11" fmla="*/ 154 h 155"/>
                <a:gd name="T12" fmla="*/ 146 w 14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155"/>
                <a:gd name="T23" fmla="*/ 148 w 14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155">
                  <a:moveTo>
                    <a:pt x="146" y="0"/>
                  </a:moveTo>
                  <a:lnTo>
                    <a:pt x="146" y="0"/>
                  </a:lnTo>
                  <a:lnTo>
                    <a:pt x="147" y="0"/>
                  </a:lnTo>
                  <a:lnTo>
                    <a:pt x="0" y="154"/>
                  </a:lnTo>
                  <a:lnTo>
                    <a:pt x="146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7" name="Freeform 364"/>
            <p:cNvSpPr>
              <a:spLocks/>
            </p:cNvSpPr>
            <p:nvPr/>
          </p:nvSpPr>
          <p:spPr bwMode="auto">
            <a:xfrm>
              <a:off x="2401" y="2111"/>
              <a:ext cx="17" cy="17"/>
            </a:xfrm>
            <a:custGeom>
              <a:avLst/>
              <a:gdLst>
                <a:gd name="T0" fmla="*/ 8 w 17"/>
                <a:gd name="T1" fmla="*/ 14 h 17"/>
                <a:gd name="T2" fmla="*/ 6 w 17"/>
                <a:gd name="T3" fmla="*/ 2 h 17"/>
                <a:gd name="T4" fmla="*/ 8 w 17"/>
                <a:gd name="T5" fmla="*/ 4 h 17"/>
                <a:gd name="T6" fmla="*/ 6 w 17"/>
                <a:gd name="T7" fmla="*/ 2 h 17"/>
                <a:gd name="T8" fmla="*/ 2 w 17"/>
                <a:gd name="T9" fmla="*/ 0 h 17"/>
                <a:gd name="T10" fmla="*/ 4 w 17"/>
                <a:gd name="T11" fmla="*/ 2 h 17"/>
                <a:gd name="T12" fmla="*/ 0 w 17"/>
                <a:gd name="T13" fmla="*/ 14 h 17"/>
                <a:gd name="T14" fmla="*/ 2 w 17"/>
                <a:gd name="T15" fmla="*/ 16 h 17"/>
                <a:gd name="T16" fmla="*/ 2 w 17"/>
                <a:gd name="T17" fmla="*/ 14 h 17"/>
                <a:gd name="T18" fmla="*/ 2 w 17"/>
                <a:gd name="T19" fmla="*/ 14 h 17"/>
                <a:gd name="T20" fmla="*/ 4 w 17"/>
                <a:gd name="T21" fmla="*/ 16 h 17"/>
                <a:gd name="T22" fmla="*/ 2 w 17"/>
                <a:gd name="T23" fmla="*/ 4 h 17"/>
                <a:gd name="T24" fmla="*/ 8 w 17"/>
                <a:gd name="T25" fmla="*/ 14 h 17"/>
                <a:gd name="T26" fmla="*/ 16 w 17"/>
                <a:gd name="T27" fmla="*/ 6 h 17"/>
                <a:gd name="T28" fmla="*/ 6 w 17"/>
                <a:gd name="T29" fmla="*/ 2 h 17"/>
                <a:gd name="T30" fmla="*/ 8 w 17"/>
                <a:gd name="T31" fmla="*/ 1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4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4"/>
                  </a:lnTo>
                  <a:lnTo>
                    <a:pt x="8" y="14"/>
                  </a:lnTo>
                  <a:lnTo>
                    <a:pt x="16" y="6"/>
                  </a:lnTo>
                  <a:lnTo>
                    <a:pt x="6" y="2"/>
                  </a:lnTo>
                  <a:lnTo>
                    <a:pt x="8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8" name="Freeform 365"/>
            <p:cNvSpPr>
              <a:spLocks/>
            </p:cNvSpPr>
            <p:nvPr/>
          </p:nvSpPr>
          <p:spPr bwMode="auto">
            <a:xfrm>
              <a:off x="2255" y="2113"/>
              <a:ext cx="151" cy="159"/>
            </a:xfrm>
            <a:custGeom>
              <a:avLst/>
              <a:gdLst>
                <a:gd name="T0" fmla="*/ 0 w 151"/>
                <a:gd name="T1" fmla="*/ 153 h 159"/>
                <a:gd name="T2" fmla="*/ 2 w 151"/>
                <a:gd name="T3" fmla="*/ 158 h 159"/>
                <a:gd name="T4" fmla="*/ 150 w 151"/>
                <a:gd name="T5" fmla="*/ 4 h 159"/>
                <a:gd name="T6" fmla="*/ 147 w 151"/>
                <a:gd name="T7" fmla="*/ 0 h 159"/>
                <a:gd name="T8" fmla="*/ 0 w 151"/>
                <a:gd name="T9" fmla="*/ 153 h 159"/>
                <a:gd name="T10" fmla="*/ 2 w 151"/>
                <a:gd name="T11" fmla="*/ 158 h 159"/>
                <a:gd name="T12" fmla="*/ 0 w 151"/>
                <a:gd name="T13" fmla="*/ 153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159"/>
                <a:gd name="T23" fmla="*/ 151 w 151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159">
                  <a:moveTo>
                    <a:pt x="0" y="153"/>
                  </a:moveTo>
                  <a:lnTo>
                    <a:pt x="2" y="158"/>
                  </a:lnTo>
                  <a:lnTo>
                    <a:pt x="150" y="4"/>
                  </a:lnTo>
                  <a:lnTo>
                    <a:pt x="147" y="0"/>
                  </a:lnTo>
                  <a:lnTo>
                    <a:pt x="0" y="153"/>
                  </a:lnTo>
                  <a:lnTo>
                    <a:pt x="2" y="158"/>
                  </a:lnTo>
                  <a:lnTo>
                    <a:pt x="0" y="15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69" name="Freeform 366"/>
            <p:cNvSpPr>
              <a:spLocks/>
            </p:cNvSpPr>
            <p:nvPr/>
          </p:nvSpPr>
          <p:spPr bwMode="auto">
            <a:xfrm>
              <a:off x="2255" y="2111"/>
              <a:ext cx="150" cy="161"/>
            </a:xfrm>
            <a:custGeom>
              <a:avLst/>
              <a:gdLst>
                <a:gd name="T0" fmla="*/ 148 w 150"/>
                <a:gd name="T1" fmla="*/ 0 h 161"/>
                <a:gd name="T2" fmla="*/ 145 w 150"/>
                <a:gd name="T3" fmla="*/ 0 h 161"/>
                <a:gd name="T4" fmla="*/ 0 w 150"/>
                <a:gd name="T5" fmla="*/ 155 h 161"/>
                <a:gd name="T6" fmla="*/ 2 w 150"/>
                <a:gd name="T7" fmla="*/ 160 h 161"/>
                <a:gd name="T8" fmla="*/ 149 w 150"/>
                <a:gd name="T9" fmla="*/ 6 h 161"/>
                <a:gd name="T10" fmla="*/ 146 w 150"/>
                <a:gd name="T11" fmla="*/ 6 h 161"/>
                <a:gd name="T12" fmla="*/ 148 w 150"/>
                <a:gd name="T13" fmla="*/ 0 h 161"/>
                <a:gd name="T14" fmla="*/ 147 w 150"/>
                <a:gd name="T15" fmla="*/ 0 h 161"/>
                <a:gd name="T16" fmla="*/ 145 w 150"/>
                <a:gd name="T17" fmla="*/ 0 h 161"/>
                <a:gd name="T18" fmla="*/ 148 w 150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161"/>
                <a:gd name="T32" fmla="*/ 150 w 150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161">
                  <a:moveTo>
                    <a:pt x="148" y="0"/>
                  </a:moveTo>
                  <a:lnTo>
                    <a:pt x="145" y="0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149" y="6"/>
                  </a:lnTo>
                  <a:lnTo>
                    <a:pt x="146" y="6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0" name="Freeform 367"/>
            <p:cNvSpPr>
              <a:spLocks/>
            </p:cNvSpPr>
            <p:nvPr/>
          </p:nvSpPr>
          <p:spPr bwMode="auto">
            <a:xfrm>
              <a:off x="1681" y="2129"/>
              <a:ext cx="163" cy="200"/>
            </a:xfrm>
            <a:custGeom>
              <a:avLst/>
              <a:gdLst>
                <a:gd name="T0" fmla="*/ 134 w 163"/>
                <a:gd name="T1" fmla="*/ 0 h 200"/>
                <a:gd name="T2" fmla="*/ 136 w 163"/>
                <a:gd name="T3" fmla="*/ 0 h 200"/>
                <a:gd name="T4" fmla="*/ 141 w 163"/>
                <a:gd name="T5" fmla="*/ 4 h 200"/>
                <a:gd name="T6" fmla="*/ 149 w 163"/>
                <a:gd name="T7" fmla="*/ 19 h 200"/>
                <a:gd name="T8" fmla="*/ 156 w 163"/>
                <a:gd name="T9" fmla="*/ 39 h 200"/>
                <a:gd name="T10" fmla="*/ 160 w 163"/>
                <a:gd name="T11" fmla="*/ 60 h 200"/>
                <a:gd name="T12" fmla="*/ 162 w 163"/>
                <a:gd name="T13" fmla="*/ 78 h 200"/>
                <a:gd name="T14" fmla="*/ 162 w 163"/>
                <a:gd name="T15" fmla="*/ 87 h 200"/>
                <a:gd name="T16" fmla="*/ 147 w 163"/>
                <a:gd name="T17" fmla="*/ 116 h 200"/>
                <a:gd name="T18" fmla="*/ 145 w 163"/>
                <a:gd name="T19" fmla="*/ 102 h 200"/>
                <a:gd name="T20" fmla="*/ 143 w 163"/>
                <a:gd name="T21" fmla="*/ 86 h 200"/>
                <a:gd name="T22" fmla="*/ 142 w 163"/>
                <a:gd name="T23" fmla="*/ 86 h 200"/>
                <a:gd name="T24" fmla="*/ 140 w 163"/>
                <a:gd name="T25" fmla="*/ 86 h 200"/>
                <a:gd name="T26" fmla="*/ 134 w 163"/>
                <a:gd name="T27" fmla="*/ 138 h 200"/>
                <a:gd name="T28" fmla="*/ 125 w 163"/>
                <a:gd name="T29" fmla="*/ 153 h 200"/>
                <a:gd name="T30" fmla="*/ 115 w 163"/>
                <a:gd name="T31" fmla="*/ 166 h 200"/>
                <a:gd name="T32" fmla="*/ 103 w 163"/>
                <a:gd name="T33" fmla="*/ 178 h 200"/>
                <a:gd name="T34" fmla="*/ 91 w 163"/>
                <a:gd name="T35" fmla="*/ 186 h 200"/>
                <a:gd name="T36" fmla="*/ 78 w 163"/>
                <a:gd name="T37" fmla="*/ 193 h 200"/>
                <a:gd name="T38" fmla="*/ 64 w 163"/>
                <a:gd name="T39" fmla="*/ 197 h 200"/>
                <a:gd name="T40" fmla="*/ 50 w 163"/>
                <a:gd name="T41" fmla="*/ 199 h 200"/>
                <a:gd name="T42" fmla="*/ 35 w 163"/>
                <a:gd name="T43" fmla="*/ 194 h 200"/>
                <a:gd name="T44" fmla="*/ 24 w 163"/>
                <a:gd name="T45" fmla="*/ 183 h 200"/>
                <a:gd name="T46" fmla="*/ 16 w 163"/>
                <a:gd name="T47" fmla="*/ 170 h 200"/>
                <a:gd name="T48" fmla="*/ 8 w 163"/>
                <a:gd name="T49" fmla="*/ 155 h 200"/>
                <a:gd name="T50" fmla="*/ 1 w 163"/>
                <a:gd name="T51" fmla="*/ 128 h 200"/>
                <a:gd name="T52" fmla="*/ 0 w 163"/>
                <a:gd name="T53" fmla="*/ 105 h 200"/>
                <a:gd name="T54" fmla="*/ 1 w 163"/>
                <a:gd name="T55" fmla="*/ 87 h 200"/>
                <a:gd name="T56" fmla="*/ 10 w 163"/>
                <a:gd name="T57" fmla="*/ 63 h 200"/>
                <a:gd name="T58" fmla="*/ 21 w 163"/>
                <a:gd name="T59" fmla="*/ 41 h 200"/>
                <a:gd name="T60" fmla="*/ 28 w 163"/>
                <a:gd name="T61" fmla="*/ 33 h 200"/>
                <a:gd name="T62" fmla="*/ 35 w 163"/>
                <a:gd name="T63" fmla="*/ 26 h 200"/>
                <a:gd name="T64" fmla="*/ 41 w 163"/>
                <a:gd name="T65" fmla="*/ 20 h 200"/>
                <a:gd name="T66" fmla="*/ 133 w 163"/>
                <a:gd name="T67" fmla="*/ 0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3"/>
                <a:gd name="T103" fmla="*/ 0 h 200"/>
                <a:gd name="T104" fmla="*/ 163 w 163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3" h="200">
                  <a:moveTo>
                    <a:pt x="133" y="0"/>
                  </a:move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4"/>
                  </a:lnTo>
                  <a:lnTo>
                    <a:pt x="146" y="11"/>
                  </a:lnTo>
                  <a:lnTo>
                    <a:pt x="149" y="19"/>
                  </a:lnTo>
                  <a:lnTo>
                    <a:pt x="153" y="28"/>
                  </a:lnTo>
                  <a:lnTo>
                    <a:pt x="156" y="39"/>
                  </a:lnTo>
                  <a:lnTo>
                    <a:pt x="158" y="49"/>
                  </a:lnTo>
                  <a:lnTo>
                    <a:pt x="160" y="60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2" y="82"/>
                  </a:lnTo>
                  <a:lnTo>
                    <a:pt x="162" y="87"/>
                  </a:lnTo>
                  <a:lnTo>
                    <a:pt x="162" y="92"/>
                  </a:lnTo>
                  <a:lnTo>
                    <a:pt x="147" y="116"/>
                  </a:lnTo>
                  <a:lnTo>
                    <a:pt x="146" y="110"/>
                  </a:lnTo>
                  <a:lnTo>
                    <a:pt x="145" y="102"/>
                  </a:lnTo>
                  <a:lnTo>
                    <a:pt x="144" y="94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8" y="130"/>
                  </a:lnTo>
                  <a:lnTo>
                    <a:pt x="134" y="138"/>
                  </a:lnTo>
                  <a:lnTo>
                    <a:pt x="131" y="145"/>
                  </a:lnTo>
                  <a:lnTo>
                    <a:pt x="125" y="153"/>
                  </a:lnTo>
                  <a:lnTo>
                    <a:pt x="120" y="159"/>
                  </a:lnTo>
                  <a:lnTo>
                    <a:pt x="115" y="166"/>
                  </a:lnTo>
                  <a:lnTo>
                    <a:pt x="109" y="172"/>
                  </a:lnTo>
                  <a:lnTo>
                    <a:pt x="103" y="178"/>
                  </a:lnTo>
                  <a:lnTo>
                    <a:pt x="97" y="182"/>
                  </a:lnTo>
                  <a:lnTo>
                    <a:pt x="91" y="186"/>
                  </a:lnTo>
                  <a:lnTo>
                    <a:pt x="84" y="190"/>
                  </a:lnTo>
                  <a:lnTo>
                    <a:pt x="78" y="193"/>
                  </a:lnTo>
                  <a:lnTo>
                    <a:pt x="71" y="196"/>
                  </a:lnTo>
                  <a:lnTo>
                    <a:pt x="64" y="197"/>
                  </a:lnTo>
                  <a:lnTo>
                    <a:pt x="57" y="199"/>
                  </a:lnTo>
                  <a:lnTo>
                    <a:pt x="50" y="199"/>
                  </a:lnTo>
                  <a:lnTo>
                    <a:pt x="43" y="197"/>
                  </a:lnTo>
                  <a:lnTo>
                    <a:pt x="35" y="194"/>
                  </a:lnTo>
                  <a:lnTo>
                    <a:pt x="29" y="189"/>
                  </a:lnTo>
                  <a:lnTo>
                    <a:pt x="24" y="183"/>
                  </a:lnTo>
                  <a:lnTo>
                    <a:pt x="20" y="178"/>
                  </a:lnTo>
                  <a:lnTo>
                    <a:pt x="16" y="170"/>
                  </a:lnTo>
                  <a:lnTo>
                    <a:pt x="11" y="162"/>
                  </a:lnTo>
                  <a:lnTo>
                    <a:pt x="8" y="155"/>
                  </a:lnTo>
                  <a:lnTo>
                    <a:pt x="4" y="145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1" y="87"/>
                  </a:lnTo>
                  <a:lnTo>
                    <a:pt x="4" y="76"/>
                  </a:lnTo>
                  <a:lnTo>
                    <a:pt x="10" y="63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13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1" name="Freeform 368"/>
            <p:cNvSpPr>
              <a:spLocks/>
            </p:cNvSpPr>
            <p:nvPr/>
          </p:nvSpPr>
          <p:spPr bwMode="auto">
            <a:xfrm>
              <a:off x="1814" y="2125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2 w 17"/>
                <a:gd name="T3" fmla="*/ 0 h 17"/>
                <a:gd name="T4" fmla="*/ 12 w 17"/>
                <a:gd name="T5" fmla="*/ 0 h 17"/>
                <a:gd name="T6" fmla="*/ 8 w 17"/>
                <a:gd name="T7" fmla="*/ 0 h 17"/>
                <a:gd name="T8" fmla="*/ 4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4 w 17"/>
                <a:gd name="T15" fmla="*/ 16 h 17"/>
                <a:gd name="T16" fmla="*/ 8 w 17"/>
                <a:gd name="T17" fmla="*/ 16 h 17"/>
                <a:gd name="T18" fmla="*/ 12 w 17"/>
                <a:gd name="T19" fmla="*/ 16 h 17"/>
                <a:gd name="T20" fmla="*/ 12 w 17"/>
                <a:gd name="T21" fmla="*/ 16 h 17"/>
                <a:gd name="T22" fmla="*/ 4 w 17"/>
                <a:gd name="T23" fmla="*/ 13 h 17"/>
                <a:gd name="T24" fmla="*/ 16 w 17"/>
                <a:gd name="T25" fmla="*/ 2 h 17"/>
                <a:gd name="T26" fmla="*/ 12 w 17"/>
                <a:gd name="T27" fmla="*/ 0 h 17"/>
                <a:gd name="T28" fmla="*/ 12 w 17"/>
                <a:gd name="T29" fmla="*/ 0 h 17"/>
                <a:gd name="T30" fmla="*/ 16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2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4" y="1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2" name="Freeform 369"/>
            <p:cNvSpPr>
              <a:spLocks/>
            </p:cNvSpPr>
            <p:nvPr/>
          </p:nvSpPr>
          <p:spPr bwMode="auto">
            <a:xfrm>
              <a:off x="1815" y="2126"/>
              <a:ext cx="31" cy="76"/>
            </a:xfrm>
            <a:custGeom>
              <a:avLst/>
              <a:gdLst>
                <a:gd name="T0" fmla="*/ 30 w 31"/>
                <a:gd name="T1" fmla="*/ 75 h 76"/>
                <a:gd name="T2" fmla="*/ 30 w 31"/>
                <a:gd name="T3" fmla="*/ 75 h 76"/>
                <a:gd name="T4" fmla="*/ 29 w 31"/>
                <a:gd name="T5" fmla="*/ 62 h 76"/>
                <a:gd name="T6" fmla="*/ 27 w 31"/>
                <a:gd name="T7" fmla="*/ 51 h 76"/>
                <a:gd name="T8" fmla="*/ 24 w 31"/>
                <a:gd name="T9" fmla="*/ 40 h 76"/>
                <a:gd name="T10" fmla="*/ 22 w 31"/>
                <a:gd name="T11" fmla="*/ 30 h 76"/>
                <a:gd name="T12" fmla="*/ 18 w 31"/>
                <a:gd name="T13" fmla="*/ 20 h 76"/>
                <a:gd name="T14" fmla="*/ 13 w 31"/>
                <a:gd name="T15" fmla="*/ 13 h 76"/>
                <a:gd name="T16" fmla="*/ 9 w 31"/>
                <a:gd name="T17" fmla="*/ 5 h 76"/>
                <a:gd name="T18" fmla="*/ 3 w 31"/>
                <a:gd name="T19" fmla="*/ 0 h 76"/>
                <a:gd name="T20" fmla="*/ 0 w 31"/>
                <a:gd name="T21" fmla="*/ 4 h 76"/>
                <a:gd name="T22" fmla="*/ 4 w 31"/>
                <a:gd name="T23" fmla="*/ 9 h 76"/>
                <a:gd name="T24" fmla="*/ 9 w 31"/>
                <a:gd name="T25" fmla="*/ 16 h 76"/>
                <a:gd name="T26" fmla="*/ 13 w 31"/>
                <a:gd name="T27" fmla="*/ 23 h 76"/>
                <a:gd name="T28" fmla="*/ 16 w 31"/>
                <a:gd name="T29" fmla="*/ 32 h 76"/>
                <a:gd name="T30" fmla="*/ 19 w 31"/>
                <a:gd name="T31" fmla="*/ 42 h 76"/>
                <a:gd name="T32" fmla="*/ 21 w 31"/>
                <a:gd name="T33" fmla="*/ 52 h 76"/>
                <a:gd name="T34" fmla="*/ 24 w 31"/>
                <a:gd name="T35" fmla="*/ 63 h 76"/>
                <a:gd name="T36" fmla="*/ 24 w 31"/>
                <a:gd name="T37" fmla="*/ 75 h 76"/>
                <a:gd name="T38" fmla="*/ 24 w 31"/>
                <a:gd name="T39" fmla="*/ 75 h 76"/>
                <a:gd name="T40" fmla="*/ 30 w 31"/>
                <a:gd name="T41" fmla="*/ 75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6"/>
                <a:gd name="T65" fmla="*/ 31 w 31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6">
                  <a:moveTo>
                    <a:pt x="30" y="75"/>
                  </a:moveTo>
                  <a:lnTo>
                    <a:pt x="30" y="75"/>
                  </a:lnTo>
                  <a:lnTo>
                    <a:pt x="29" y="62"/>
                  </a:lnTo>
                  <a:lnTo>
                    <a:pt x="27" y="51"/>
                  </a:lnTo>
                  <a:lnTo>
                    <a:pt x="24" y="40"/>
                  </a:lnTo>
                  <a:lnTo>
                    <a:pt x="22" y="30"/>
                  </a:lnTo>
                  <a:lnTo>
                    <a:pt x="18" y="20"/>
                  </a:lnTo>
                  <a:lnTo>
                    <a:pt x="13" y="13"/>
                  </a:lnTo>
                  <a:lnTo>
                    <a:pt x="9" y="5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3"/>
                  </a:lnTo>
                  <a:lnTo>
                    <a:pt x="16" y="32"/>
                  </a:lnTo>
                  <a:lnTo>
                    <a:pt x="19" y="42"/>
                  </a:lnTo>
                  <a:lnTo>
                    <a:pt x="21" y="52"/>
                  </a:lnTo>
                  <a:lnTo>
                    <a:pt x="24" y="63"/>
                  </a:lnTo>
                  <a:lnTo>
                    <a:pt x="24" y="75"/>
                  </a:lnTo>
                  <a:lnTo>
                    <a:pt x="30" y="7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3" name="Freeform 370"/>
            <p:cNvSpPr>
              <a:spLocks/>
            </p:cNvSpPr>
            <p:nvPr/>
          </p:nvSpPr>
          <p:spPr bwMode="auto">
            <a:xfrm>
              <a:off x="1839" y="2201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16 w 17"/>
                <a:gd name="T3" fmla="*/ 20 h 22"/>
                <a:gd name="T4" fmla="*/ 16 w 17"/>
                <a:gd name="T5" fmla="*/ 15 h 22"/>
                <a:gd name="T6" fmla="*/ 16 w 17"/>
                <a:gd name="T7" fmla="*/ 10 h 22"/>
                <a:gd name="T8" fmla="*/ 16 w 17"/>
                <a:gd name="T9" fmla="*/ 5 h 22"/>
                <a:gd name="T10" fmla="*/ 16 w 17"/>
                <a:gd name="T11" fmla="*/ 0 h 22"/>
                <a:gd name="T12" fmla="*/ 0 w 17"/>
                <a:gd name="T13" fmla="*/ 0 h 22"/>
                <a:gd name="T14" fmla="*/ 0 w 17"/>
                <a:gd name="T15" fmla="*/ 5 h 22"/>
                <a:gd name="T16" fmla="*/ 0 w 17"/>
                <a:gd name="T17" fmla="*/ 10 h 22"/>
                <a:gd name="T18" fmla="*/ 0 w 17"/>
                <a:gd name="T19" fmla="*/ 15 h 22"/>
                <a:gd name="T20" fmla="*/ 0 w 17"/>
                <a:gd name="T21" fmla="*/ 20 h 22"/>
                <a:gd name="T22" fmla="*/ 2 w 17"/>
                <a:gd name="T23" fmla="*/ 18 h 22"/>
                <a:gd name="T24" fmla="*/ 16 w 17"/>
                <a:gd name="T25" fmla="*/ 21 h 22"/>
                <a:gd name="T26" fmla="*/ 16 w 17"/>
                <a:gd name="T27" fmla="*/ 21 h 22"/>
                <a:gd name="T28" fmla="*/ 16 w 17"/>
                <a:gd name="T29" fmla="*/ 20 h 22"/>
                <a:gd name="T30" fmla="*/ 16 w 17"/>
                <a:gd name="T31" fmla="*/ 2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6" y="21"/>
                  </a:moveTo>
                  <a:lnTo>
                    <a:pt x="16" y="20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4" name="Freeform 371"/>
            <p:cNvSpPr>
              <a:spLocks/>
            </p:cNvSpPr>
            <p:nvPr/>
          </p:nvSpPr>
          <p:spPr bwMode="auto">
            <a:xfrm>
              <a:off x="1826" y="2219"/>
              <a:ext cx="20" cy="34"/>
            </a:xfrm>
            <a:custGeom>
              <a:avLst/>
              <a:gdLst>
                <a:gd name="T0" fmla="*/ 0 w 20"/>
                <a:gd name="T1" fmla="*/ 28 h 34"/>
                <a:gd name="T2" fmla="*/ 5 w 20"/>
                <a:gd name="T3" fmla="*/ 28 h 34"/>
                <a:gd name="T4" fmla="*/ 19 w 20"/>
                <a:gd name="T5" fmla="*/ 2 h 34"/>
                <a:gd name="T6" fmla="*/ 14 w 20"/>
                <a:gd name="T7" fmla="*/ 0 h 34"/>
                <a:gd name="T8" fmla="*/ 1 w 20"/>
                <a:gd name="T9" fmla="*/ 24 h 34"/>
                <a:gd name="T10" fmla="*/ 6 w 20"/>
                <a:gd name="T11" fmla="*/ 24 h 34"/>
                <a:gd name="T12" fmla="*/ 0 w 20"/>
                <a:gd name="T13" fmla="*/ 28 h 34"/>
                <a:gd name="T14" fmla="*/ 2 w 20"/>
                <a:gd name="T15" fmla="*/ 33 h 34"/>
                <a:gd name="T16" fmla="*/ 5 w 20"/>
                <a:gd name="T17" fmla="*/ 28 h 34"/>
                <a:gd name="T18" fmla="*/ 0 w 20"/>
                <a:gd name="T19" fmla="*/ 2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4"/>
                <a:gd name="T32" fmla="*/ 20 w 2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4">
                  <a:moveTo>
                    <a:pt x="0" y="28"/>
                  </a:moveTo>
                  <a:lnTo>
                    <a:pt x="5" y="28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0" y="2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5" name="Freeform 372"/>
            <p:cNvSpPr>
              <a:spLocks/>
            </p:cNvSpPr>
            <p:nvPr/>
          </p:nvSpPr>
          <p:spPr bwMode="auto">
            <a:xfrm>
              <a:off x="1822" y="2212"/>
              <a:ext cx="17" cy="36"/>
            </a:xfrm>
            <a:custGeom>
              <a:avLst/>
              <a:gdLst>
                <a:gd name="T0" fmla="*/ 3 w 17"/>
                <a:gd name="T1" fmla="*/ 6 h 36"/>
                <a:gd name="T2" fmla="*/ 0 w 17"/>
                <a:gd name="T3" fmla="*/ 3 h 36"/>
                <a:gd name="T4" fmla="*/ 1 w 17"/>
                <a:gd name="T5" fmla="*/ 11 h 36"/>
                <a:gd name="T6" fmla="*/ 1 w 17"/>
                <a:gd name="T7" fmla="*/ 19 h 36"/>
                <a:gd name="T8" fmla="*/ 3 w 17"/>
                <a:gd name="T9" fmla="*/ 27 h 36"/>
                <a:gd name="T10" fmla="*/ 6 w 17"/>
                <a:gd name="T11" fmla="*/ 35 h 36"/>
                <a:gd name="T12" fmla="*/ 16 w 17"/>
                <a:gd name="T13" fmla="*/ 31 h 36"/>
                <a:gd name="T14" fmla="*/ 11 w 17"/>
                <a:gd name="T15" fmla="*/ 26 h 36"/>
                <a:gd name="T16" fmla="*/ 9 w 17"/>
                <a:gd name="T17" fmla="*/ 19 h 36"/>
                <a:gd name="T18" fmla="*/ 9 w 17"/>
                <a:gd name="T19" fmla="*/ 11 h 36"/>
                <a:gd name="T20" fmla="*/ 9 w 17"/>
                <a:gd name="T21" fmla="*/ 2 h 36"/>
                <a:gd name="T22" fmla="*/ 3 w 17"/>
                <a:gd name="T23" fmla="*/ 0 h 36"/>
                <a:gd name="T24" fmla="*/ 9 w 17"/>
                <a:gd name="T25" fmla="*/ 2 h 36"/>
                <a:gd name="T26" fmla="*/ 8 w 17"/>
                <a:gd name="T27" fmla="*/ 0 h 36"/>
                <a:gd name="T28" fmla="*/ 3 w 17"/>
                <a:gd name="T29" fmla="*/ 0 h 36"/>
                <a:gd name="T30" fmla="*/ 3 w 17"/>
                <a:gd name="T31" fmla="*/ 6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6"/>
                <a:gd name="T50" fmla="*/ 17 w 17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6">
                  <a:moveTo>
                    <a:pt x="3" y="6"/>
                  </a:moveTo>
                  <a:lnTo>
                    <a:pt x="0" y="3"/>
                  </a:lnTo>
                  <a:lnTo>
                    <a:pt x="1" y="11"/>
                  </a:lnTo>
                  <a:lnTo>
                    <a:pt x="1" y="19"/>
                  </a:lnTo>
                  <a:lnTo>
                    <a:pt x="3" y="27"/>
                  </a:lnTo>
                  <a:lnTo>
                    <a:pt x="6" y="35"/>
                  </a:lnTo>
                  <a:lnTo>
                    <a:pt x="16" y="31"/>
                  </a:lnTo>
                  <a:lnTo>
                    <a:pt x="11" y="26"/>
                  </a:lnTo>
                  <a:lnTo>
                    <a:pt x="9" y="19"/>
                  </a:lnTo>
                  <a:lnTo>
                    <a:pt x="9" y="11"/>
                  </a:lnTo>
                  <a:lnTo>
                    <a:pt x="9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6" name="Freeform 373"/>
            <p:cNvSpPr>
              <a:spLocks/>
            </p:cNvSpPr>
            <p:nvPr/>
          </p:nvSpPr>
          <p:spPr bwMode="auto">
            <a:xfrm>
              <a:off x="1818" y="2212"/>
              <a:ext cx="17" cy="17"/>
            </a:xfrm>
            <a:custGeom>
              <a:avLst/>
              <a:gdLst>
                <a:gd name="T0" fmla="*/ 13 w 17"/>
                <a:gd name="T1" fmla="*/ 9 h 17"/>
                <a:gd name="T2" fmla="*/ 8 w 17"/>
                <a:gd name="T3" fmla="*/ 16 h 17"/>
                <a:gd name="T4" fmla="*/ 13 w 17"/>
                <a:gd name="T5" fmla="*/ 16 h 17"/>
                <a:gd name="T6" fmla="*/ 13 w 17"/>
                <a:gd name="T7" fmla="*/ 16 h 17"/>
                <a:gd name="T8" fmla="*/ 13 w 17"/>
                <a:gd name="T9" fmla="*/ 16 h 17"/>
                <a:gd name="T10" fmla="*/ 16 w 17"/>
                <a:gd name="T11" fmla="*/ 16 h 17"/>
                <a:gd name="T12" fmla="*/ 16 w 17"/>
                <a:gd name="T13" fmla="*/ 0 h 17"/>
                <a:gd name="T14" fmla="*/ 13 w 17"/>
                <a:gd name="T15" fmla="*/ 0 h 17"/>
                <a:gd name="T16" fmla="*/ 13 w 17"/>
                <a:gd name="T17" fmla="*/ 0 h 17"/>
                <a:gd name="T18" fmla="*/ 13 w 17"/>
                <a:gd name="T19" fmla="*/ 0 h 17"/>
                <a:gd name="T20" fmla="*/ 8 w 17"/>
                <a:gd name="T21" fmla="*/ 0 h 17"/>
                <a:gd name="T22" fmla="*/ 0 w 17"/>
                <a:gd name="T23" fmla="*/ 9 h 17"/>
                <a:gd name="T24" fmla="*/ 8 w 17"/>
                <a:gd name="T25" fmla="*/ 0 h 17"/>
                <a:gd name="T26" fmla="*/ 0 w 17"/>
                <a:gd name="T27" fmla="*/ 0 h 17"/>
                <a:gd name="T28" fmla="*/ 0 w 17"/>
                <a:gd name="T29" fmla="*/ 9 h 17"/>
                <a:gd name="T30" fmla="*/ 13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9"/>
                  </a:moveTo>
                  <a:lnTo>
                    <a:pt x="8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7" name="Freeform 374"/>
            <p:cNvSpPr>
              <a:spLocks/>
            </p:cNvSpPr>
            <p:nvPr/>
          </p:nvSpPr>
          <p:spPr bwMode="auto">
            <a:xfrm>
              <a:off x="1817" y="2215"/>
              <a:ext cx="17" cy="47"/>
            </a:xfrm>
            <a:custGeom>
              <a:avLst/>
              <a:gdLst>
                <a:gd name="T0" fmla="*/ 16 w 17"/>
                <a:gd name="T1" fmla="*/ 46 h 47"/>
                <a:gd name="T2" fmla="*/ 16 w 17"/>
                <a:gd name="T3" fmla="*/ 44 h 47"/>
                <a:gd name="T4" fmla="*/ 16 w 17"/>
                <a:gd name="T5" fmla="*/ 0 h 47"/>
                <a:gd name="T6" fmla="*/ 2 w 17"/>
                <a:gd name="T7" fmla="*/ 0 h 47"/>
                <a:gd name="T8" fmla="*/ 0 w 17"/>
                <a:gd name="T9" fmla="*/ 44 h 47"/>
                <a:gd name="T10" fmla="*/ 0 w 17"/>
                <a:gd name="T11" fmla="*/ 43 h 47"/>
                <a:gd name="T12" fmla="*/ 16 w 17"/>
                <a:gd name="T13" fmla="*/ 46 h 47"/>
                <a:gd name="T14" fmla="*/ 16 w 17"/>
                <a:gd name="T15" fmla="*/ 45 h 47"/>
                <a:gd name="T16" fmla="*/ 16 w 17"/>
                <a:gd name="T17" fmla="*/ 44 h 47"/>
                <a:gd name="T18" fmla="*/ 16 w 17"/>
                <a:gd name="T19" fmla="*/ 4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7"/>
                <a:gd name="T32" fmla="*/ 17 w 1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7">
                  <a:moveTo>
                    <a:pt x="16" y="46"/>
                  </a:moveTo>
                  <a:lnTo>
                    <a:pt x="16" y="4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8" name="Freeform 375"/>
            <p:cNvSpPr>
              <a:spLocks/>
            </p:cNvSpPr>
            <p:nvPr/>
          </p:nvSpPr>
          <p:spPr bwMode="auto">
            <a:xfrm>
              <a:off x="1723" y="2258"/>
              <a:ext cx="101" cy="74"/>
            </a:xfrm>
            <a:custGeom>
              <a:avLst/>
              <a:gdLst>
                <a:gd name="T0" fmla="*/ 0 w 101"/>
                <a:gd name="T1" fmla="*/ 72 h 74"/>
                <a:gd name="T2" fmla="*/ 0 w 101"/>
                <a:gd name="T3" fmla="*/ 72 h 74"/>
                <a:gd name="T4" fmla="*/ 7 w 101"/>
                <a:gd name="T5" fmla="*/ 73 h 74"/>
                <a:gd name="T6" fmla="*/ 14 w 101"/>
                <a:gd name="T7" fmla="*/ 73 h 74"/>
                <a:gd name="T8" fmla="*/ 22 w 101"/>
                <a:gd name="T9" fmla="*/ 72 h 74"/>
                <a:gd name="T10" fmla="*/ 28 w 101"/>
                <a:gd name="T11" fmla="*/ 70 h 74"/>
                <a:gd name="T12" fmla="*/ 36 w 101"/>
                <a:gd name="T13" fmla="*/ 67 h 74"/>
                <a:gd name="T14" fmla="*/ 43 w 101"/>
                <a:gd name="T15" fmla="*/ 64 h 74"/>
                <a:gd name="T16" fmla="*/ 50 w 101"/>
                <a:gd name="T17" fmla="*/ 60 h 74"/>
                <a:gd name="T18" fmla="*/ 56 w 101"/>
                <a:gd name="T19" fmla="*/ 56 h 74"/>
                <a:gd name="T20" fmla="*/ 63 w 101"/>
                <a:gd name="T21" fmla="*/ 51 h 74"/>
                <a:gd name="T22" fmla="*/ 69 w 101"/>
                <a:gd name="T23" fmla="*/ 46 h 74"/>
                <a:gd name="T24" fmla="*/ 75 w 101"/>
                <a:gd name="T25" fmla="*/ 39 h 74"/>
                <a:gd name="T26" fmla="*/ 81 w 101"/>
                <a:gd name="T27" fmla="*/ 32 h 74"/>
                <a:gd name="T28" fmla="*/ 86 w 101"/>
                <a:gd name="T29" fmla="*/ 25 h 74"/>
                <a:gd name="T30" fmla="*/ 90 w 101"/>
                <a:gd name="T31" fmla="*/ 18 h 74"/>
                <a:gd name="T32" fmla="*/ 94 w 101"/>
                <a:gd name="T33" fmla="*/ 10 h 74"/>
                <a:gd name="T34" fmla="*/ 100 w 101"/>
                <a:gd name="T35" fmla="*/ 2 h 74"/>
                <a:gd name="T36" fmla="*/ 94 w 101"/>
                <a:gd name="T37" fmla="*/ 0 h 74"/>
                <a:gd name="T38" fmla="*/ 90 w 101"/>
                <a:gd name="T39" fmla="*/ 7 h 74"/>
                <a:gd name="T40" fmla="*/ 86 w 101"/>
                <a:gd name="T41" fmla="*/ 15 h 74"/>
                <a:gd name="T42" fmla="*/ 81 w 101"/>
                <a:gd name="T43" fmla="*/ 22 h 74"/>
                <a:gd name="T44" fmla="*/ 76 w 101"/>
                <a:gd name="T45" fmla="*/ 28 h 74"/>
                <a:gd name="T46" fmla="*/ 71 w 101"/>
                <a:gd name="T47" fmla="*/ 35 h 74"/>
                <a:gd name="T48" fmla="*/ 66 w 101"/>
                <a:gd name="T49" fmla="*/ 40 h 74"/>
                <a:gd name="T50" fmla="*/ 60 w 101"/>
                <a:gd name="T51" fmla="*/ 46 h 74"/>
                <a:gd name="T52" fmla="*/ 54 w 101"/>
                <a:gd name="T53" fmla="*/ 50 h 74"/>
                <a:gd name="T54" fmla="*/ 48 w 101"/>
                <a:gd name="T55" fmla="*/ 54 h 74"/>
                <a:gd name="T56" fmla="*/ 41 w 101"/>
                <a:gd name="T57" fmla="*/ 58 h 74"/>
                <a:gd name="T58" fmla="*/ 34 w 101"/>
                <a:gd name="T59" fmla="*/ 61 h 74"/>
                <a:gd name="T60" fmla="*/ 28 w 101"/>
                <a:gd name="T61" fmla="*/ 64 h 74"/>
                <a:gd name="T62" fmla="*/ 21 w 101"/>
                <a:gd name="T63" fmla="*/ 65 h 74"/>
                <a:gd name="T64" fmla="*/ 14 w 101"/>
                <a:gd name="T65" fmla="*/ 66 h 74"/>
                <a:gd name="T66" fmla="*/ 7 w 101"/>
                <a:gd name="T67" fmla="*/ 66 h 74"/>
                <a:gd name="T68" fmla="*/ 0 w 101"/>
                <a:gd name="T69" fmla="*/ 65 h 74"/>
                <a:gd name="T70" fmla="*/ 0 w 101"/>
                <a:gd name="T71" fmla="*/ 65 h 74"/>
                <a:gd name="T72" fmla="*/ 0 w 101"/>
                <a:gd name="T73" fmla="*/ 72 h 74"/>
                <a:gd name="T74" fmla="*/ 0 w 101"/>
                <a:gd name="T75" fmla="*/ 72 h 74"/>
                <a:gd name="T76" fmla="*/ 0 w 101"/>
                <a:gd name="T77" fmla="*/ 72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74"/>
                <a:gd name="T119" fmla="*/ 101 w 101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74">
                  <a:moveTo>
                    <a:pt x="0" y="72"/>
                  </a:moveTo>
                  <a:lnTo>
                    <a:pt x="0" y="72"/>
                  </a:lnTo>
                  <a:lnTo>
                    <a:pt x="7" y="73"/>
                  </a:lnTo>
                  <a:lnTo>
                    <a:pt x="14" y="73"/>
                  </a:lnTo>
                  <a:lnTo>
                    <a:pt x="22" y="72"/>
                  </a:lnTo>
                  <a:lnTo>
                    <a:pt x="28" y="70"/>
                  </a:lnTo>
                  <a:lnTo>
                    <a:pt x="36" y="67"/>
                  </a:lnTo>
                  <a:lnTo>
                    <a:pt x="43" y="64"/>
                  </a:lnTo>
                  <a:lnTo>
                    <a:pt x="50" y="60"/>
                  </a:lnTo>
                  <a:lnTo>
                    <a:pt x="56" y="56"/>
                  </a:lnTo>
                  <a:lnTo>
                    <a:pt x="63" y="51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2"/>
                  </a:lnTo>
                  <a:lnTo>
                    <a:pt x="86" y="25"/>
                  </a:lnTo>
                  <a:lnTo>
                    <a:pt x="90" y="18"/>
                  </a:lnTo>
                  <a:lnTo>
                    <a:pt x="94" y="10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90" y="7"/>
                  </a:lnTo>
                  <a:lnTo>
                    <a:pt x="86" y="15"/>
                  </a:lnTo>
                  <a:lnTo>
                    <a:pt x="81" y="22"/>
                  </a:lnTo>
                  <a:lnTo>
                    <a:pt x="76" y="28"/>
                  </a:lnTo>
                  <a:lnTo>
                    <a:pt x="71" y="35"/>
                  </a:lnTo>
                  <a:lnTo>
                    <a:pt x="66" y="40"/>
                  </a:lnTo>
                  <a:lnTo>
                    <a:pt x="60" y="46"/>
                  </a:lnTo>
                  <a:lnTo>
                    <a:pt x="54" y="50"/>
                  </a:lnTo>
                  <a:lnTo>
                    <a:pt x="48" y="54"/>
                  </a:lnTo>
                  <a:lnTo>
                    <a:pt x="41" y="58"/>
                  </a:lnTo>
                  <a:lnTo>
                    <a:pt x="34" y="61"/>
                  </a:lnTo>
                  <a:lnTo>
                    <a:pt x="28" y="64"/>
                  </a:lnTo>
                  <a:lnTo>
                    <a:pt x="21" y="65"/>
                  </a:lnTo>
                  <a:lnTo>
                    <a:pt x="14" y="66"/>
                  </a:lnTo>
                  <a:lnTo>
                    <a:pt x="7" y="66"/>
                  </a:lnTo>
                  <a:lnTo>
                    <a:pt x="0" y="65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79" name="Freeform 376"/>
            <p:cNvSpPr>
              <a:spLocks/>
            </p:cNvSpPr>
            <p:nvPr/>
          </p:nvSpPr>
          <p:spPr bwMode="auto">
            <a:xfrm>
              <a:off x="1683" y="2273"/>
              <a:ext cx="42" cy="58"/>
            </a:xfrm>
            <a:custGeom>
              <a:avLst/>
              <a:gdLst>
                <a:gd name="T0" fmla="*/ 0 w 42"/>
                <a:gd name="T1" fmla="*/ 1 h 58"/>
                <a:gd name="T2" fmla="*/ 0 w 42"/>
                <a:gd name="T3" fmla="*/ 3 h 58"/>
                <a:gd name="T4" fmla="*/ 3 w 42"/>
                <a:gd name="T5" fmla="*/ 12 h 58"/>
                <a:gd name="T6" fmla="*/ 7 w 42"/>
                <a:gd name="T7" fmla="*/ 20 h 58"/>
                <a:gd name="T8" fmla="*/ 10 w 42"/>
                <a:gd name="T9" fmla="*/ 28 h 58"/>
                <a:gd name="T10" fmla="*/ 15 w 42"/>
                <a:gd name="T11" fmla="*/ 36 h 58"/>
                <a:gd name="T12" fmla="*/ 19 w 42"/>
                <a:gd name="T13" fmla="*/ 41 h 58"/>
                <a:gd name="T14" fmla="*/ 25 w 42"/>
                <a:gd name="T15" fmla="*/ 48 h 58"/>
                <a:gd name="T16" fmla="*/ 31 w 42"/>
                <a:gd name="T17" fmla="*/ 53 h 58"/>
                <a:gd name="T18" fmla="*/ 40 w 42"/>
                <a:gd name="T19" fmla="*/ 57 h 58"/>
                <a:gd name="T20" fmla="*/ 41 w 42"/>
                <a:gd name="T21" fmla="*/ 50 h 58"/>
                <a:gd name="T22" fmla="*/ 35 w 42"/>
                <a:gd name="T23" fmla="*/ 46 h 58"/>
                <a:gd name="T24" fmla="*/ 29 w 42"/>
                <a:gd name="T25" fmla="*/ 42 h 58"/>
                <a:gd name="T26" fmla="*/ 25 w 42"/>
                <a:gd name="T27" fmla="*/ 38 h 58"/>
                <a:gd name="T28" fmla="*/ 19 w 42"/>
                <a:gd name="T29" fmla="*/ 32 h 58"/>
                <a:gd name="T30" fmla="*/ 16 w 42"/>
                <a:gd name="T31" fmla="*/ 25 h 58"/>
                <a:gd name="T32" fmla="*/ 13 w 42"/>
                <a:gd name="T33" fmla="*/ 18 h 58"/>
                <a:gd name="T34" fmla="*/ 8 w 42"/>
                <a:gd name="T35" fmla="*/ 9 h 58"/>
                <a:gd name="T36" fmla="*/ 4 w 42"/>
                <a:gd name="T37" fmla="*/ 0 h 58"/>
                <a:gd name="T38" fmla="*/ 4 w 42"/>
                <a:gd name="T39" fmla="*/ 0 h 58"/>
                <a:gd name="T40" fmla="*/ 0 w 42"/>
                <a:gd name="T41" fmla="*/ 1 h 58"/>
                <a:gd name="T42" fmla="*/ 0 w 42"/>
                <a:gd name="T43" fmla="*/ 2 h 58"/>
                <a:gd name="T44" fmla="*/ 0 w 42"/>
                <a:gd name="T45" fmla="*/ 3 h 58"/>
                <a:gd name="T46" fmla="*/ 0 w 42"/>
                <a:gd name="T47" fmla="*/ 1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58"/>
                <a:gd name="T74" fmla="*/ 42 w 42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58">
                  <a:moveTo>
                    <a:pt x="0" y="1"/>
                  </a:moveTo>
                  <a:lnTo>
                    <a:pt x="0" y="3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0" y="28"/>
                  </a:lnTo>
                  <a:lnTo>
                    <a:pt x="15" y="36"/>
                  </a:lnTo>
                  <a:lnTo>
                    <a:pt x="19" y="41"/>
                  </a:lnTo>
                  <a:lnTo>
                    <a:pt x="25" y="48"/>
                  </a:lnTo>
                  <a:lnTo>
                    <a:pt x="31" y="53"/>
                  </a:lnTo>
                  <a:lnTo>
                    <a:pt x="40" y="57"/>
                  </a:lnTo>
                  <a:lnTo>
                    <a:pt x="41" y="50"/>
                  </a:lnTo>
                  <a:lnTo>
                    <a:pt x="35" y="46"/>
                  </a:lnTo>
                  <a:lnTo>
                    <a:pt x="29" y="42"/>
                  </a:lnTo>
                  <a:lnTo>
                    <a:pt x="25" y="38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3" y="18"/>
                  </a:lnTo>
                  <a:lnTo>
                    <a:pt x="8" y="9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0" name="Freeform 377"/>
            <p:cNvSpPr>
              <a:spLocks/>
            </p:cNvSpPr>
            <p:nvPr/>
          </p:nvSpPr>
          <p:spPr bwMode="auto">
            <a:xfrm>
              <a:off x="1677" y="2174"/>
              <a:ext cx="26" cy="102"/>
            </a:xfrm>
            <a:custGeom>
              <a:avLst/>
              <a:gdLst>
                <a:gd name="T0" fmla="*/ 20 w 26"/>
                <a:gd name="T1" fmla="*/ 0 h 102"/>
                <a:gd name="T2" fmla="*/ 20 w 26"/>
                <a:gd name="T3" fmla="*/ 0 h 102"/>
                <a:gd name="T4" fmla="*/ 11 w 26"/>
                <a:gd name="T5" fmla="*/ 17 h 102"/>
                <a:gd name="T6" fmla="*/ 6 w 26"/>
                <a:gd name="T7" fmla="*/ 31 h 102"/>
                <a:gd name="T8" fmla="*/ 2 w 26"/>
                <a:gd name="T9" fmla="*/ 41 h 102"/>
                <a:gd name="T10" fmla="*/ 0 w 26"/>
                <a:gd name="T11" fmla="*/ 51 h 102"/>
                <a:gd name="T12" fmla="*/ 0 w 26"/>
                <a:gd name="T13" fmla="*/ 60 h 102"/>
                <a:gd name="T14" fmla="*/ 1 w 26"/>
                <a:gd name="T15" fmla="*/ 71 h 102"/>
                <a:gd name="T16" fmla="*/ 3 w 26"/>
                <a:gd name="T17" fmla="*/ 84 h 102"/>
                <a:gd name="T18" fmla="*/ 5 w 26"/>
                <a:gd name="T19" fmla="*/ 101 h 102"/>
                <a:gd name="T20" fmla="*/ 10 w 26"/>
                <a:gd name="T21" fmla="*/ 100 h 102"/>
                <a:gd name="T22" fmla="*/ 8 w 26"/>
                <a:gd name="T23" fmla="*/ 82 h 102"/>
                <a:gd name="T24" fmla="*/ 6 w 26"/>
                <a:gd name="T25" fmla="*/ 71 h 102"/>
                <a:gd name="T26" fmla="*/ 6 w 26"/>
                <a:gd name="T27" fmla="*/ 60 h 102"/>
                <a:gd name="T28" fmla="*/ 6 w 26"/>
                <a:gd name="T29" fmla="*/ 51 h 102"/>
                <a:gd name="T30" fmla="*/ 8 w 26"/>
                <a:gd name="T31" fmla="*/ 43 h 102"/>
                <a:gd name="T32" fmla="*/ 11 w 26"/>
                <a:gd name="T33" fmla="*/ 33 h 102"/>
                <a:gd name="T34" fmla="*/ 17 w 26"/>
                <a:gd name="T35" fmla="*/ 20 h 102"/>
                <a:gd name="T36" fmla="*/ 25 w 26"/>
                <a:gd name="T37" fmla="*/ 2 h 102"/>
                <a:gd name="T38" fmla="*/ 25 w 26"/>
                <a:gd name="T39" fmla="*/ 3 h 102"/>
                <a:gd name="T40" fmla="*/ 20 w 26"/>
                <a:gd name="T41" fmla="*/ 0 h 102"/>
                <a:gd name="T42" fmla="*/ 20 w 26"/>
                <a:gd name="T43" fmla="*/ 0 h 102"/>
                <a:gd name="T44" fmla="*/ 20 w 26"/>
                <a:gd name="T45" fmla="*/ 0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102"/>
                <a:gd name="T71" fmla="*/ 26 w 26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102">
                  <a:moveTo>
                    <a:pt x="20" y="0"/>
                  </a:moveTo>
                  <a:lnTo>
                    <a:pt x="20" y="0"/>
                  </a:lnTo>
                  <a:lnTo>
                    <a:pt x="11" y="17"/>
                  </a:lnTo>
                  <a:lnTo>
                    <a:pt x="6" y="31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3" y="84"/>
                  </a:lnTo>
                  <a:lnTo>
                    <a:pt x="5" y="101"/>
                  </a:lnTo>
                  <a:lnTo>
                    <a:pt x="10" y="100"/>
                  </a:lnTo>
                  <a:lnTo>
                    <a:pt x="8" y="82"/>
                  </a:lnTo>
                  <a:lnTo>
                    <a:pt x="6" y="71"/>
                  </a:lnTo>
                  <a:lnTo>
                    <a:pt x="6" y="60"/>
                  </a:lnTo>
                  <a:lnTo>
                    <a:pt x="6" y="51"/>
                  </a:lnTo>
                  <a:lnTo>
                    <a:pt x="8" y="43"/>
                  </a:lnTo>
                  <a:lnTo>
                    <a:pt x="11" y="33"/>
                  </a:lnTo>
                  <a:lnTo>
                    <a:pt x="17" y="2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1" name="Freeform 378"/>
            <p:cNvSpPr>
              <a:spLocks/>
            </p:cNvSpPr>
            <p:nvPr/>
          </p:nvSpPr>
          <p:spPr bwMode="auto">
            <a:xfrm>
              <a:off x="1697" y="2145"/>
              <a:ext cx="30" cy="33"/>
            </a:xfrm>
            <a:custGeom>
              <a:avLst/>
              <a:gdLst>
                <a:gd name="T0" fmla="*/ 27 w 30"/>
                <a:gd name="T1" fmla="*/ 0 h 33"/>
                <a:gd name="T2" fmla="*/ 26 w 30"/>
                <a:gd name="T3" fmla="*/ 0 h 33"/>
                <a:gd name="T4" fmla="*/ 23 w 30"/>
                <a:gd name="T5" fmla="*/ 1 h 33"/>
                <a:gd name="T6" fmla="*/ 20 w 30"/>
                <a:gd name="T7" fmla="*/ 4 h 33"/>
                <a:gd name="T8" fmla="*/ 16 w 30"/>
                <a:gd name="T9" fmla="*/ 7 h 33"/>
                <a:gd name="T10" fmla="*/ 14 w 30"/>
                <a:gd name="T11" fmla="*/ 10 h 33"/>
                <a:gd name="T12" fmla="*/ 10 w 30"/>
                <a:gd name="T13" fmla="*/ 15 h 33"/>
                <a:gd name="T14" fmla="*/ 6 w 30"/>
                <a:gd name="T15" fmla="*/ 18 h 33"/>
                <a:gd name="T16" fmla="*/ 3 w 30"/>
                <a:gd name="T17" fmla="*/ 23 h 33"/>
                <a:gd name="T18" fmla="*/ 0 w 30"/>
                <a:gd name="T19" fmla="*/ 28 h 33"/>
                <a:gd name="T20" fmla="*/ 5 w 30"/>
                <a:gd name="T21" fmla="*/ 32 h 33"/>
                <a:gd name="T22" fmla="*/ 7 w 30"/>
                <a:gd name="T23" fmla="*/ 27 h 33"/>
                <a:gd name="T24" fmla="*/ 11 w 30"/>
                <a:gd name="T25" fmla="*/ 22 h 33"/>
                <a:gd name="T26" fmla="*/ 15 w 30"/>
                <a:gd name="T27" fmla="*/ 18 h 33"/>
                <a:gd name="T28" fmla="*/ 17 w 30"/>
                <a:gd name="T29" fmla="*/ 15 h 33"/>
                <a:gd name="T30" fmla="*/ 21 w 30"/>
                <a:gd name="T31" fmla="*/ 12 h 33"/>
                <a:gd name="T32" fmla="*/ 23 w 30"/>
                <a:gd name="T33" fmla="*/ 9 h 33"/>
                <a:gd name="T34" fmla="*/ 26 w 30"/>
                <a:gd name="T35" fmla="*/ 7 h 33"/>
                <a:gd name="T36" fmla="*/ 29 w 30"/>
                <a:gd name="T37" fmla="*/ 5 h 33"/>
                <a:gd name="T38" fmla="*/ 27 w 30"/>
                <a:gd name="T39" fmla="*/ 5 h 33"/>
                <a:gd name="T40" fmla="*/ 27 w 30"/>
                <a:gd name="T41" fmla="*/ 0 h 33"/>
                <a:gd name="T42" fmla="*/ 27 w 30"/>
                <a:gd name="T43" fmla="*/ 0 h 33"/>
                <a:gd name="T44" fmla="*/ 26 w 30"/>
                <a:gd name="T45" fmla="*/ 0 h 33"/>
                <a:gd name="T46" fmla="*/ 27 w 30"/>
                <a:gd name="T47" fmla="*/ 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33"/>
                <a:gd name="T74" fmla="*/ 30 w 30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33">
                  <a:moveTo>
                    <a:pt x="27" y="0"/>
                  </a:moveTo>
                  <a:lnTo>
                    <a:pt x="26" y="0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0" y="15"/>
                  </a:lnTo>
                  <a:lnTo>
                    <a:pt x="6" y="18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3" y="9"/>
                  </a:lnTo>
                  <a:lnTo>
                    <a:pt x="26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2" name="Freeform 379"/>
            <p:cNvSpPr>
              <a:spLocks/>
            </p:cNvSpPr>
            <p:nvPr/>
          </p:nvSpPr>
          <p:spPr bwMode="auto">
            <a:xfrm>
              <a:off x="1724" y="2125"/>
              <a:ext cx="92" cy="27"/>
            </a:xfrm>
            <a:custGeom>
              <a:avLst/>
              <a:gdLst>
                <a:gd name="T0" fmla="*/ 90 w 92"/>
                <a:gd name="T1" fmla="*/ 0 h 27"/>
                <a:gd name="T2" fmla="*/ 90 w 92"/>
                <a:gd name="T3" fmla="*/ 0 h 27"/>
                <a:gd name="T4" fmla="*/ 0 w 92"/>
                <a:gd name="T5" fmla="*/ 20 h 27"/>
                <a:gd name="T6" fmla="*/ 0 w 92"/>
                <a:gd name="T7" fmla="*/ 26 h 27"/>
                <a:gd name="T8" fmla="*/ 91 w 92"/>
                <a:gd name="T9" fmla="*/ 6 h 27"/>
                <a:gd name="T10" fmla="*/ 90 w 92"/>
                <a:gd name="T11" fmla="*/ 6 h 27"/>
                <a:gd name="T12" fmla="*/ 90 w 92"/>
                <a:gd name="T13" fmla="*/ 0 h 27"/>
                <a:gd name="T14" fmla="*/ 90 w 92"/>
                <a:gd name="T15" fmla="*/ 0 h 27"/>
                <a:gd name="T16" fmla="*/ 90 w 92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27"/>
                <a:gd name="T29" fmla="*/ 92 w 92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27">
                  <a:moveTo>
                    <a:pt x="90" y="0"/>
                  </a:moveTo>
                  <a:lnTo>
                    <a:pt x="9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9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3" name="Freeform 380"/>
            <p:cNvSpPr>
              <a:spLocks/>
            </p:cNvSpPr>
            <p:nvPr/>
          </p:nvSpPr>
          <p:spPr bwMode="auto">
            <a:xfrm>
              <a:off x="2265" y="2150"/>
              <a:ext cx="193" cy="208"/>
            </a:xfrm>
            <a:custGeom>
              <a:avLst/>
              <a:gdLst>
                <a:gd name="T0" fmla="*/ 192 w 193"/>
                <a:gd name="T1" fmla="*/ 0 h 208"/>
                <a:gd name="T2" fmla="*/ 137 w 193"/>
                <a:gd name="T3" fmla="*/ 58 h 208"/>
                <a:gd name="T4" fmla="*/ 136 w 193"/>
                <a:gd name="T5" fmla="*/ 61 h 208"/>
                <a:gd name="T6" fmla="*/ 135 w 193"/>
                <a:gd name="T7" fmla="*/ 63 h 208"/>
                <a:gd name="T8" fmla="*/ 133 w 193"/>
                <a:gd name="T9" fmla="*/ 66 h 208"/>
                <a:gd name="T10" fmla="*/ 132 w 193"/>
                <a:gd name="T11" fmla="*/ 70 h 208"/>
                <a:gd name="T12" fmla="*/ 0 w 193"/>
                <a:gd name="T13" fmla="*/ 207 h 208"/>
                <a:gd name="T14" fmla="*/ 192 w 193"/>
                <a:gd name="T15" fmla="*/ 0 h 208"/>
                <a:gd name="T16" fmla="*/ 192 w 193"/>
                <a:gd name="T17" fmla="*/ 0 h 208"/>
                <a:gd name="T18" fmla="*/ 192 w 193"/>
                <a:gd name="T19" fmla="*/ 0 h 208"/>
                <a:gd name="T20" fmla="*/ 192 w 193"/>
                <a:gd name="T21" fmla="*/ 0 h 208"/>
                <a:gd name="T22" fmla="*/ 192 w 193"/>
                <a:gd name="T23" fmla="*/ 0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"/>
                <a:gd name="T37" fmla="*/ 0 h 208"/>
                <a:gd name="T38" fmla="*/ 193 w 193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" h="208">
                  <a:moveTo>
                    <a:pt x="192" y="0"/>
                  </a:moveTo>
                  <a:lnTo>
                    <a:pt x="137" y="58"/>
                  </a:lnTo>
                  <a:lnTo>
                    <a:pt x="136" y="61"/>
                  </a:lnTo>
                  <a:lnTo>
                    <a:pt x="135" y="63"/>
                  </a:lnTo>
                  <a:lnTo>
                    <a:pt x="133" y="66"/>
                  </a:lnTo>
                  <a:lnTo>
                    <a:pt x="132" y="70"/>
                  </a:lnTo>
                  <a:lnTo>
                    <a:pt x="0" y="207"/>
                  </a:lnTo>
                  <a:lnTo>
                    <a:pt x="19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4" name="Freeform 381"/>
            <p:cNvSpPr>
              <a:spLocks/>
            </p:cNvSpPr>
            <p:nvPr/>
          </p:nvSpPr>
          <p:spPr bwMode="auto">
            <a:xfrm>
              <a:off x="2400" y="2147"/>
              <a:ext cx="60" cy="65"/>
            </a:xfrm>
            <a:custGeom>
              <a:avLst/>
              <a:gdLst>
                <a:gd name="T0" fmla="*/ 4 w 60"/>
                <a:gd name="T1" fmla="*/ 63 h 65"/>
                <a:gd name="T2" fmla="*/ 4 w 60"/>
                <a:gd name="T3" fmla="*/ 64 h 65"/>
                <a:gd name="T4" fmla="*/ 59 w 60"/>
                <a:gd name="T5" fmla="*/ 5 h 65"/>
                <a:gd name="T6" fmla="*/ 55 w 60"/>
                <a:gd name="T7" fmla="*/ 0 h 65"/>
                <a:gd name="T8" fmla="*/ 0 w 60"/>
                <a:gd name="T9" fmla="*/ 58 h 65"/>
                <a:gd name="T10" fmla="*/ 0 w 60"/>
                <a:gd name="T11" fmla="*/ 59 h 65"/>
                <a:gd name="T12" fmla="*/ 4 w 60"/>
                <a:gd name="T13" fmla="*/ 63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65"/>
                <a:gd name="T23" fmla="*/ 60 w 60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65">
                  <a:moveTo>
                    <a:pt x="4" y="63"/>
                  </a:moveTo>
                  <a:lnTo>
                    <a:pt x="4" y="64"/>
                  </a:lnTo>
                  <a:lnTo>
                    <a:pt x="59" y="5"/>
                  </a:lnTo>
                  <a:lnTo>
                    <a:pt x="55" y="0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4" y="6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5" name="Freeform 382"/>
            <p:cNvSpPr>
              <a:spLocks/>
            </p:cNvSpPr>
            <p:nvPr/>
          </p:nvSpPr>
          <p:spPr bwMode="auto">
            <a:xfrm>
              <a:off x="2394" y="2206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8 w 17"/>
                <a:gd name="T3" fmla="*/ 16 h 17"/>
                <a:gd name="T4" fmla="*/ 11 w 17"/>
                <a:gd name="T5" fmla="*/ 12 h 17"/>
                <a:gd name="T6" fmla="*/ 14 w 17"/>
                <a:gd name="T7" fmla="*/ 8 h 17"/>
                <a:gd name="T8" fmla="*/ 14 w 17"/>
                <a:gd name="T9" fmla="*/ 5 h 17"/>
                <a:gd name="T10" fmla="*/ 16 w 17"/>
                <a:gd name="T11" fmla="*/ 3 h 17"/>
                <a:gd name="T12" fmla="*/ 9 w 17"/>
                <a:gd name="T13" fmla="*/ 0 h 17"/>
                <a:gd name="T14" fmla="*/ 6 w 17"/>
                <a:gd name="T15" fmla="*/ 3 h 17"/>
                <a:gd name="T16" fmla="*/ 4 w 17"/>
                <a:gd name="T17" fmla="*/ 6 h 17"/>
                <a:gd name="T18" fmla="*/ 3 w 17"/>
                <a:gd name="T19" fmla="*/ 9 h 17"/>
                <a:gd name="T20" fmla="*/ 0 w 17"/>
                <a:gd name="T21" fmla="*/ 12 h 17"/>
                <a:gd name="T22" fmla="*/ 1 w 17"/>
                <a:gd name="T23" fmla="*/ 11 h 17"/>
                <a:gd name="T24" fmla="*/ 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6" y="16"/>
                  </a:moveTo>
                  <a:lnTo>
                    <a:pt x="8" y="16"/>
                  </a:lnTo>
                  <a:lnTo>
                    <a:pt x="11" y="12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9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6" name="Freeform 383"/>
            <p:cNvSpPr>
              <a:spLocks/>
            </p:cNvSpPr>
            <p:nvPr/>
          </p:nvSpPr>
          <p:spPr bwMode="auto">
            <a:xfrm>
              <a:off x="2263" y="2217"/>
              <a:ext cx="136" cy="143"/>
            </a:xfrm>
            <a:custGeom>
              <a:avLst/>
              <a:gdLst>
                <a:gd name="T0" fmla="*/ 0 w 136"/>
                <a:gd name="T1" fmla="*/ 136 h 143"/>
                <a:gd name="T2" fmla="*/ 3 w 136"/>
                <a:gd name="T3" fmla="*/ 142 h 143"/>
                <a:gd name="T4" fmla="*/ 135 w 136"/>
                <a:gd name="T5" fmla="*/ 4 h 143"/>
                <a:gd name="T6" fmla="*/ 132 w 136"/>
                <a:gd name="T7" fmla="*/ 0 h 143"/>
                <a:gd name="T8" fmla="*/ 0 w 136"/>
                <a:gd name="T9" fmla="*/ 136 h 143"/>
                <a:gd name="T10" fmla="*/ 3 w 136"/>
                <a:gd name="T11" fmla="*/ 142 h 143"/>
                <a:gd name="T12" fmla="*/ 0 w 136"/>
                <a:gd name="T13" fmla="*/ 136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43"/>
                <a:gd name="T23" fmla="*/ 136 w 136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43">
                  <a:moveTo>
                    <a:pt x="0" y="136"/>
                  </a:moveTo>
                  <a:lnTo>
                    <a:pt x="3" y="142"/>
                  </a:lnTo>
                  <a:lnTo>
                    <a:pt x="135" y="4"/>
                  </a:lnTo>
                  <a:lnTo>
                    <a:pt x="132" y="0"/>
                  </a:lnTo>
                  <a:lnTo>
                    <a:pt x="0" y="136"/>
                  </a:lnTo>
                  <a:lnTo>
                    <a:pt x="3" y="142"/>
                  </a:lnTo>
                  <a:lnTo>
                    <a:pt x="0" y="13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7" name="Freeform 384"/>
            <p:cNvSpPr>
              <a:spLocks/>
            </p:cNvSpPr>
            <p:nvPr/>
          </p:nvSpPr>
          <p:spPr bwMode="auto">
            <a:xfrm>
              <a:off x="2263" y="2141"/>
              <a:ext cx="198" cy="219"/>
            </a:xfrm>
            <a:custGeom>
              <a:avLst/>
              <a:gdLst>
                <a:gd name="T0" fmla="*/ 197 w 198"/>
                <a:gd name="T1" fmla="*/ 8 h 219"/>
                <a:gd name="T2" fmla="*/ 192 w 198"/>
                <a:gd name="T3" fmla="*/ 5 h 219"/>
                <a:gd name="T4" fmla="*/ 0 w 198"/>
                <a:gd name="T5" fmla="*/ 212 h 219"/>
                <a:gd name="T6" fmla="*/ 3 w 198"/>
                <a:gd name="T7" fmla="*/ 218 h 219"/>
                <a:gd name="T8" fmla="*/ 196 w 198"/>
                <a:gd name="T9" fmla="*/ 10 h 219"/>
                <a:gd name="T10" fmla="*/ 191 w 198"/>
                <a:gd name="T11" fmla="*/ 8 h 219"/>
                <a:gd name="T12" fmla="*/ 197 w 198"/>
                <a:gd name="T13" fmla="*/ 8 h 219"/>
                <a:gd name="T14" fmla="*/ 197 w 198"/>
                <a:gd name="T15" fmla="*/ 0 h 219"/>
                <a:gd name="T16" fmla="*/ 192 w 198"/>
                <a:gd name="T17" fmla="*/ 5 h 219"/>
                <a:gd name="T18" fmla="*/ 197 w 198"/>
                <a:gd name="T19" fmla="*/ 8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219"/>
                <a:gd name="T32" fmla="*/ 198 w 198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219">
                  <a:moveTo>
                    <a:pt x="197" y="8"/>
                  </a:moveTo>
                  <a:lnTo>
                    <a:pt x="192" y="5"/>
                  </a:lnTo>
                  <a:lnTo>
                    <a:pt x="0" y="212"/>
                  </a:lnTo>
                  <a:lnTo>
                    <a:pt x="3" y="218"/>
                  </a:lnTo>
                  <a:lnTo>
                    <a:pt x="196" y="10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197" y="0"/>
                  </a:lnTo>
                  <a:lnTo>
                    <a:pt x="192" y="5"/>
                  </a:lnTo>
                  <a:lnTo>
                    <a:pt x="197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8" name="Freeform 385"/>
            <p:cNvSpPr>
              <a:spLocks/>
            </p:cNvSpPr>
            <p:nvPr/>
          </p:nvSpPr>
          <p:spPr bwMode="auto">
            <a:xfrm>
              <a:off x="2454" y="2147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8 h 17"/>
                <a:gd name="T4" fmla="*/ 16 w 17"/>
                <a:gd name="T5" fmla="*/ 8 h 17"/>
                <a:gd name="T6" fmla="*/ 16 w 17"/>
                <a:gd name="T7" fmla="*/ 8 h 17"/>
                <a:gd name="T8" fmla="*/ 16 w 17"/>
                <a:gd name="T9" fmla="*/ 8 h 17"/>
                <a:gd name="T10" fmla="*/ 16 w 17"/>
                <a:gd name="T11" fmla="*/ 8 h 17"/>
                <a:gd name="T12" fmla="*/ 0 w 17"/>
                <a:gd name="T13" fmla="*/ 8 h 17"/>
                <a:gd name="T14" fmla="*/ 0 w 17"/>
                <a:gd name="T15" fmla="*/ 8 h 17"/>
                <a:gd name="T16" fmla="*/ 0 w 17"/>
                <a:gd name="T17" fmla="*/ 8 h 17"/>
                <a:gd name="T18" fmla="*/ 0 w 17"/>
                <a:gd name="T19" fmla="*/ 8 h 17"/>
                <a:gd name="T20" fmla="*/ 0 w 17"/>
                <a:gd name="T21" fmla="*/ 8 h 17"/>
                <a:gd name="T22" fmla="*/ 2 w 17"/>
                <a:gd name="T23" fmla="*/ 0 h 17"/>
                <a:gd name="T24" fmla="*/ 13 w 17"/>
                <a:gd name="T25" fmla="*/ 16 h 17"/>
                <a:gd name="T26" fmla="*/ 16 w 17"/>
                <a:gd name="T27" fmla="*/ 10 h 17"/>
                <a:gd name="T28" fmla="*/ 16 w 17"/>
                <a:gd name="T29" fmla="*/ 8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89" name="Freeform 386"/>
            <p:cNvSpPr>
              <a:spLocks/>
            </p:cNvSpPr>
            <p:nvPr/>
          </p:nvSpPr>
          <p:spPr bwMode="auto">
            <a:xfrm>
              <a:off x="2135" y="21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 w 17"/>
                <a:gd name="T5" fmla="*/ 12 h 17"/>
                <a:gd name="T6" fmla="*/ 3 w 17"/>
                <a:gd name="T7" fmla="*/ 10 h 17"/>
                <a:gd name="T8" fmla="*/ 5 w 17"/>
                <a:gd name="T9" fmla="*/ 8 h 17"/>
                <a:gd name="T10" fmla="*/ 7 w 17"/>
                <a:gd name="T11" fmla="*/ 6 h 17"/>
                <a:gd name="T12" fmla="*/ 9 w 17"/>
                <a:gd name="T13" fmla="*/ 4 h 17"/>
                <a:gd name="T14" fmla="*/ 11 w 17"/>
                <a:gd name="T15" fmla="*/ 3 h 17"/>
                <a:gd name="T16" fmla="*/ 14 w 17"/>
                <a:gd name="T17" fmla="*/ 2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6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0" name="Freeform 387"/>
            <p:cNvSpPr>
              <a:spLocks/>
            </p:cNvSpPr>
            <p:nvPr/>
          </p:nvSpPr>
          <p:spPr bwMode="auto">
            <a:xfrm>
              <a:off x="2131" y="2160"/>
              <a:ext cx="23" cy="26"/>
            </a:xfrm>
            <a:custGeom>
              <a:avLst/>
              <a:gdLst>
                <a:gd name="T0" fmla="*/ 2 w 23"/>
                <a:gd name="T1" fmla="*/ 16 h 26"/>
                <a:gd name="T2" fmla="*/ 7 w 23"/>
                <a:gd name="T3" fmla="*/ 19 h 26"/>
                <a:gd name="T4" fmla="*/ 22 w 23"/>
                <a:gd name="T5" fmla="*/ 4 h 26"/>
                <a:gd name="T6" fmla="*/ 18 w 23"/>
                <a:gd name="T7" fmla="*/ 0 h 26"/>
                <a:gd name="T8" fmla="*/ 3 w 23"/>
                <a:gd name="T9" fmla="*/ 13 h 26"/>
                <a:gd name="T10" fmla="*/ 8 w 23"/>
                <a:gd name="T11" fmla="*/ 17 h 26"/>
                <a:gd name="T12" fmla="*/ 2 w 23"/>
                <a:gd name="T13" fmla="*/ 16 h 26"/>
                <a:gd name="T14" fmla="*/ 0 w 23"/>
                <a:gd name="T15" fmla="*/ 25 h 26"/>
                <a:gd name="T16" fmla="*/ 7 w 23"/>
                <a:gd name="T17" fmla="*/ 19 h 26"/>
                <a:gd name="T18" fmla="*/ 2 w 23"/>
                <a:gd name="T19" fmla="*/ 1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6"/>
                <a:gd name="T32" fmla="*/ 23 w 23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6">
                  <a:moveTo>
                    <a:pt x="2" y="16"/>
                  </a:moveTo>
                  <a:lnTo>
                    <a:pt x="7" y="19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3" y="13"/>
                  </a:lnTo>
                  <a:lnTo>
                    <a:pt x="8" y="17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7" y="19"/>
                  </a:lnTo>
                  <a:lnTo>
                    <a:pt x="2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1" name="Freeform 388"/>
            <p:cNvSpPr>
              <a:spLocks/>
            </p:cNvSpPr>
            <p:nvPr/>
          </p:nvSpPr>
          <p:spPr bwMode="auto">
            <a:xfrm>
              <a:off x="2133" y="2160"/>
              <a:ext cx="21" cy="18"/>
            </a:xfrm>
            <a:custGeom>
              <a:avLst/>
              <a:gdLst>
                <a:gd name="T0" fmla="*/ 20 w 21"/>
                <a:gd name="T1" fmla="*/ 4 h 18"/>
                <a:gd name="T2" fmla="*/ 16 w 21"/>
                <a:gd name="T3" fmla="*/ 0 h 18"/>
                <a:gd name="T4" fmla="*/ 14 w 21"/>
                <a:gd name="T5" fmla="*/ 1 h 18"/>
                <a:gd name="T6" fmla="*/ 12 w 21"/>
                <a:gd name="T7" fmla="*/ 2 h 18"/>
                <a:gd name="T8" fmla="*/ 10 w 21"/>
                <a:gd name="T9" fmla="*/ 3 h 18"/>
                <a:gd name="T10" fmla="*/ 8 w 21"/>
                <a:gd name="T11" fmla="*/ 4 h 18"/>
                <a:gd name="T12" fmla="*/ 6 w 21"/>
                <a:gd name="T13" fmla="*/ 6 h 18"/>
                <a:gd name="T14" fmla="*/ 2 w 21"/>
                <a:gd name="T15" fmla="*/ 9 h 18"/>
                <a:gd name="T16" fmla="*/ 1 w 21"/>
                <a:gd name="T17" fmla="*/ 11 h 18"/>
                <a:gd name="T18" fmla="*/ 0 w 21"/>
                <a:gd name="T19" fmla="*/ 16 h 18"/>
                <a:gd name="T20" fmla="*/ 6 w 21"/>
                <a:gd name="T21" fmla="*/ 17 h 18"/>
                <a:gd name="T22" fmla="*/ 7 w 21"/>
                <a:gd name="T23" fmla="*/ 15 h 18"/>
                <a:gd name="T24" fmla="*/ 8 w 21"/>
                <a:gd name="T25" fmla="*/ 13 h 18"/>
                <a:gd name="T26" fmla="*/ 8 w 21"/>
                <a:gd name="T27" fmla="*/ 11 h 18"/>
                <a:gd name="T28" fmla="*/ 10 w 21"/>
                <a:gd name="T29" fmla="*/ 11 h 18"/>
                <a:gd name="T30" fmla="*/ 13 w 21"/>
                <a:gd name="T31" fmla="*/ 10 h 18"/>
                <a:gd name="T32" fmla="*/ 15 w 21"/>
                <a:gd name="T33" fmla="*/ 8 h 18"/>
                <a:gd name="T34" fmla="*/ 17 w 21"/>
                <a:gd name="T35" fmla="*/ 6 h 18"/>
                <a:gd name="T36" fmla="*/ 20 w 21"/>
                <a:gd name="T37" fmla="*/ 4 h 18"/>
                <a:gd name="T38" fmla="*/ 16 w 21"/>
                <a:gd name="T39" fmla="*/ 0 h 18"/>
                <a:gd name="T40" fmla="*/ 20 w 21"/>
                <a:gd name="T41" fmla="*/ 4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8"/>
                <a:gd name="T65" fmla="*/ 21 w 21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8">
                  <a:moveTo>
                    <a:pt x="20" y="4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20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2" name="Freeform 389"/>
            <p:cNvSpPr>
              <a:spLocks/>
            </p:cNvSpPr>
            <p:nvPr/>
          </p:nvSpPr>
          <p:spPr bwMode="auto">
            <a:xfrm>
              <a:off x="1705" y="2185"/>
              <a:ext cx="23" cy="35"/>
            </a:xfrm>
            <a:custGeom>
              <a:avLst/>
              <a:gdLst>
                <a:gd name="T0" fmla="*/ 22 w 23"/>
                <a:gd name="T1" fmla="*/ 0 h 35"/>
                <a:gd name="T2" fmla="*/ 6 w 23"/>
                <a:gd name="T3" fmla="*/ 21 h 35"/>
                <a:gd name="T4" fmla="*/ 6 w 23"/>
                <a:gd name="T5" fmla="*/ 24 h 35"/>
                <a:gd name="T6" fmla="*/ 5 w 23"/>
                <a:gd name="T7" fmla="*/ 27 h 35"/>
                <a:gd name="T8" fmla="*/ 4 w 23"/>
                <a:gd name="T9" fmla="*/ 31 h 35"/>
                <a:gd name="T10" fmla="*/ 3 w 23"/>
                <a:gd name="T11" fmla="*/ 34 h 35"/>
                <a:gd name="T12" fmla="*/ 0 w 23"/>
                <a:gd name="T13" fmla="*/ 33 h 35"/>
                <a:gd name="T14" fmla="*/ 1 w 23"/>
                <a:gd name="T15" fmla="*/ 29 h 35"/>
                <a:gd name="T16" fmla="*/ 2 w 23"/>
                <a:gd name="T17" fmla="*/ 24 h 35"/>
                <a:gd name="T18" fmla="*/ 3 w 23"/>
                <a:gd name="T19" fmla="*/ 21 h 35"/>
                <a:gd name="T20" fmla="*/ 22 w 23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35"/>
                <a:gd name="T35" fmla="*/ 23 w 2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35">
                  <a:moveTo>
                    <a:pt x="22" y="0"/>
                  </a:moveTo>
                  <a:lnTo>
                    <a:pt x="6" y="21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2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3" name="Freeform 390"/>
            <p:cNvSpPr>
              <a:spLocks/>
            </p:cNvSpPr>
            <p:nvPr/>
          </p:nvSpPr>
          <p:spPr bwMode="auto">
            <a:xfrm>
              <a:off x="1708" y="2183"/>
              <a:ext cx="22" cy="27"/>
            </a:xfrm>
            <a:custGeom>
              <a:avLst/>
              <a:gdLst>
                <a:gd name="T0" fmla="*/ 5 w 22"/>
                <a:gd name="T1" fmla="*/ 24 h 27"/>
                <a:gd name="T2" fmla="*/ 5 w 22"/>
                <a:gd name="T3" fmla="*/ 26 h 27"/>
                <a:gd name="T4" fmla="*/ 21 w 22"/>
                <a:gd name="T5" fmla="*/ 3 h 27"/>
                <a:gd name="T6" fmla="*/ 16 w 22"/>
                <a:gd name="T7" fmla="*/ 0 h 27"/>
                <a:gd name="T8" fmla="*/ 0 w 22"/>
                <a:gd name="T9" fmla="*/ 22 h 27"/>
                <a:gd name="T10" fmla="*/ 0 w 22"/>
                <a:gd name="T11" fmla="*/ 24 h 27"/>
                <a:gd name="T12" fmla="*/ 0 w 22"/>
                <a:gd name="T13" fmla="*/ 22 h 27"/>
                <a:gd name="T14" fmla="*/ 0 w 22"/>
                <a:gd name="T15" fmla="*/ 22 h 27"/>
                <a:gd name="T16" fmla="*/ 0 w 22"/>
                <a:gd name="T17" fmla="*/ 24 h 27"/>
                <a:gd name="T18" fmla="*/ 5 w 22"/>
                <a:gd name="T19" fmla="*/ 24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7"/>
                <a:gd name="T32" fmla="*/ 22 w 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7">
                  <a:moveTo>
                    <a:pt x="5" y="24"/>
                  </a:moveTo>
                  <a:lnTo>
                    <a:pt x="5" y="26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4" name="Freeform 391"/>
            <p:cNvSpPr>
              <a:spLocks/>
            </p:cNvSpPr>
            <p:nvPr/>
          </p:nvSpPr>
          <p:spPr bwMode="auto">
            <a:xfrm>
              <a:off x="1706" y="2207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6 w 17"/>
                <a:gd name="T3" fmla="*/ 14 h 17"/>
                <a:gd name="T4" fmla="*/ 13 w 17"/>
                <a:gd name="T5" fmla="*/ 10 h 17"/>
                <a:gd name="T6" fmla="*/ 16 w 17"/>
                <a:gd name="T7" fmla="*/ 6 h 17"/>
                <a:gd name="T8" fmla="*/ 16 w 17"/>
                <a:gd name="T9" fmla="*/ 2 h 17"/>
                <a:gd name="T10" fmla="*/ 16 w 17"/>
                <a:gd name="T11" fmla="*/ 0 h 17"/>
                <a:gd name="T12" fmla="*/ 4 w 17"/>
                <a:gd name="T13" fmla="*/ 0 h 17"/>
                <a:gd name="T14" fmla="*/ 4 w 17"/>
                <a:gd name="T15" fmla="*/ 1 h 17"/>
                <a:gd name="T16" fmla="*/ 4 w 17"/>
                <a:gd name="T17" fmla="*/ 4 h 17"/>
                <a:gd name="T18" fmla="*/ 2 w 17"/>
                <a:gd name="T19" fmla="*/ 8 h 17"/>
                <a:gd name="T20" fmla="*/ 0 w 17"/>
                <a:gd name="T21" fmla="*/ 10 h 17"/>
                <a:gd name="T22" fmla="*/ 4 w 17"/>
                <a:gd name="T23" fmla="*/ 8 h 17"/>
                <a:gd name="T24" fmla="*/ 4 w 17"/>
                <a:gd name="T25" fmla="*/ 16 h 17"/>
                <a:gd name="T26" fmla="*/ 4 w 17"/>
                <a:gd name="T27" fmla="*/ 15 h 17"/>
                <a:gd name="T28" fmla="*/ 6 w 17"/>
                <a:gd name="T29" fmla="*/ 14 h 17"/>
                <a:gd name="T30" fmla="*/ 4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4" y="16"/>
                  </a:moveTo>
                  <a:lnTo>
                    <a:pt x="6" y="14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4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5" name="Freeform 392"/>
            <p:cNvSpPr>
              <a:spLocks/>
            </p:cNvSpPr>
            <p:nvPr/>
          </p:nvSpPr>
          <p:spPr bwMode="auto">
            <a:xfrm>
              <a:off x="1702" y="2204"/>
              <a:ext cx="17" cy="20"/>
            </a:xfrm>
            <a:custGeom>
              <a:avLst/>
              <a:gdLst>
                <a:gd name="T0" fmla="*/ 7 w 17"/>
                <a:gd name="T1" fmla="*/ 0 h 20"/>
                <a:gd name="T2" fmla="*/ 3 w 17"/>
                <a:gd name="T3" fmla="*/ 2 h 20"/>
                <a:gd name="T4" fmla="*/ 1 w 17"/>
                <a:gd name="T5" fmla="*/ 5 h 20"/>
                <a:gd name="T6" fmla="*/ 0 w 17"/>
                <a:gd name="T7" fmla="*/ 9 h 20"/>
                <a:gd name="T8" fmla="*/ 0 w 17"/>
                <a:gd name="T9" fmla="*/ 14 h 20"/>
                <a:gd name="T10" fmla="*/ 10 w 17"/>
                <a:gd name="T11" fmla="*/ 19 h 20"/>
                <a:gd name="T12" fmla="*/ 10 w 17"/>
                <a:gd name="T13" fmla="*/ 11 h 20"/>
                <a:gd name="T14" fmla="*/ 10 w 17"/>
                <a:gd name="T15" fmla="*/ 12 h 20"/>
                <a:gd name="T16" fmla="*/ 10 w 17"/>
                <a:gd name="T17" fmla="*/ 10 h 20"/>
                <a:gd name="T18" fmla="*/ 12 w 17"/>
                <a:gd name="T19" fmla="*/ 6 h 20"/>
                <a:gd name="T20" fmla="*/ 16 w 17"/>
                <a:gd name="T21" fmla="*/ 2 h 20"/>
                <a:gd name="T22" fmla="*/ 12 w 17"/>
                <a:gd name="T23" fmla="*/ 4 h 20"/>
                <a:gd name="T24" fmla="*/ 7 w 17"/>
                <a:gd name="T25" fmla="*/ 0 h 20"/>
                <a:gd name="T26" fmla="*/ 3 w 17"/>
                <a:gd name="T27" fmla="*/ 0 h 20"/>
                <a:gd name="T28" fmla="*/ 3 w 17"/>
                <a:gd name="T29" fmla="*/ 2 h 20"/>
                <a:gd name="T30" fmla="*/ 7 w 17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0"/>
                  </a:move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0" y="1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6" name="Freeform 393"/>
            <p:cNvSpPr>
              <a:spLocks/>
            </p:cNvSpPr>
            <p:nvPr/>
          </p:nvSpPr>
          <p:spPr bwMode="auto">
            <a:xfrm>
              <a:off x="1706" y="2183"/>
              <a:ext cx="24" cy="27"/>
            </a:xfrm>
            <a:custGeom>
              <a:avLst/>
              <a:gdLst>
                <a:gd name="T0" fmla="*/ 23 w 24"/>
                <a:gd name="T1" fmla="*/ 3 h 27"/>
                <a:gd name="T2" fmla="*/ 18 w 24"/>
                <a:gd name="T3" fmla="*/ 0 h 27"/>
                <a:gd name="T4" fmla="*/ 0 w 24"/>
                <a:gd name="T5" fmla="*/ 21 h 27"/>
                <a:gd name="T6" fmla="*/ 3 w 24"/>
                <a:gd name="T7" fmla="*/ 26 h 27"/>
                <a:gd name="T8" fmla="*/ 23 w 24"/>
                <a:gd name="T9" fmla="*/ 4 h 27"/>
                <a:gd name="T10" fmla="*/ 18 w 24"/>
                <a:gd name="T11" fmla="*/ 0 h 27"/>
                <a:gd name="T12" fmla="*/ 23 w 24"/>
                <a:gd name="T13" fmla="*/ 3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23" y="3"/>
                  </a:moveTo>
                  <a:lnTo>
                    <a:pt x="18" y="0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23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7" name="Freeform 394"/>
            <p:cNvSpPr>
              <a:spLocks/>
            </p:cNvSpPr>
            <p:nvPr/>
          </p:nvSpPr>
          <p:spPr bwMode="auto">
            <a:xfrm>
              <a:off x="2093" y="2185"/>
              <a:ext cx="32" cy="29"/>
            </a:xfrm>
            <a:custGeom>
              <a:avLst/>
              <a:gdLst>
                <a:gd name="T0" fmla="*/ 31 w 32"/>
                <a:gd name="T1" fmla="*/ 1 h 29"/>
                <a:gd name="T2" fmla="*/ 0 w 32"/>
                <a:gd name="T3" fmla="*/ 28 h 29"/>
                <a:gd name="T4" fmla="*/ 31 w 32"/>
                <a:gd name="T5" fmla="*/ 0 h 29"/>
                <a:gd name="T6" fmla="*/ 31 w 32"/>
                <a:gd name="T7" fmla="*/ 0 h 29"/>
                <a:gd name="T8" fmla="*/ 31 w 32"/>
                <a:gd name="T9" fmla="*/ 0 h 29"/>
                <a:gd name="T10" fmla="*/ 31 w 32"/>
                <a:gd name="T11" fmla="*/ 1 h 29"/>
                <a:gd name="T12" fmla="*/ 31 w 32"/>
                <a:gd name="T13" fmla="*/ 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9"/>
                <a:gd name="T23" fmla="*/ 32 w 3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9">
                  <a:moveTo>
                    <a:pt x="31" y="1"/>
                  </a:moveTo>
                  <a:lnTo>
                    <a:pt x="0" y="28"/>
                  </a:lnTo>
                  <a:lnTo>
                    <a:pt x="31" y="0"/>
                  </a:lnTo>
                  <a:lnTo>
                    <a:pt x="31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8" name="Freeform 395"/>
            <p:cNvSpPr>
              <a:spLocks/>
            </p:cNvSpPr>
            <p:nvPr/>
          </p:nvSpPr>
          <p:spPr bwMode="auto">
            <a:xfrm>
              <a:off x="2091" y="2185"/>
              <a:ext cx="36" cy="31"/>
            </a:xfrm>
            <a:custGeom>
              <a:avLst/>
              <a:gdLst>
                <a:gd name="T0" fmla="*/ 0 w 36"/>
                <a:gd name="T1" fmla="*/ 24 h 31"/>
                <a:gd name="T2" fmla="*/ 4 w 36"/>
                <a:gd name="T3" fmla="*/ 30 h 31"/>
                <a:gd name="T4" fmla="*/ 35 w 36"/>
                <a:gd name="T5" fmla="*/ 4 h 31"/>
                <a:gd name="T6" fmla="*/ 32 w 36"/>
                <a:gd name="T7" fmla="*/ 0 h 31"/>
                <a:gd name="T8" fmla="*/ 0 w 36"/>
                <a:gd name="T9" fmla="*/ 24 h 31"/>
                <a:gd name="T10" fmla="*/ 4 w 36"/>
                <a:gd name="T11" fmla="*/ 30 h 31"/>
                <a:gd name="T12" fmla="*/ 0 w 36"/>
                <a:gd name="T13" fmla="*/ 2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0" y="24"/>
                  </a:moveTo>
                  <a:lnTo>
                    <a:pt x="4" y="30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0" y="2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399" name="Freeform 396"/>
            <p:cNvSpPr>
              <a:spLocks/>
            </p:cNvSpPr>
            <p:nvPr/>
          </p:nvSpPr>
          <p:spPr bwMode="auto">
            <a:xfrm>
              <a:off x="2091" y="2179"/>
              <a:ext cx="36" cy="37"/>
            </a:xfrm>
            <a:custGeom>
              <a:avLst/>
              <a:gdLst>
                <a:gd name="T0" fmla="*/ 35 w 36"/>
                <a:gd name="T1" fmla="*/ 4 h 37"/>
                <a:gd name="T2" fmla="*/ 30 w 36"/>
                <a:gd name="T3" fmla="*/ 2 h 37"/>
                <a:gd name="T4" fmla="*/ 0 w 36"/>
                <a:gd name="T5" fmla="*/ 30 h 37"/>
                <a:gd name="T6" fmla="*/ 4 w 36"/>
                <a:gd name="T7" fmla="*/ 36 h 37"/>
                <a:gd name="T8" fmla="*/ 34 w 36"/>
                <a:gd name="T9" fmla="*/ 7 h 37"/>
                <a:gd name="T10" fmla="*/ 29 w 36"/>
                <a:gd name="T11" fmla="*/ 6 h 37"/>
                <a:gd name="T12" fmla="*/ 35 w 36"/>
                <a:gd name="T13" fmla="*/ 4 h 37"/>
                <a:gd name="T14" fmla="*/ 33 w 36"/>
                <a:gd name="T15" fmla="*/ 0 h 37"/>
                <a:gd name="T16" fmla="*/ 30 w 36"/>
                <a:gd name="T17" fmla="*/ 2 h 37"/>
                <a:gd name="T18" fmla="*/ 35 w 36"/>
                <a:gd name="T19" fmla="*/ 4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7"/>
                <a:gd name="T32" fmla="*/ 36 w 3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7">
                  <a:moveTo>
                    <a:pt x="35" y="4"/>
                  </a:moveTo>
                  <a:lnTo>
                    <a:pt x="30" y="2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34" y="7"/>
                  </a:lnTo>
                  <a:lnTo>
                    <a:pt x="29" y="6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35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0" name="Freeform 397"/>
            <p:cNvSpPr>
              <a:spLocks/>
            </p:cNvSpPr>
            <p:nvPr/>
          </p:nvSpPr>
          <p:spPr bwMode="auto">
            <a:xfrm>
              <a:off x="2120" y="2184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4 w 17"/>
                <a:gd name="T3" fmla="*/ 8 h 17"/>
                <a:gd name="T4" fmla="*/ 14 w 17"/>
                <a:gd name="T5" fmla="*/ 5 h 17"/>
                <a:gd name="T6" fmla="*/ 12 w 17"/>
                <a:gd name="T7" fmla="*/ 0 h 17"/>
                <a:gd name="T8" fmla="*/ 12 w 17"/>
                <a:gd name="T9" fmla="*/ 0 h 17"/>
                <a:gd name="T10" fmla="*/ 12 w 17"/>
                <a:gd name="T11" fmla="*/ 0 h 17"/>
                <a:gd name="T12" fmla="*/ 0 w 17"/>
                <a:gd name="T13" fmla="*/ 5 h 17"/>
                <a:gd name="T14" fmla="*/ 0 w 17"/>
                <a:gd name="T15" fmla="*/ 8 h 17"/>
                <a:gd name="T16" fmla="*/ 2 w 17"/>
                <a:gd name="T17" fmla="*/ 8 h 17"/>
                <a:gd name="T18" fmla="*/ 2 w 17"/>
                <a:gd name="T19" fmla="*/ 10 h 17"/>
                <a:gd name="T20" fmla="*/ 2 w 17"/>
                <a:gd name="T21" fmla="*/ 13 h 17"/>
                <a:gd name="T22" fmla="*/ 6 w 17"/>
                <a:gd name="T23" fmla="*/ 2 h 17"/>
                <a:gd name="T24" fmla="*/ 12 w 17"/>
                <a:gd name="T25" fmla="*/ 16 h 17"/>
                <a:gd name="T26" fmla="*/ 16 w 17"/>
                <a:gd name="T27" fmla="*/ 13 h 17"/>
                <a:gd name="T28" fmla="*/ 14 w 17"/>
                <a:gd name="T29" fmla="*/ 8 h 17"/>
                <a:gd name="T30" fmla="*/ 12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6"/>
                  </a:moveTo>
                  <a:lnTo>
                    <a:pt x="14" y="8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6" y="2"/>
                  </a:lnTo>
                  <a:lnTo>
                    <a:pt x="12" y="16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2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1" name="Freeform 398"/>
            <p:cNvSpPr>
              <a:spLocks/>
            </p:cNvSpPr>
            <p:nvPr/>
          </p:nvSpPr>
          <p:spPr bwMode="auto">
            <a:xfrm>
              <a:off x="2178" y="2208"/>
              <a:ext cx="24" cy="28"/>
            </a:xfrm>
            <a:custGeom>
              <a:avLst/>
              <a:gdLst>
                <a:gd name="T0" fmla="*/ 23 w 24"/>
                <a:gd name="T1" fmla="*/ 0 h 28"/>
                <a:gd name="T2" fmla="*/ 0 w 24"/>
                <a:gd name="T3" fmla="*/ 27 h 28"/>
                <a:gd name="T4" fmla="*/ 23 w 24"/>
                <a:gd name="T5" fmla="*/ 0 h 28"/>
                <a:gd name="T6" fmla="*/ 23 w 24"/>
                <a:gd name="T7" fmla="*/ 0 h 28"/>
                <a:gd name="T8" fmla="*/ 23 w 24"/>
                <a:gd name="T9" fmla="*/ 0 h 28"/>
                <a:gd name="T10" fmla="*/ 23 w 24"/>
                <a:gd name="T11" fmla="*/ 0 h 28"/>
                <a:gd name="T12" fmla="*/ 23 w 24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8"/>
                <a:gd name="T23" fmla="*/ 24 w 2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8">
                  <a:moveTo>
                    <a:pt x="23" y="0"/>
                  </a:moveTo>
                  <a:lnTo>
                    <a:pt x="0" y="27"/>
                  </a:lnTo>
                  <a:lnTo>
                    <a:pt x="2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2" name="Freeform 399"/>
            <p:cNvSpPr>
              <a:spLocks/>
            </p:cNvSpPr>
            <p:nvPr/>
          </p:nvSpPr>
          <p:spPr bwMode="auto">
            <a:xfrm>
              <a:off x="2175" y="2206"/>
              <a:ext cx="30" cy="31"/>
            </a:xfrm>
            <a:custGeom>
              <a:avLst/>
              <a:gdLst>
                <a:gd name="T0" fmla="*/ 0 w 30"/>
                <a:gd name="T1" fmla="*/ 25 h 31"/>
                <a:gd name="T2" fmla="*/ 4 w 30"/>
                <a:gd name="T3" fmla="*/ 30 h 31"/>
                <a:gd name="T4" fmla="*/ 29 w 30"/>
                <a:gd name="T5" fmla="*/ 3 h 31"/>
                <a:gd name="T6" fmla="*/ 25 w 30"/>
                <a:gd name="T7" fmla="*/ 0 h 31"/>
                <a:gd name="T8" fmla="*/ 1 w 30"/>
                <a:gd name="T9" fmla="*/ 25 h 31"/>
                <a:gd name="T10" fmla="*/ 5 w 30"/>
                <a:gd name="T11" fmla="*/ 30 h 31"/>
                <a:gd name="T12" fmla="*/ 0 w 30"/>
                <a:gd name="T13" fmla="*/ 2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1"/>
                <a:gd name="T23" fmla="*/ 30 w 3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1">
                  <a:moveTo>
                    <a:pt x="0" y="25"/>
                  </a:moveTo>
                  <a:lnTo>
                    <a:pt x="4" y="30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1" y="25"/>
                  </a:lnTo>
                  <a:lnTo>
                    <a:pt x="5" y="30"/>
                  </a:lnTo>
                  <a:lnTo>
                    <a:pt x="0" y="2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3" name="Freeform 400"/>
            <p:cNvSpPr>
              <a:spLocks/>
            </p:cNvSpPr>
            <p:nvPr/>
          </p:nvSpPr>
          <p:spPr bwMode="auto">
            <a:xfrm>
              <a:off x="2175" y="2203"/>
              <a:ext cx="29" cy="34"/>
            </a:xfrm>
            <a:custGeom>
              <a:avLst/>
              <a:gdLst>
                <a:gd name="T0" fmla="*/ 26 w 29"/>
                <a:gd name="T1" fmla="*/ 1 h 34"/>
                <a:gd name="T2" fmla="*/ 23 w 29"/>
                <a:gd name="T3" fmla="*/ 1 h 34"/>
                <a:gd name="T4" fmla="*/ 0 w 29"/>
                <a:gd name="T5" fmla="*/ 28 h 34"/>
                <a:gd name="T6" fmla="*/ 5 w 29"/>
                <a:gd name="T7" fmla="*/ 33 h 34"/>
                <a:gd name="T8" fmla="*/ 28 w 29"/>
                <a:gd name="T9" fmla="*/ 6 h 34"/>
                <a:gd name="T10" fmla="*/ 25 w 29"/>
                <a:gd name="T11" fmla="*/ 7 h 34"/>
                <a:gd name="T12" fmla="*/ 26 w 29"/>
                <a:gd name="T13" fmla="*/ 1 h 34"/>
                <a:gd name="T14" fmla="*/ 25 w 29"/>
                <a:gd name="T15" fmla="*/ 0 h 34"/>
                <a:gd name="T16" fmla="*/ 23 w 29"/>
                <a:gd name="T17" fmla="*/ 1 h 34"/>
                <a:gd name="T18" fmla="*/ 26 w 2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4"/>
                <a:gd name="T32" fmla="*/ 29 w 2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4">
                  <a:moveTo>
                    <a:pt x="26" y="1"/>
                  </a:moveTo>
                  <a:lnTo>
                    <a:pt x="23" y="1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6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4" name="Freeform 401"/>
            <p:cNvSpPr>
              <a:spLocks/>
            </p:cNvSpPr>
            <p:nvPr/>
          </p:nvSpPr>
          <p:spPr bwMode="auto">
            <a:xfrm>
              <a:off x="2200" y="2204"/>
              <a:ext cx="17" cy="17"/>
            </a:xfrm>
            <a:custGeom>
              <a:avLst/>
              <a:gdLst>
                <a:gd name="T0" fmla="*/ 9 w 17"/>
                <a:gd name="T1" fmla="*/ 12 h 17"/>
                <a:gd name="T2" fmla="*/ 6 w 17"/>
                <a:gd name="T3" fmla="*/ 2 h 17"/>
                <a:gd name="T4" fmla="*/ 9 w 17"/>
                <a:gd name="T5" fmla="*/ 4 h 17"/>
                <a:gd name="T6" fmla="*/ 4 w 17"/>
                <a:gd name="T7" fmla="*/ 2 h 17"/>
                <a:gd name="T8" fmla="*/ 2 w 17"/>
                <a:gd name="T9" fmla="*/ 0 h 17"/>
                <a:gd name="T10" fmla="*/ 2 w 17"/>
                <a:gd name="T11" fmla="*/ 2 h 17"/>
                <a:gd name="T12" fmla="*/ 0 w 17"/>
                <a:gd name="T13" fmla="*/ 14 h 17"/>
                <a:gd name="T14" fmla="*/ 2 w 17"/>
                <a:gd name="T15" fmla="*/ 16 h 17"/>
                <a:gd name="T16" fmla="*/ 2 w 17"/>
                <a:gd name="T17" fmla="*/ 14 h 17"/>
                <a:gd name="T18" fmla="*/ 0 w 17"/>
                <a:gd name="T19" fmla="*/ 12 h 17"/>
                <a:gd name="T20" fmla="*/ 2 w 17"/>
                <a:gd name="T21" fmla="*/ 16 h 17"/>
                <a:gd name="T22" fmla="*/ 0 w 17"/>
                <a:gd name="T23" fmla="*/ 4 h 17"/>
                <a:gd name="T24" fmla="*/ 9 w 17"/>
                <a:gd name="T25" fmla="*/ 12 h 17"/>
                <a:gd name="T26" fmla="*/ 16 w 17"/>
                <a:gd name="T27" fmla="*/ 6 h 17"/>
                <a:gd name="T28" fmla="*/ 6 w 17"/>
                <a:gd name="T29" fmla="*/ 2 h 17"/>
                <a:gd name="T30" fmla="*/ 9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9" y="12"/>
                  </a:moveTo>
                  <a:lnTo>
                    <a:pt x="6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0" y="4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6" y="2"/>
                  </a:lnTo>
                  <a:lnTo>
                    <a:pt x="9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5" name="Freeform 402"/>
            <p:cNvSpPr>
              <a:spLocks/>
            </p:cNvSpPr>
            <p:nvPr/>
          </p:nvSpPr>
          <p:spPr bwMode="auto">
            <a:xfrm>
              <a:off x="2298" y="2207"/>
              <a:ext cx="204" cy="234"/>
            </a:xfrm>
            <a:custGeom>
              <a:avLst/>
              <a:gdLst>
                <a:gd name="T0" fmla="*/ 203 w 204"/>
                <a:gd name="T1" fmla="*/ 0 h 234"/>
                <a:gd name="T2" fmla="*/ 0 w 204"/>
                <a:gd name="T3" fmla="*/ 233 h 234"/>
                <a:gd name="T4" fmla="*/ 143 w 204"/>
                <a:gd name="T5" fmla="*/ 71 h 234"/>
                <a:gd name="T6" fmla="*/ 143 w 204"/>
                <a:gd name="T7" fmla="*/ 69 h 234"/>
                <a:gd name="T8" fmla="*/ 145 w 204"/>
                <a:gd name="T9" fmla="*/ 67 h 234"/>
                <a:gd name="T10" fmla="*/ 146 w 204"/>
                <a:gd name="T11" fmla="*/ 64 h 234"/>
                <a:gd name="T12" fmla="*/ 147 w 204"/>
                <a:gd name="T13" fmla="*/ 62 h 234"/>
                <a:gd name="T14" fmla="*/ 203 w 204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"/>
                <a:gd name="T25" fmla="*/ 0 h 234"/>
                <a:gd name="T26" fmla="*/ 204 w 204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" h="234">
                  <a:moveTo>
                    <a:pt x="203" y="0"/>
                  </a:moveTo>
                  <a:lnTo>
                    <a:pt x="0" y="233"/>
                  </a:lnTo>
                  <a:lnTo>
                    <a:pt x="143" y="71"/>
                  </a:lnTo>
                  <a:lnTo>
                    <a:pt x="143" y="69"/>
                  </a:lnTo>
                  <a:lnTo>
                    <a:pt x="145" y="67"/>
                  </a:lnTo>
                  <a:lnTo>
                    <a:pt x="146" y="64"/>
                  </a:lnTo>
                  <a:lnTo>
                    <a:pt x="147" y="62"/>
                  </a:lnTo>
                  <a:lnTo>
                    <a:pt x="203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6" name="Freeform 403"/>
            <p:cNvSpPr>
              <a:spLocks/>
            </p:cNvSpPr>
            <p:nvPr/>
          </p:nvSpPr>
          <p:spPr bwMode="auto">
            <a:xfrm>
              <a:off x="2295" y="2205"/>
              <a:ext cx="208" cy="238"/>
            </a:xfrm>
            <a:custGeom>
              <a:avLst/>
              <a:gdLst>
                <a:gd name="T0" fmla="*/ 0 w 208"/>
                <a:gd name="T1" fmla="*/ 233 h 238"/>
                <a:gd name="T2" fmla="*/ 4 w 208"/>
                <a:gd name="T3" fmla="*/ 237 h 238"/>
                <a:gd name="T4" fmla="*/ 207 w 208"/>
                <a:gd name="T5" fmla="*/ 3 h 238"/>
                <a:gd name="T6" fmla="*/ 203 w 208"/>
                <a:gd name="T7" fmla="*/ 0 h 238"/>
                <a:gd name="T8" fmla="*/ 0 w 208"/>
                <a:gd name="T9" fmla="*/ 233 h 238"/>
                <a:gd name="T10" fmla="*/ 3 w 208"/>
                <a:gd name="T11" fmla="*/ 237 h 238"/>
                <a:gd name="T12" fmla="*/ 0 w 208"/>
                <a:gd name="T13" fmla="*/ 233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"/>
                <a:gd name="T22" fmla="*/ 0 h 238"/>
                <a:gd name="T23" fmla="*/ 208 w 208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" h="238">
                  <a:moveTo>
                    <a:pt x="0" y="233"/>
                  </a:moveTo>
                  <a:lnTo>
                    <a:pt x="4" y="237"/>
                  </a:lnTo>
                  <a:lnTo>
                    <a:pt x="207" y="3"/>
                  </a:lnTo>
                  <a:lnTo>
                    <a:pt x="203" y="0"/>
                  </a:lnTo>
                  <a:lnTo>
                    <a:pt x="0" y="233"/>
                  </a:lnTo>
                  <a:lnTo>
                    <a:pt x="3" y="237"/>
                  </a:lnTo>
                  <a:lnTo>
                    <a:pt x="0" y="23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7" name="Freeform 404"/>
            <p:cNvSpPr>
              <a:spLocks/>
            </p:cNvSpPr>
            <p:nvPr/>
          </p:nvSpPr>
          <p:spPr bwMode="auto">
            <a:xfrm>
              <a:off x="2296" y="2276"/>
              <a:ext cx="149" cy="167"/>
            </a:xfrm>
            <a:custGeom>
              <a:avLst/>
              <a:gdLst>
                <a:gd name="T0" fmla="*/ 144 w 149"/>
                <a:gd name="T1" fmla="*/ 0 h 167"/>
                <a:gd name="T2" fmla="*/ 144 w 149"/>
                <a:gd name="T3" fmla="*/ 0 h 167"/>
                <a:gd name="T4" fmla="*/ 0 w 149"/>
                <a:gd name="T5" fmla="*/ 162 h 167"/>
                <a:gd name="T6" fmla="*/ 2 w 149"/>
                <a:gd name="T7" fmla="*/ 166 h 167"/>
                <a:gd name="T8" fmla="*/ 148 w 149"/>
                <a:gd name="T9" fmla="*/ 3 h 167"/>
                <a:gd name="T10" fmla="*/ 148 w 149"/>
                <a:gd name="T11" fmla="*/ 2 h 167"/>
                <a:gd name="T12" fmla="*/ 148 w 149"/>
                <a:gd name="T13" fmla="*/ 3 h 167"/>
                <a:gd name="T14" fmla="*/ 148 w 149"/>
                <a:gd name="T15" fmla="*/ 3 h 167"/>
                <a:gd name="T16" fmla="*/ 148 w 149"/>
                <a:gd name="T17" fmla="*/ 2 h 167"/>
                <a:gd name="T18" fmla="*/ 144 w 149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167"/>
                <a:gd name="T32" fmla="*/ 149 w 149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167">
                  <a:moveTo>
                    <a:pt x="144" y="0"/>
                  </a:moveTo>
                  <a:lnTo>
                    <a:pt x="144" y="0"/>
                  </a:lnTo>
                  <a:lnTo>
                    <a:pt x="0" y="162"/>
                  </a:lnTo>
                  <a:lnTo>
                    <a:pt x="2" y="166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4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8" name="Freeform 405"/>
            <p:cNvSpPr>
              <a:spLocks/>
            </p:cNvSpPr>
            <p:nvPr/>
          </p:nvSpPr>
          <p:spPr bwMode="auto">
            <a:xfrm>
              <a:off x="2440" y="226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4 w 17"/>
                <a:gd name="T3" fmla="*/ 3 h 17"/>
                <a:gd name="T4" fmla="*/ 4 w 17"/>
                <a:gd name="T5" fmla="*/ 4 h 17"/>
                <a:gd name="T6" fmla="*/ 2 w 17"/>
                <a:gd name="T7" fmla="*/ 7 h 17"/>
                <a:gd name="T8" fmla="*/ 0 w 17"/>
                <a:gd name="T9" fmla="*/ 9 h 17"/>
                <a:gd name="T10" fmla="*/ 0 w 17"/>
                <a:gd name="T11" fmla="*/ 12 h 17"/>
                <a:gd name="T12" fmla="*/ 8 w 17"/>
                <a:gd name="T13" fmla="*/ 16 h 17"/>
                <a:gd name="T14" fmla="*/ 12 w 17"/>
                <a:gd name="T15" fmla="*/ 14 h 17"/>
                <a:gd name="T16" fmla="*/ 14 w 17"/>
                <a:gd name="T17" fmla="*/ 12 h 17"/>
                <a:gd name="T18" fmla="*/ 16 w 17"/>
                <a:gd name="T19" fmla="*/ 7 h 17"/>
                <a:gd name="T20" fmla="*/ 16 w 17"/>
                <a:gd name="T21" fmla="*/ 3 h 17"/>
                <a:gd name="T22" fmla="*/ 16 w 17"/>
                <a:gd name="T23" fmla="*/ 6 h 17"/>
                <a:gd name="T24" fmla="*/ 8 w 17"/>
                <a:gd name="T25" fmla="*/ 0 h 17"/>
                <a:gd name="T26" fmla="*/ 4 w 17"/>
                <a:gd name="T27" fmla="*/ 1 h 17"/>
                <a:gd name="T28" fmla="*/ 4 w 17"/>
                <a:gd name="T29" fmla="*/ 3 h 17"/>
                <a:gd name="T30" fmla="*/ 8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09" name="Freeform 406"/>
            <p:cNvSpPr>
              <a:spLocks/>
            </p:cNvSpPr>
            <p:nvPr/>
          </p:nvSpPr>
          <p:spPr bwMode="auto">
            <a:xfrm>
              <a:off x="2444" y="2205"/>
              <a:ext cx="59" cy="68"/>
            </a:xfrm>
            <a:custGeom>
              <a:avLst/>
              <a:gdLst>
                <a:gd name="T0" fmla="*/ 58 w 59"/>
                <a:gd name="T1" fmla="*/ 3 h 68"/>
                <a:gd name="T2" fmla="*/ 55 w 59"/>
                <a:gd name="T3" fmla="*/ 0 h 68"/>
                <a:gd name="T4" fmla="*/ 0 w 59"/>
                <a:gd name="T5" fmla="*/ 62 h 68"/>
                <a:gd name="T6" fmla="*/ 3 w 59"/>
                <a:gd name="T7" fmla="*/ 67 h 68"/>
                <a:gd name="T8" fmla="*/ 58 w 59"/>
                <a:gd name="T9" fmla="*/ 3 h 68"/>
                <a:gd name="T10" fmla="*/ 54 w 59"/>
                <a:gd name="T11" fmla="*/ 0 h 68"/>
                <a:gd name="T12" fmla="*/ 58 w 59"/>
                <a:gd name="T13" fmla="*/ 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8"/>
                <a:gd name="T23" fmla="*/ 59 w 59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8">
                  <a:moveTo>
                    <a:pt x="58" y="3"/>
                  </a:moveTo>
                  <a:lnTo>
                    <a:pt x="55" y="0"/>
                  </a:lnTo>
                  <a:lnTo>
                    <a:pt x="0" y="62"/>
                  </a:lnTo>
                  <a:lnTo>
                    <a:pt x="3" y="67"/>
                  </a:lnTo>
                  <a:lnTo>
                    <a:pt x="58" y="3"/>
                  </a:lnTo>
                  <a:lnTo>
                    <a:pt x="54" y="0"/>
                  </a:lnTo>
                  <a:lnTo>
                    <a:pt x="58" y="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0" name="Freeform 407"/>
            <p:cNvSpPr>
              <a:spLocks/>
            </p:cNvSpPr>
            <p:nvPr/>
          </p:nvSpPr>
          <p:spPr bwMode="auto">
            <a:xfrm>
              <a:off x="2555" y="2207"/>
              <a:ext cx="205" cy="269"/>
            </a:xfrm>
            <a:custGeom>
              <a:avLst/>
              <a:gdLst>
                <a:gd name="T0" fmla="*/ 204 w 205"/>
                <a:gd name="T1" fmla="*/ 0 h 269"/>
                <a:gd name="T2" fmla="*/ 156 w 205"/>
                <a:gd name="T3" fmla="*/ 62 h 269"/>
                <a:gd name="T4" fmla="*/ 0 w 205"/>
                <a:gd name="T5" fmla="*/ 268 h 269"/>
                <a:gd name="T6" fmla="*/ 36 w 205"/>
                <a:gd name="T7" fmla="*/ 220 h 269"/>
                <a:gd name="T8" fmla="*/ 37 w 205"/>
                <a:gd name="T9" fmla="*/ 219 h 269"/>
                <a:gd name="T10" fmla="*/ 40 w 205"/>
                <a:gd name="T11" fmla="*/ 216 h 269"/>
                <a:gd name="T12" fmla="*/ 41 w 205"/>
                <a:gd name="T13" fmla="*/ 212 h 269"/>
                <a:gd name="T14" fmla="*/ 43 w 205"/>
                <a:gd name="T15" fmla="*/ 208 h 269"/>
                <a:gd name="T16" fmla="*/ 65 w 205"/>
                <a:gd name="T17" fmla="*/ 180 h 269"/>
                <a:gd name="T18" fmla="*/ 117 w 205"/>
                <a:gd name="T19" fmla="*/ 114 h 269"/>
                <a:gd name="T20" fmla="*/ 148 w 205"/>
                <a:gd name="T21" fmla="*/ 74 h 269"/>
                <a:gd name="T22" fmla="*/ 156 w 205"/>
                <a:gd name="T23" fmla="*/ 59 h 269"/>
                <a:gd name="T24" fmla="*/ 196 w 205"/>
                <a:gd name="T25" fmla="*/ 12 h 269"/>
                <a:gd name="T26" fmla="*/ 198 w 205"/>
                <a:gd name="T27" fmla="*/ 9 h 269"/>
                <a:gd name="T28" fmla="*/ 199 w 205"/>
                <a:gd name="T29" fmla="*/ 7 h 269"/>
                <a:gd name="T30" fmla="*/ 199 w 205"/>
                <a:gd name="T31" fmla="*/ 4 h 269"/>
                <a:gd name="T32" fmla="*/ 201 w 205"/>
                <a:gd name="T33" fmla="*/ 0 h 269"/>
                <a:gd name="T34" fmla="*/ 202 w 205"/>
                <a:gd name="T35" fmla="*/ 0 h 269"/>
                <a:gd name="T36" fmla="*/ 202 w 205"/>
                <a:gd name="T37" fmla="*/ 0 h 269"/>
                <a:gd name="T38" fmla="*/ 203 w 205"/>
                <a:gd name="T39" fmla="*/ 0 h 269"/>
                <a:gd name="T40" fmla="*/ 204 w 205"/>
                <a:gd name="T41" fmla="*/ 0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269"/>
                <a:gd name="T65" fmla="*/ 205 w 205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269">
                  <a:moveTo>
                    <a:pt x="204" y="0"/>
                  </a:moveTo>
                  <a:lnTo>
                    <a:pt x="156" y="62"/>
                  </a:lnTo>
                  <a:lnTo>
                    <a:pt x="0" y="268"/>
                  </a:lnTo>
                  <a:lnTo>
                    <a:pt x="36" y="220"/>
                  </a:lnTo>
                  <a:lnTo>
                    <a:pt x="37" y="219"/>
                  </a:lnTo>
                  <a:lnTo>
                    <a:pt x="40" y="216"/>
                  </a:lnTo>
                  <a:lnTo>
                    <a:pt x="41" y="212"/>
                  </a:lnTo>
                  <a:lnTo>
                    <a:pt x="43" y="208"/>
                  </a:lnTo>
                  <a:lnTo>
                    <a:pt x="65" y="180"/>
                  </a:lnTo>
                  <a:lnTo>
                    <a:pt x="117" y="114"/>
                  </a:lnTo>
                  <a:lnTo>
                    <a:pt x="148" y="74"/>
                  </a:lnTo>
                  <a:lnTo>
                    <a:pt x="156" y="59"/>
                  </a:lnTo>
                  <a:lnTo>
                    <a:pt x="196" y="12"/>
                  </a:lnTo>
                  <a:lnTo>
                    <a:pt x="198" y="9"/>
                  </a:lnTo>
                  <a:lnTo>
                    <a:pt x="199" y="7"/>
                  </a:lnTo>
                  <a:lnTo>
                    <a:pt x="199" y="4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1" name="Freeform 408"/>
            <p:cNvSpPr>
              <a:spLocks/>
            </p:cNvSpPr>
            <p:nvPr/>
          </p:nvSpPr>
          <p:spPr bwMode="auto">
            <a:xfrm>
              <a:off x="2710" y="2205"/>
              <a:ext cx="52" cy="68"/>
            </a:xfrm>
            <a:custGeom>
              <a:avLst/>
              <a:gdLst>
                <a:gd name="T0" fmla="*/ 4 w 52"/>
                <a:gd name="T1" fmla="*/ 67 h 68"/>
                <a:gd name="T2" fmla="*/ 4 w 52"/>
                <a:gd name="T3" fmla="*/ 67 h 68"/>
                <a:gd name="T4" fmla="*/ 51 w 52"/>
                <a:gd name="T5" fmla="*/ 3 h 68"/>
                <a:gd name="T6" fmla="*/ 47 w 52"/>
                <a:gd name="T7" fmla="*/ 0 h 68"/>
                <a:gd name="T8" fmla="*/ 0 w 52"/>
                <a:gd name="T9" fmla="*/ 62 h 68"/>
                <a:gd name="T10" fmla="*/ 0 w 52"/>
                <a:gd name="T11" fmla="*/ 62 h 68"/>
                <a:gd name="T12" fmla="*/ 4 w 52"/>
                <a:gd name="T13" fmla="*/ 67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8"/>
                <a:gd name="T23" fmla="*/ 52 w 5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8">
                  <a:moveTo>
                    <a:pt x="4" y="67"/>
                  </a:moveTo>
                  <a:lnTo>
                    <a:pt x="4" y="67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0" y="62"/>
                  </a:lnTo>
                  <a:lnTo>
                    <a:pt x="4" y="6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2" name="Freeform 409"/>
            <p:cNvSpPr>
              <a:spLocks/>
            </p:cNvSpPr>
            <p:nvPr/>
          </p:nvSpPr>
          <p:spPr bwMode="auto">
            <a:xfrm>
              <a:off x="2552" y="2267"/>
              <a:ext cx="164" cy="211"/>
            </a:xfrm>
            <a:custGeom>
              <a:avLst/>
              <a:gdLst>
                <a:gd name="T0" fmla="*/ 0 w 164"/>
                <a:gd name="T1" fmla="*/ 206 h 211"/>
                <a:gd name="T2" fmla="*/ 4 w 164"/>
                <a:gd name="T3" fmla="*/ 210 h 211"/>
                <a:gd name="T4" fmla="*/ 163 w 164"/>
                <a:gd name="T5" fmla="*/ 4 h 211"/>
                <a:gd name="T6" fmla="*/ 158 w 164"/>
                <a:gd name="T7" fmla="*/ 0 h 211"/>
                <a:gd name="T8" fmla="*/ 0 w 164"/>
                <a:gd name="T9" fmla="*/ 206 h 211"/>
                <a:gd name="T10" fmla="*/ 4 w 164"/>
                <a:gd name="T11" fmla="*/ 210 h 211"/>
                <a:gd name="T12" fmla="*/ 0 w 164"/>
                <a:gd name="T13" fmla="*/ 206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211"/>
                <a:gd name="T23" fmla="*/ 164 w 164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211">
                  <a:moveTo>
                    <a:pt x="0" y="206"/>
                  </a:moveTo>
                  <a:lnTo>
                    <a:pt x="4" y="210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0" y="206"/>
                  </a:lnTo>
                  <a:lnTo>
                    <a:pt x="4" y="210"/>
                  </a:lnTo>
                  <a:lnTo>
                    <a:pt x="0" y="20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3" name="Freeform 410"/>
            <p:cNvSpPr>
              <a:spLocks/>
            </p:cNvSpPr>
            <p:nvPr/>
          </p:nvSpPr>
          <p:spPr bwMode="auto">
            <a:xfrm>
              <a:off x="2552" y="2424"/>
              <a:ext cx="43" cy="54"/>
            </a:xfrm>
            <a:custGeom>
              <a:avLst/>
              <a:gdLst>
                <a:gd name="T0" fmla="*/ 38 w 43"/>
                <a:gd name="T1" fmla="*/ 0 h 54"/>
                <a:gd name="T2" fmla="*/ 37 w 43"/>
                <a:gd name="T3" fmla="*/ 0 h 54"/>
                <a:gd name="T4" fmla="*/ 0 w 43"/>
                <a:gd name="T5" fmla="*/ 49 h 54"/>
                <a:gd name="T6" fmla="*/ 4 w 43"/>
                <a:gd name="T7" fmla="*/ 53 h 54"/>
                <a:gd name="T8" fmla="*/ 42 w 43"/>
                <a:gd name="T9" fmla="*/ 4 h 54"/>
                <a:gd name="T10" fmla="*/ 39 w 43"/>
                <a:gd name="T11" fmla="*/ 5 h 54"/>
                <a:gd name="T12" fmla="*/ 38 w 43"/>
                <a:gd name="T13" fmla="*/ 0 h 54"/>
                <a:gd name="T14" fmla="*/ 38 w 43"/>
                <a:gd name="T15" fmla="*/ 0 h 54"/>
                <a:gd name="T16" fmla="*/ 37 w 43"/>
                <a:gd name="T17" fmla="*/ 0 h 54"/>
                <a:gd name="T18" fmla="*/ 38 w 43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54"/>
                <a:gd name="T32" fmla="*/ 43 w 4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54">
                  <a:moveTo>
                    <a:pt x="38" y="0"/>
                  </a:moveTo>
                  <a:lnTo>
                    <a:pt x="37" y="0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42" y="4"/>
                  </a:lnTo>
                  <a:lnTo>
                    <a:pt x="39" y="5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4" name="Freeform 411"/>
            <p:cNvSpPr>
              <a:spLocks/>
            </p:cNvSpPr>
            <p:nvPr/>
          </p:nvSpPr>
          <p:spPr bwMode="auto">
            <a:xfrm>
              <a:off x="2590" y="2414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0 h 17"/>
                <a:gd name="T4" fmla="*/ 5 w 17"/>
                <a:gd name="T5" fmla="*/ 4 h 17"/>
                <a:gd name="T6" fmla="*/ 2 w 17"/>
                <a:gd name="T7" fmla="*/ 7 h 17"/>
                <a:gd name="T8" fmla="*/ 0 w 17"/>
                <a:gd name="T9" fmla="*/ 10 h 17"/>
                <a:gd name="T10" fmla="*/ 0 w 17"/>
                <a:gd name="T11" fmla="*/ 10 h 17"/>
                <a:gd name="T12" fmla="*/ 1 w 17"/>
                <a:gd name="T13" fmla="*/ 16 h 17"/>
                <a:gd name="T14" fmla="*/ 7 w 17"/>
                <a:gd name="T15" fmla="*/ 14 h 17"/>
                <a:gd name="T16" fmla="*/ 8 w 17"/>
                <a:gd name="T17" fmla="*/ 11 h 17"/>
                <a:gd name="T18" fmla="*/ 13 w 17"/>
                <a:gd name="T19" fmla="*/ 7 h 17"/>
                <a:gd name="T20" fmla="*/ 16 w 17"/>
                <a:gd name="T21" fmla="*/ 3 h 17"/>
                <a:gd name="T22" fmla="*/ 16 w 17"/>
                <a:gd name="T23" fmla="*/ 4 h 17"/>
                <a:gd name="T24" fmla="*/ 7 w 17"/>
                <a:gd name="T25" fmla="*/ 0 h 17"/>
                <a:gd name="T26" fmla="*/ 7 w 17"/>
                <a:gd name="T27" fmla="*/ 0 h 17"/>
                <a:gd name="T28" fmla="*/ 7 w 17"/>
                <a:gd name="T29" fmla="*/ 0 h 17"/>
                <a:gd name="T30" fmla="*/ 7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7" y="0"/>
                  </a:moveTo>
                  <a:lnTo>
                    <a:pt x="7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7" y="14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5" name="Freeform 412"/>
            <p:cNvSpPr>
              <a:spLocks/>
            </p:cNvSpPr>
            <p:nvPr/>
          </p:nvSpPr>
          <p:spPr bwMode="auto">
            <a:xfrm>
              <a:off x="2595" y="2384"/>
              <a:ext cx="29" cy="36"/>
            </a:xfrm>
            <a:custGeom>
              <a:avLst/>
              <a:gdLst>
                <a:gd name="T0" fmla="*/ 22 w 29"/>
                <a:gd name="T1" fmla="*/ 0 h 36"/>
                <a:gd name="T2" fmla="*/ 22 w 29"/>
                <a:gd name="T3" fmla="*/ 0 h 36"/>
                <a:gd name="T4" fmla="*/ 0 w 29"/>
                <a:gd name="T5" fmla="*/ 30 h 36"/>
                <a:gd name="T6" fmla="*/ 6 w 29"/>
                <a:gd name="T7" fmla="*/ 35 h 36"/>
                <a:gd name="T8" fmla="*/ 28 w 29"/>
                <a:gd name="T9" fmla="*/ 4 h 36"/>
                <a:gd name="T10" fmla="*/ 28 w 29"/>
                <a:gd name="T11" fmla="*/ 4 h 36"/>
                <a:gd name="T12" fmla="*/ 22 w 2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6"/>
                <a:gd name="T23" fmla="*/ 29 w 2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6">
                  <a:moveTo>
                    <a:pt x="22" y="0"/>
                  </a:moveTo>
                  <a:lnTo>
                    <a:pt x="22" y="0"/>
                  </a:lnTo>
                  <a:lnTo>
                    <a:pt x="0" y="30"/>
                  </a:lnTo>
                  <a:lnTo>
                    <a:pt x="6" y="35"/>
                  </a:lnTo>
                  <a:lnTo>
                    <a:pt x="28" y="4"/>
                  </a:lnTo>
                  <a:lnTo>
                    <a:pt x="2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6" name="Freeform 413"/>
            <p:cNvSpPr>
              <a:spLocks/>
            </p:cNvSpPr>
            <p:nvPr/>
          </p:nvSpPr>
          <p:spPr bwMode="auto">
            <a:xfrm>
              <a:off x="2617" y="2319"/>
              <a:ext cx="59" cy="71"/>
            </a:xfrm>
            <a:custGeom>
              <a:avLst/>
              <a:gdLst>
                <a:gd name="T0" fmla="*/ 54 w 59"/>
                <a:gd name="T1" fmla="*/ 0 h 71"/>
                <a:gd name="T2" fmla="*/ 54 w 59"/>
                <a:gd name="T3" fmla="*/ 0 h 71"/>
                <a:gd name="T4" fmla="*/ 0 w 59"/>
                <a:gd name="T5" fmla="*/ 65 h 71"/>
                <a:gd name="T6" fmla="*/ 5 w 59"/>
                <a:gd name="T7" fmla="*/ 70 h 71"/>
                <a:gd name="T8" fmla="*/ 58 w 59"/>
                <a:gd name="T9" fmla="*/ 3 h 71"/>
                <a:gd name="T10" fmla="*/ 58 w 59"/>
                <a:gd name="T11" fmla="*/ 3 h 71"/>
                <a:gd name="T12" fmla="*/ 54 w 59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71"/>
                <a:gd name="T23" fmla="*/ 59 w 59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71">
                  <a:moveTo>
                    <a:pt x="54" y="0"/>
                  </a:moveTo>
                  <a:lnTo>
                    <a:pt x="54" y="0"/>
                  </a:lnTo>
                  <a:lnTo>
                    <a:pt x="0" y="65"/>
                  </a:lnTo>
                  <a:lnTo>
                    <a:pt x="5" y="70"/>
                  </a:lnTo>
                  <a:lnTo>
                    <a:pt x="58" y="3"/>
                  </a:lnTo>
                  <a:lnTo>
                    <a:pt x="5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7" name="Freeform 414"/>
            <p:cNvSpPr>
              <a:spLocks/>
            </p:cNvSpPr>
            <p:nvPr/>
          </p:nvSpPr>
          <p:spPr bwMode="auto">
            <a:xfrm>
              <a:off x="2671" y="2279"/>
              <a:ext cx="36" cy="45"/>
            </a:xfrm>
            <a:custGeom>
              <a:avLst/>
              <a:gdLst>
                <a:gd name="T0" fmla="*/ 30 w 36"/>
                <a:gd name="T1" fmla="*/ 0 h 45"/>
                <a:gd name="T2" fmla="*/ 30 w 36"/>
                <a:gd name="T3" fmla="*/ 0 h 45"/>
                <a:gd name="T4" fmla="*/ 0 w 36"/>
                <a:gd name="T5" fmla="*/ 40 h 45"/>
                <a:gd name="T6" fmla="*/ 4 w 36"/>
                <a:gd name="T7" fmla="*/ 44 h 45"/>
                <a:gd name="T8" fmla="*/ 35 w 36"/>
                <a:gd name="T9" fmla="*/ 3 h 45"/>
                <a:gd name="T10" fmla="*/ 35 w 36"/>
                <a:gd name="T11" fmla="*/ 3 h 45"/>
                <a:gd name="T12" fmla="*/ 30 w 36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5"/>
                <a:gd name="T23" fmla="*/ 36 w 3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5">
                  <a:moveTo>
                    <a:pt x="30" y="0"/>
                  </a:moveTo>
                  <a:lnTo>
                    <a:pt x="30" y="0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35" y="3"/>
                  </a:lnTo>
                  <a:lnTo>
                    <a:pt x="3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8" name="Freeform 415"/>
            <p:cNvSpPr>
              <a:spLocks/>
            </p:cNvSpPr>
            <p:nvPr/>
          </p:nvSpPr>
          <p:spPr bwMode="auto">
            <a:xfrm>
              <a:off x="2701" y="2264"/>
              <a:ext cx="17" cy="20"/>
            </a:xfrm>
            <a:custGeom>
              <a:avLst/>
              <a:gdLst>
                <a:gd name="T0" fmla="*/ 10 w 17"/>
                <a:gd name="T1" fmla="*/ 0 h 20"/>
                <a:gd name="T2" fmla="*/ 10 w 17"/>
                <a:gd name="T3" fmla="*/ 0 h 20"/>
                <a:gd name="T4" fmla="*/ 0 w 17"/>
                <a:gd name="T5" fmla="*/ 15 h 20"/>
                <a:gd name="T6" fmla="*/ 5 w 17"/>
                <a:gd name="T7" fmla="*/ 19 h 20"/>
                <a:gd name="T8" fmla="*/ 16 w 17"/>
                <a:gd name="T9" fmla="*/ 3 h 20"/>
                <a:gd name="T10" fmla="*/ 16 w 17"/>
                <a:gd name="T11" fmla="*/ 3 h 20"/>
                <a:gd name="T12" fmla="*/ 10 w 17"/>
                <a:gd name="T13" fmla="*/ 0 h 20"/>
                <a:gd name="T14" fmla="*/ 10 w 17"/>
                <a:gd name="T15" fmla="*/ 0 h 20"/>
                <a:gd name="T16" fmla="*/ 10 w 17"/>
                <a:gd name="T17" fmla="*/ 0 h 20"/>
                <a:gd name="T18" fmla="*/ 10 w 17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0"/>
                <a:gd name="T32" fmla="*/ 17 w 1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0">
                  <a:moveTo>
                    <a:pt x="10" y="0"/>
                  </a:moveTo>
                  <a:lnTo>
                    <a:pt x="10" y="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6" y="3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19" name="Freeform 416"/>
            <p:cNvSpPr>
              <a:spLocks/>
            </p:cNvSpPr>
            <p:nvPr/>
          </p:nvSpPr>
          <p:spPr bwMode="auto">
            <a:xfrm>
              <a:off x="2710" y="2217"/>
              <a:ext cx="46" cy="52"/>
            </a:xfrm>
            <a:custGeom>
              <a:avLst/>
              <a:gdLst>
                <a:gd name="T0" fmla="*/ 39 w 46"/>
                <a:gd name="T1" fmla="*/ 0 h 52"/>
                <a:gd name="T2" fmla="*/ 40 w 46"/>
                <a:gd name="T3" fmla="*/ 0 h 52"/>
                <a:gd name="T4" fmla="*/ 0 w 46"/>
                <a:gd name="T5" fmla="*/ 47 h 52"/>
                <a:gd name="T6" fmla="*/ 5 w 46"/>
                <a:gd name="T7" fmla="*/ 51 h 52"/>
                <a:gd name="T8" fmla="*/ 45 w 46"/>
                <a:gd name="T9" fmla="*/ 3 h 52"/>
                <a:gd name="T10" fmla="*/ 45 w 46"/>
                <a:gd name="T11" fmla="*/ 3 h 52"/>
                <a:gd name="T12" fmla="*/ 45 w 46"/>
                <a:gd name="T13" fmla="*/ 3 h 52"/>
                <a:gd name="T14" fmla="*/ 45 w 46"/>
                <a:gd name="T15" fmla="*/ 3 h 52"/>
                <a:gd name="T16" fmla="*/ 45 w 46"/>
                <a:gd name="T17" fmla="*/ 3 h 52"/>
                <a:gd name="T18" fmla="*/ 39 w 46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2"/>
                <a:gd name="T32" fmla="*/ 46 w 46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2">
                  <a:moveTo>
                    <a:pt x="39" y="0"/>
                  </a:moveTo>
                  <a:lnTo>
                    <a:pt x="40" y="0"/>
                  </a:lnTo>
                  <a:lnTo>
                    <a:pt x="0" y="47"/>
                  </a:lnTo>
                  <a:lnTo>
                    <a:pt x="5" y="51"/>
                  </a:lnTo>
                  <a:lnTo>
                    <a:pt x="45" y="3"/>
                  </a:lnTo>
                  <a:lnTo>
                    <a:pt x="3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0" name="Freeform 417"/>
            <p:cNvSpPr>
              <a:spLocks/>
            </p:cNvSpPr>
            <p:nvPr/>
          </p:nvSpPr>
          <p:spPr bwMode="auto">
            <a:xfrm>
              <a:off x="2749" y="2204"/>
              <a:ext cx="17" cy="18"/>
            </a:xfrm>
            <a:custGeom>
              <a:avLst/>
              <a:gdLst>
                <a:gd name="T0" fmla="*/ 11 w 17"/>
                <a:gd name="T1" fmla="*/ 0 h 18"/>
                <a:gd name="T2" fmla="*/ 7 w 17"/>
                <a:gd name="T3" fmla="*/ 2 h 18"/>
                <a:gd name="T4" fmla="*/ 5 w 17"/>
                <a:gd name="T5" fmla="*/ 6 h 18"/>
                <a:gd name="T6" fmla="*/ 4 w 17"/>
                <a:gd name="T7" fmla="*/ 9 h 18"/>
                <a:gd name="T8" fmla="*/ 2 w 17"/>
                <a:gd name="T9" fmla="*/ 11 h 18"/>
                <a:gd name="T10" fmla="*/ 0 w 17"/>
                <a:gd name="T11" fmla="*/ 14 h 18"/>
                <a:gd name="T12" fmla="*/ 8 w 17"/>
                <a:gd name="T13" fmla="*/ 17 h 18"/>
                <a:gd name="T14" fmla="*/ 10 w 17"/>
                <a:gd name="T15" fmla="*/ 14 h 18"/>
                <a:gd name="T16" fmla="*/ 11 w 17"/>
                <a:gd name="T17" fmla="*/ 11 h 18"/>
                <a:gd name="T18" fmla="*/ 13 w 17"/>
                <a:gd name="T19" fmla="*/ 8 h 18"/>
                <a:gd name="T20" fmla="*/ 16 w 17"/>
                <a:gd name="T21" fmla="*/ 4 h 18"/>
                <a:gd name="T22" fmla="*/ 11 w 17"/>
                <a:gd name="T23" fmla="*/ 7 h 18"/>
                <a:gd name="T24" fmla="*/ 11 w 17"/>
                <a:gd name="T25" fmla="*/ 0 h 18"/>
                <a:gd name="T26" fmla="*/ 8 w 17"/>
                <a:gd name="T27" fmla="*/ 0 h 18"/>
                <a:gd name="T28" fmla="*/ 7 w 17"/>
                <a:gd name="T29" fmla="*/ 2 h 18"/>
                <a:gd name="T30" fmla="*/ 11 w 17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11" y="0"/>
                  </a:moveTo>
                  <a:lnTo>
                    <a:pt x="7" y="2"/>
                  </a:lnTo>
                  <a:lnTo>
                    <a:pt x="5" y="6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1" name="Freeform 418"/>
            <p:cNvSpPr>
              <a:spLocks/>
            </p:cNvSpPr>
            <p:nvPr/>
          </p:nvSpPr>
          <p:spPr bwMode="auto">
            <a:xfrm>
              <a:off x="2756" y="2201"/>
              <a:ext cx="17" cy="17"/>
            </a:xfrm>
            <a:custGeom>
              <a:avLst/>
              <a:gdLst>
                <a:gd name="T0" fmla="*/ 6 w 17"/>
                <a:gd name="T1" fmla="*/ 11 h 17"/>
                <a:gd name="T2" fmla="*/ 2 w 17"/>
                <a:gd name="T3" fmla="*/ 4 h 17"/>
                <a:gd name="T4" fmla="*/ 2 w 17"/>
                <a:gd name="T5" fmla="*/ 5 h 17"/>
                <a:gd name="T6" fmla="*/ 1 w 17"/>
                <a:gd name="T7" fmla="*/ 4 h 17"/>
                <a:gd name="T8" fmla="*/ 1 w 17"/>
                <a:gd name="T9" fmla="*/ 4 h 17"/>
                <a:gd name="T10" fmla="*/ 0 w 17"/>
                <a:gd name="T11" fmla="*/ 4 h 17"/>
                <a:gd name="T12" fmla="*/ 0 w 17"/>
                <a:gd name="T13" fmla="*/ 16 h 17"/>
                <a:gd name="T14" fmla="*/ 1 w 17"/>
                <a:gd name="T15" fmla="*/ 16 h 17"/>
                <a:gd name="T16" fmla="*/ 1 w 17"/>
                <a:gd name="T17" fmla="*/ 16 h 17"/>
                <a:gd name="T18" fmla="*/ 4 w 17"/>
                <a:gd name="T19" fmla="*/ 14 h 17"/>
                <a:gd name="T20" fmla="*/ 5 w 17"/>
                <a:gd name="T21" fmla="*/ 13 h 17"/>
                <a:gd name="T22" fmla="*/ 1 w 17"/>
                <a:gd name="T23" fmla="*/ 5 h 17"/>
                <a:gd name="T24" fmla="*/ 6 w 17"/>
                <a:gd name="T25" fmla="*/ 11 h 17"/>
                <a:gd name="T26" fmla="*/ 16 w 17"/>
                <a:gd name="T27" fmla="*/ 0 h 17"/>
                <a:gd name="T28" fmla="*/ 2 w 17"/>
                <a:gd name="T29" fmla="*/ 4 h 17"/>
                <a:gd name="T30" fmla="*/ 6 w 17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6" y="11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1" y="5"/>
                  </a:lnTo>
                  <a:lnTo>
                    <a:pt x="6" y="11"/>
                  </a:lnTo>
                  <a:lnTo>
                    <a:pt x="16" y="0"/>
                  </a:lnTo>
                  <a:lnTo>
                    <a:pt x="2" y="4"/>
                  </a:lnTo>
                  <a:lnTo>
                    <a:pt x="6" y="1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2" name="Freeform 419"/>
            <p:cNvSpPr>
              <a:spLocks/>
            </p:cNvSpPr>
            <p:nvPr/>
          </p:nvSpPr>
          <p:spPr bwMode="auto">
            <a:xfrm>
              <a:off x="2464" y="2216"/>
              <a:ext cx="228" cy="284"/>
            </a:xfrm>
            <a:custGeom>
              <a:avLst/>
              <a:gdLst>
                <a:gd name="T0" fmla="*/ 227 w 228"/>
                <a:gd name="T1" fmla="*/ 1 h 284"/>
                <a:gd name="T2" fmla="*/ 90 w 228"/>
                <a:gd name="T3" fmla="*/ 168 h 284"/>
                <a:gd name="T4" fmla="*/ 21 w 228"/>
                <a:gd name="T5" fmla="*/ 256 h 284"/>
                <a:gd name="T6" fmla="*/ 0 w 228"/>
                <a:gd name="T7" fmla="*/ 283 h 284"/>
                <a:gd name="T8" fmla="*/ 79 w 228"/>
                <a:gd name="T9" fmla="*/ 182 h 284"/>
                <a:gd name="T10" fmla="*/ 87 w 228"/>
                <a:gd name="T11" fmla="*/ 168 h 284"/>
                <a:gd name="T12" fmla="*/ 227 w 228"/>
                <a:gd name="T13" fmla="*/ 0 h 284"/>
                <a:gd name="T14" fmla="*/ 227 w 228"/>
                <a:gd name="T15" fmla="*/ 0 h 284"/>
                <a:gd name="T16" fmla="*/ 227 w 228"/>
                <a:gd name="T17" fmla="*/ 0 h 284"/>
                <a:gd name="T18" fmla="*/ 227 w 228"/>
                <a:gd name="T19" fmla="*/ 1 h 284"/>
                <a:gd name="T20" fmla="*/ 227 w 228"/>
                <a:gd name="T21" fmla="*/ 1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284"/>
                <a:gd name="T35" fmla="*/ 228 w 228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284">
                  <a:moveTo>
                    <a:pt x="227" y="1"/>
                  </a:moveTo>
                  <a:lnTo>
                    <a:pt x="90" y="168"/>
                  </a:lnTo>
                  <a:lnTo>
                    <a:pt x="21" y="256"/>
                  </a:lnTo>
                  <a:lnTo>
                    <a:pt x="0" y="283"/>
                  </a:lnTo>
                  <a:lnTo>
                    <a:pt x="79" y="182"/>
                  </a:lnTo>
                  <a:lnTo>
                    <a:pt x="87" y="168"/>
                  </a:lnTo>
                  <a:lnTo>
                    <a:pt x="227" y="0"/>
                  </a:lnTo>
                  <a:lnTo>
                    <a:pt x="227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3" name="Freeform 420"/>
            <p:cNvSpPr>
              <a:spLocks/>
            </p:cNvSpPr>
            <p:nvPr/>
          </p:nvSpPr>
          <p:spPr bwMode="auto">
            <a:xfrm>
              <a:off x="2552" y="2216"/>
              <a:ext cx="143" cy="171"/>
            </a:xfrm>
            <a:custGeom>
              <a:avLst/>
              <a:gdLst>
                <a:gd name="T0" fmla="*/ 4 w 143"/>
                <a:gd name="T1" fmla="*/ 170 h 171"/>
                <a:gd name="T2" fmla="*/ 4 w 143"/>
                <a:gd name="T3" fmla="*/ 170 h 171"/>
                <a:gd name="T4" fmla="*/ 142 w 143"/>
                <a:gd name="T5" fmla="*/ 3 h 171"/>
                <a:gd name="T6" fmla="*/ 137 w 143"/>
                <a:gd name="T7" fmla="*/ 0 h 171"/>
                <a:gd name="T8" fmla="*/ 0 w 143"/>
                <a:gd name="T9" fmla="*/ 166 h 171"/>
                <a:gd name="T10" fmla="*/ 0 w 143"/>
                <a:gd name="T11" fmla="*/ 166 h 171"/>
                <a:gd name="T12" fmla="*/ 4 w 143"/>
                <a:gd name="T13" fmla="*/ 17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171"/>
                <a:gd name="T23" fmla="*/ 143 w 14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171">
                  <a:moveTo>
                    <a:pt x="4" y="170"/>
                  </a:moveTo>
                  <a:lnTo>
                    <a:pt x="4" y="170"/>
                  </a:lnTo>
                  <a:lnTo>
                    <a:pt x="142" y="3"/>
                  </a:lnTo>
                  <a:lnTo>
                    <a:pt x="137" y="0"/>
                  </a:lnTo>
                  <a:lnTo>
                    <a:pt x="0" y="166"/>
                  </a:lnTo>
                  <a:lnTo>
                    <a:pt x="4" y="17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4" name="Freeform 421"/>
            <p:cNvSpPr>
              <a:spLocks/>
            </p:cNvSpPr>
            <p:nvPr/>
          </p:nvSpPr>
          <p:spPr bwMode="auto">
            <a:xfrm>
              <a:off x="2485" y="2382"/>
              <a:ext cx="73" cy="93"/>
            </a:xfrm>
            <a:custGeom>
              <a:avLst/>
              <a:gdLst>
                <a:gd name="T0" fmla="*/ 4 w 73"/>
                <a:gd name="T1" fmla="*/ 92 h 93"/>
                <a:gd name="T2" fmla="*/ 4 w 73"/>
                <a:gd name="T3" fmla="*/ 92 h 93"/>
                <a:gd name="T4" fmla="*/ 72 w 73"/>
                <a:gd name="T5" fmla="*/ 3 h 93"/>
                <a:gd name="T6" fmla="*/ 67 w 73"/>
                <a:gd name="T7" fmla="*/ 0 h 93"/>
                <a:gd name="T8" fmla="*/ 0 w 73"/>
                <a:gd name="T9" fmla="*/ 88 h 93"/>
                <a:gd name="T10" fmla="*/ 0 w 73"/>
                <a:gd name="T11" fmla="*/ 88 h 93"/>
                <a:gd name="T12" fmla="*/ 4 w 73"/>
                <a:gd name="T13" fmla="*/ 92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93"/>
                <a:gd name="T23" fmla="*/ 73 w 73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93">
                  <a:moveTo>
                    <a:pt x="4" y="92"/>
                  </a:moveTo>
                  <a:lnTo>
                    <a:pt x="4" y="92"/>
                  </a:lnTo>
                  <a:lnTo>
                    <a:pt x="72" y="3"/>
                  </a:lnTo>
                  <a:lnTo>
                    <a:pt x="67" y="0"/>
                  </a:lnTo>
                  <a:lnTo>
                    <a:pt x="0" y="88"/>
                  </a:lnTo>
                  <a:lnTo>
                    <a:pt x="4" y="9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5" name="Freeform 422"/>
            <p:cNvSpPr>
              <a:spLocks/>
            </p:cNvSpPr>
            <p:nvPr/>
          </p:nvSpPr>
          <p:spPr bwMode="auto">
            <a:xfrm>
              <a:off x="2463" y="2470"/>
              <a:ext cx="27" cy="31"/>
            </a:xfrm>
            <a:custGeom>
              <a:avLst/>
              <a:gdLst>
                <a:gd name="T0" fmla="*/ 0 w 27"/>
                <a:gd name="T1" fmla="*/ 26 h 31"/>
                <a:gd name="T2" fmla="*/ 4 w 27"/>
                <a:gd name="T3" fmla="*/ 30 h 31"/>
                <a:gd name="T4" fmla="*/ 26 w 27"/>
                <a:gd name="T5" fmla="*/ 3 h 31"/>
                <a:gd name="T6" fmla="*/ 22 w 27"/>
                <a:gd name="T7" fmla="*/ 0 h 31"/>
                <a:gd name="T8" fmla="*/ 0 w 27"/>
                <a:gd name="T9" fmla="*/ 26 h 31"/>
                <a:gd name="T10" fmla="*/ 4 w 27"/>
                <a:gd name="T11" fmla="*/ 30 h 31"/>
                <a:gd name="T12" fmla="*/ 0 w 27"/>
                <a:gd name="T13" fmla="*/ 2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0" y="26"/>
                  </a:moveTo>
                  <a:lnTo>
                    <a:pt x="4" y="30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6" name="Freeform 423"/>
            <p:cNvSpPr>
              <a:spLocks/>
            </p:cNvSpPr>
            <p:nvPr/>
          </p:nvSpPr>
          <p:spPr bwMode="auto">
            <a:xfrm>
              <a:off x="2463" y="2397"/>
              <a:ext cx="84" cy="104"/>
            </a:xfrm>
            <a:custGeom>
              <a:avLst/>
              <a:gdLst>
                <a:gd name="T0" fmla="*/ 78 w 84"/>
                <a:gd name="T1" fmla="*/ 0 h 104"/>
                <a:gd name="T2" fmla="*/ 78 w 84"/>
                <a:gd name="T3" fmla="*/ 0 h 104"/>
                <a:gd name="T4" fmla="*/ 0 w 84"/>
                <a:gd name="T5" fmla="*/ 99 h 104"/>
                <a:gd name="T6" fmla="*/ 4 w 84"/>
                <a:gd name="T7" fmla="*/ 103 h 104"/>
                <a:gd name="T8" fmla="*/ 83 w 84"/>
                <a:gd name="T9" fmla="*/ 3 h 104"/>
                <a:gd name="T10" fmla="*/ 83 w 84"/>
                <a:gd name="T11" fmla="*/ 3 h 104"/>
                <a:gd name="T12" fmla="*/ 83 w 84"/>
                <a:gd name="T13" fmla="*/ 3 h 104"/>
                <a:gd name="T14" fmla="*/ 83 w 84"/>
                <a:gd name="T15" fmla="*/ 3 h 104"/>
                <a:gd name="T16" fmla="*/ 83 w 84"/>
                <a:gd name="T17" fmla="*/ 3 h 104"/>
                <a:gd name="T18" fmla="*/ 78 w 84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04"/>
                <a:gd name="T32" fmla="*/ 84 w 84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04">
                  <a:moveTo>
                    <a:pt x="78" y="0"/>
                  </a:moveTo>
                  <a:lnTo>
                    <a:pt x="78" y="0"/>
                  </a:lnTo>
                  <a:lnTo>
                    <a:pt x="0" y="99"/>
                  </a:lnTo>
                  <a:lnTo>
                    <a:pt x="4" y="103"/>
                  </a:lnTo>
                  <a:lnTo>
                    <a:pt x="83" y="3"/>
                  </a:lnTo>
                  <a:lnTo>
                    <a:pt x="78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7" name="Freeform 424"/>
            <p:cNvSpPr>
              <a:spLocks/>
            </p:cNvSpPr>
            <p:nvPr/>
          </p:nvSpPr>
          <p:spPr bwMode="auto">
            <a:xfrm>
              <a:off x="2541" y="2382"/>
              <a:ext cx="17" cy="19"/>
            </a:xfrm>
            <a:custGeom>
              <a:avLst/>
              <a:gdLst>
                <a:gd name="T0" fmla="*/ 11 w 17"/>
                <a:gd name="T1" fmla="*/ 0 h 19"/>
                <a:gd name="T2" fmla="*/ 11 w 17"/>
                <a:gd name="T3" fmla="*/ 0 h 19"/>
                <a:gd name="T4" fmla="*/ 0 w 17"/>
                <a:gd name="T5" fmla="*/ 14 h 19"/>
                <a:gd name="T6" fmla="*/ 6 w 17"/>
                <a:gd name="T7" fmla="*/ 18 h 19"/>
                <a:gd name="T8" fmla="*/ 16 w 17"/>
                <a:gd name="T9" fmla="*/ 3 h 19"/>
                <a:gd name="T10" fmla="*/ 16 w 17"/>
                <a:gd name="T11" fmla="*/ 3 h 19"/>
                <a:gd name="T12" fmla="*/ 11 w 17"/>
                <a:gd name="T13" fmla="*/ 0 h 19"/>
                <a:gd name="T14" fmla="*/ 11 w 17"/>
                <a:gd name="T15" fmla="*/ 0 h 19"/>
                <a:gd name="T16" fmla="*/ 11 w 17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9"/>
                <a:gd name="T29" fmla="*/ 17 w 1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9">
                  <a:moveTo>
                    <a:pt x="11" y="0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6" y="3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8" name="Freeform 425"/>
            <p:cNvSpPr>
              <a:spLocks/>
            </p:cNvSpPr>
            <p:nvPr/>
          </p:nvSpPr>
          <p:spPr bwMode="auto">
            <a:xfrm>
              <a:off x="2550" y="2210"/>
              <a:ext cx="145" cy="177"/>
            </a:xfrm>
            <a:custGeom>
              <a:avLst/>
              <a:gdLst>
                <a:gd name="T0" fmla="*/ 144 w 145"/>
                <a:gd name="T1" fmla="*/ 5 h 177"/>
                <a:gd name="T2" fmla="*/ 138 w 145"/>
                <a:gd name="T3" fmla="*/ 4 h 177"/>
                <a:gd name="T4" fmla="*/ 0 w 145"/>
                <a:gd name="T5" fmla="*/ 172 h 177"/>
                <a:gd name="T6" fmla="*/ 3 w 145"/>
                <a:gd name="T7" fmla="*/ 176 h 177"/>
                <a:gd name="T8" fmla="*/ 143 w 145"/>
                <a:gd name="T9" fmla="*/ 8 h 177"/>
                <a:gd name="T10" fmla="*/ 138 w 145"/>
                <a:gd name="T11" fmla="*/ 8 h 177"/>
                <a:gd name="T12" fmla="*/ 144 w 145"/>
                <a:gd name="T13" fmla="*/ 5 h 177"/>
                <a:gd name="T14" fmla="*/ 142 w 145"/>
                <a:gd name="T15" fmla="*/ 0 h 177"/>
                <a:gd name="T16" fmla="*/ 138 w 145"/>
                <a:gd name="T17" fmla="*/ 4 h 177"/>
                <a:gd name="T18" fmla="*/ 144 w 145"/>
                <a:gd name="T19" fmla="*/ 5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"/>
                <a:gd name="T31" fmla="*/ 0 h 177"/>
                <a:gd name="T32" fmla="*/ 145 w 145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" h="177">
                  <a:moveTo>
                    <a:pt x="144" y="5"/>
                  </a:moveTo>
                  <a:lnTo>
                    <a:pt x="138" y="4"/>
                  </a:lnTo>
                  <a:lnTo>
                    <a:pt x="0" y="172"/>
                  </a:lnTo>
                  <a:lnTo>
                    <a:pt x="3" y="176"/>
                  </a:lnTo>
                  <a:lnTo>
                    <a:pt x="143" y="8"/>
                  </a:lnTo>
                  <a:lnTo>
                    <a:pt x="138" y="8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44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29" name="Freeform 426"/>
            <p:cNvSpPr>
              <a:spLocks/>
            </p:cNvSpPr>
            <p:nvPr/>
          </p:nvSpPr>
          <p:spPr bwMode="auto">
            <a:xfrm>
              <a:off x="2688" y="221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10 h 17"/>
                <a:gd name="T6" fmla="*/ 16 w 17"/>
                <a:gd name="T7" fmla="*/ 5 h 17"/>
                <a:gd name="T8" fmla="*/ 13 w 17"/>
                <a:gd name="T9" fmla="*/ 0 h 17"/>
                <a:gd name="T10" fmla="*/ 16 w 17"/>
                <a:gd name="T11" fmla="*/ 2 h 17"/>
                <a:gd name="T12" fmla="*/ 0 w 17"/>
                <a:gd name="T13" fmla="*/ 10 h 17"/>
                <a:gd name="T14" fmla="*/ 2 w 17"/>
                <a:gd name="T15" fmla="*/ 10 h 17"/>
                <a:gd name="T16" fmla="*/ 0 w 17"/>
                <a:gd name="T17" fmla="*/ 10 h 17"/>
                <a:gd name="T18" fmla="*/ 0 w 17"/>
                <a:gd name="T19" fmla="*/ 10 h 17"/>
                <a:gd name="T20" fmla="*/ 0 w 17"/>
                <a:gd name="T21" fmla="*/ 13 h 17"/>
                <a:gd name="T22" fmla="*/ 2 w 17"/>
                <a:gd name="T23" fmla="*/ 5 h 17"/>
                <a:gd name="T24" fmla="*/ 16 w 17"/>
                <a:gd name="T25" fmla="*/ 16 h 17"/>
                <a:gd name="T26" fmla="*/ 16 w 17"/>
                <a:gd name="T27" fmla="*/ 10 h 17"/>
                <a:gd name="T28" fmla="*/ 16 w 17"/>
                <a:gd name="T29" fmla="*/ 8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5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0" name="Freeform 427"/>
            <p:cNvSpPr>
              <a:spLocks/>
            </p:cNvSpPr>
            <p:nvPr/>
          </p:nvSpPr>
          <p:spPr bwMode="auto">
            <a:xfrm>
              <a:off x="1753" y="2220"/>
              <a:ext cx="220" cy="184"/>
            </a:xfrm>
            <a:custGeom>
              <a:avLst/>
              <a:gdLst>
                <a:gd name="T0" fmla="*/ 217 w 220"/>
                <a:gd name="T1" fmla="*/ 1 h 184"/>
                <a:gd name="T2" fmla="*/ 218 w 220"/>
                <a:gd name="T3" fmla="*/ 0 h 184"/>
                <a:gd name="T4" fmla="*/ 218 w 220"/>
                <a:gd name="T5" fmla="*/ 0 h 184"/>
                <a:gd name="T6" fmla="*/ 219 w 220"/>
                <a:gd name="T7" fmla="*/ 0 h 184"/>
                <a:gd name="T8" fmla="*/ 219 w 220"/>
                <a:gd name="T9" fmla="*/ 0 h 184"/>
                <a:gd name="T10" fmla="*/ 81 w 220"/>
                <a:gd name="T11" fmla="*/ 118 h 184"/>
                <a:gd name="T12" fmla="*/ 10 w 220"/>
                <a:gd name="T13" fmla="*/ 176 h 184"/>
                <a:gd name="T14" fmla="*/ 0 w 220"/>
                <a:gd name="T15" fmla="*/ 183 h 184"/>
                <a:gd name="T16" fmla="*/ 217 w 220"/>
                <a:gd name="T17" fmla="*/ 1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184"/>
                <a:gd name="T29" fmla="*/ 220 w 220"/>
                <a:gd name="T30" fmla="*/ 184 h 1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184">
                  <a:moveTo>
                    <a:pt x="217" y="1"/>
                  </a:moveTo>
                  <a:lnTo>
                    <a:pt x="218" y="0"/>
                  </a:lnTo>
                  <a:lnTo>
                    <a:pt x="219" y="0"/>
                  </a:lnTo>
                  <a:lnTo>
                    <a:pt x="81" y="118"/>
                  </a:lnTo>
                  <a:lnTo>
                    <a:pt x="10" y="176"/>
                  </a:lnTo>
                  <a:lnTo>
                    <a:pt x="0" y="183"/>
                  </a:lnTo>
                  <a:lnTo>
                    <a:pt x="217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1" name="Freeform 428"/>
            <p:cNvSpPr>
              <a:spLocks/>
            </p:cNvSpPr>
            <p:nvPr/>
          </p:nvSpPr>
          <p:spPr bwMode="auto">
            <a:xfrm>
              <a:off x="1968" y="221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8 w 17"/>
                <a:gd name="T3" fmla="*/ 0 h 17"/>
                <a:gd name="T4" fmla="*/ 5 w 17"/>
                <a:gd name="T5" fmla="*/ 2 h 17"/>
                <a:gd name="T6" fmla="*/ 5 w 17"/>
                <a:gd name="T7" fmla="*/ 2 h 17"/>
                <a:gd name="T8" fmla="*/ 2 w 17"/>
                <a:gd name="T9" fmla="*/ 2 h 17"/>
                <a:gd name="T10" fmla="*/ 0 w 17"/>
                <a:gd name="T11" fmla="*/ 4 h 17"/>
                <a:gd name="T12" fmla="*/ 10 w 17"/>
                <a:gd name="T13" fmla="*/ 16 h 17"/>
                <a:gd name="T14" fmla="*/ 10 w 17"/>
                <a:gd name="T15" fmla="*/ 14 h 17"/>
                <a:gd name="T16" fmla="*/ 13 w 17"/>
                <a:gd name="T17" fmla="*/ 12 h 17"/>
                <a:gd name="T18" fmla="*/ 16 w 17"/>
                <a:gd name="T19" fmla="*/ 10 h 17"/>
                <a:gd name="T20" fmla="*/ 16 w 17"/>
                <a:gd name="T21" fmla="*/ 10 h 17"/>
                <a:gd name="T22" fmla="*/ 8 w 17"/>
                <a:gd name="T23" fmla="*/ 0 h 17"/>
                <a:gd name="T24" fmla="*/ 16 w 17"/>
                <a:gd name="T25" fmla="*/ 1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16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2" name="Freeform 429"/>
            <p:cNvSpPr>
              <a:spLocks/>
            </p:cNvSpPr>
            <p:nvPr/>
          </p:nvSpPr>
          <p:spPr bwMode="auto">
            <a:xfrm>
              <a:off x="1833" y="2217"/>
              <a:ext cx="142" cy="125"/>
            </a:xfrm>
            <a:custGeom>
              <a:avLst/>
              <a:gdLst>
                <a:gd name="T0" fmla="*/ 3 w 142"/>
                <a:gd name="T1" fmla="*/ 124 h 125"/>
                <a:gd name="T2" fmla="*/ 3 w 142"/>
                <a:gd name="T3" fmla="*/ 124 h 125"/>
                <a:gd name="T4" fmla="*/ 141 w 142"/>
                <a:gd name="T5" fmla="*/ 4 h 125"/>
                <a:gd name="T6" fmla="*/ 138 w 142"/>
                <a:gd name="T7" fmla="*/ 0 h 125"/>
                <a:gd name="T8" fmla="*/ 0 w 142"/>
                <a:gd name="T9" fmla="*/ 118 h 125"/>
                <a:gd name="T10" fmla="*/ 0 w 142"/>
                <a:gd name="T11" fmla="*/ 118 h 125"/>
                <a:gd name="T12" fmla="*/ 3 w 142"/>
                <a:gd name="T13" fmla="*/ 124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25"/>
                <a:gd name="T23" fmla="*/ 142 w 142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25">
                  <a:moveTo>
                    <a:pt x="3" y="124"/>
                  </a:moveTo>
                  <a:lnTo>
                    <a:pt x="3" y="124"/>
                  </a:lnTo>
                  <a:lnTo>
                    <a:pt x="141" y="4"/>
                  </a:lnTo>
                  <a:lnTo>
                    <a:pt x="138" y="0"/>
                  </a:lnTo>
                  <a:lnTo>
                    <a:pt x="0" y="118"/>
                  </a:lnTo>
                  <a:lnTo>
                    <a:pt x="3" y="12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3" name="Freeform 430"/>
            <p:cNvSpPr>
              <a:spLocks/>
            </p:cNvSpPr>
            <p:nvPr/>
          </p:nvSpPr>
          <p:spPr bwMode="auto">
            <a:xfrm>
              <a:off x="1763" y="2336"/>
              <a:ext cx="75" cy="64"/>
            </a:xfrm>
            <a:custGeom>
              <a:avLst/>
              <a:gdLst>
                <a:gd name="T0" fmla="*/ 2 w 75"/>
                <a:gd name="T1" fmla="*/ 63 h 64"/>
                <a:gd name="T2" fmla="*/ 3 w 75"/>
                <a:gd name="T3" fmla="*/ 63 h 64"/>
                <a:gd name="T4" fmla="*/ 74 w 75"/>
                <a:gd name="T5" fmla="*/ 5 h 64"/>
                <a:gd name="T6" fmla="*/ 70 w 75"/>
                <a:gd name="T7" fmla="*/ 0 h 64"/>
                <a:gd name="T8" fmla="*/ 0 w 75"/>
                <a:gd name="T9" fmla="*/ 57 h 64"/>
                <a:gd name="T10" fmla="*/ 0 w 75"/>
                <a:gd name="T11" fmla="*/ 57 h 64"/>
                <a:gd name="T12" fmla="*/ 2 w 75"/>
                <a:gd name="T13" fmla="*/ 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64"/>
                <a:gd name="T23" fmla="*/ 75 w 75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64">
                  <a:moveTo>
                    <a:pt x="2" y="63"/>
                  </a:moveTo>
                  <a:lnTo>
                    <a:pt x="3" y="63"/>
                  </a:lnTo>
                  <a:lnTo>
                    <a:pt x="74" y="5"/>
                  </a:lnTo>
                  <a:lnTo>
                    <a:pt x="70" y="0"/>
                  </a:lnTo>
                  <a:lnTo>
                    <a:pt x="0" y="57"/>
                  </a:lnTo>
                  <a:lnTo>
                    <a:pt x="2" y="63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4" name="Freeform 431"/>
            <p:cNvSpPr>
              <a:spLocks/>
            </p:cNvSpPr>
            <p:nvPr/>
          </p:nvSpPr>
          <p:spPr bwMode="auto">
            <a:xfrm>
              <a:off x="1752" y="2394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6 h 17"/>
                <a:gd name="T4" fmla="*/ 16 w 17"/>
                <a:gd name="T5" fmla="*/ 7 h 17"/>
                <a:gd name="T6" fmla="*/ 12 w 17"/>
                <a:gd name="T7" fmla="*/ 0 h 17"/>
                <a:gd name="T8" fmla="*/ 0 w 17"/>
                <a:gd name="T9" fmla="*/ 8 h 17"/>
                <a:gd name="T10" fmla="*/ 3 w 17"/>
                <a:gd name="T11" fmla="*/ 16 h 17"/>
                <a:gd name="T12" fmla="*/ 0 w 17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8"/>
                  </a:moveTo>
                  <a:lnTo>
                    <a:pt x="2" y="16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0" y="8"/>
                  </a:lnTo>
                  <a:lnTo>
                    <a:pt x="3" y="16"/>
                  </a:lnTo>
                  <a:lnTo>
                    <a:pt x="0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5" name="Freeform 432"/>
            <p:cNvSpPr>
              <a:spLocks/>
            </p:cNvSpPr>
            <p:nvPr/>
          </p:nvSpPr>
          <p:spPr bwMode="auto">
            <a:xfrm>
              <a:off x="1752" y="2219"/>
              <a:ext cx="221" cy="188"/>
            </a:xfrm>
            <a:custGeom>
              <a:avLst/>
              <a:gdLst>
                <a:gd name="T0" fmla="*/ 216 w 221"/>
                <a:gd name="T1" fmla="*/ 0 h 188"/>
                <a:gd name="T2" fmla="*/ 216 w 221"/>
                <a:gd name="T3" fmla="*/ 0 h 188"/>
                <a:gd name="T4" fmla="*/ 0 w 221"/>
                <a:gd name="T5" fmla="*/ 181 h 188"/>
                <a:gd name="T6" fmla="*/ 2 w 221"/>
                <a:gd name="T7" fmla="*/ 187 h 188"/>
                <a:gd name="T8" fmla="*/ 220 w 221"/>
                <a:gd name="T9" fmla="*/ 5 h 188"/>
                <a:gd name="T10" fmla="*/ 220 w 221"/>
                <a:gd name="T11" fmla="*/ 5 h 188"/>
                <a:gd name="T12" fmla="*/ 216 w 221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88"/>
                <a:gd name="T23" fmla="*/ 221 w 221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88">
                  <a:moveTo>
                    <a:pt x="216" y="0"/>
                  </a:moveTo>
                  <a:lnTo>
                    <a:pt x="216" y="0"/>
                  </a:lnTo>
                  <a:lnTo>
                    <a:pt x="0" y="181"/>
                  </a:lnTo>
                  <a:lnTo>
                    <a:pt x="2" y="187"/>
                  </a:lnTo>
                  <a:lnTo>
                    <a:pt x="220" y="5"/>
                  </a:lnTo>
                  <a:lnTo>
                    <a:pt x="21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6" name="Freeform 433"/>
            <p:cNvSpPr>
              <a:spLocks/>
            </p:cNvSpPr>
            <p:nvPr/>
          </p:nvSpPr>
          <p:spPr bwMode="auto">
            <a:xfrm>
              <a:off x="2196" y="2228"/>
              <a:ext cx="17" cy="20"/>
            </a:xfrm>
            <a:custGeom>
              <a:avLst/>
              <a:gdLst>
                <a:gd name="T0" fmla="*/ 16 w 17"/>
                <a:gd name="T1" fmla="*/ 3 h 20"/>
                <a:gd name="T2" fmla="*/ 1 w 17"/>
                <a:gd name="T3" fmla="*/ 19 h 20"/>
                <a:gd name="T4" fmla="*/ 0 w 17"/>
                <a:gd name="T5" fmla="*/ 16 h 20"/>
                <a:gd name="T6" fmla="*/ 2 w 17"/>
                <a:gd name="T7" fmla="*/ 13 h 20"/>
                <a:gd name="T8" fmla="*/ 4 w 17"/>
                <a:gd name="T9" fmla="*/ 11 h 20"/>
                <a:gd name="T10" fmla="*/ 5 w 17"/>
                <a:gd name="T11" fmla="*/ 9 h 20"/>
                <a:gd name="T12" fmla="*/ 10 w 17"/>
                <a:gd name="T13" fmla="*/ 7 h 20"/>
                <a:gd name="T14" fmla="*/ 11 w 17"/>
                <a:gd name="T15" fmla="*/ 5 h 20"/>
                <a:gd name="T16" fmla="*/ 14 w 17"/>
                <a:gd name="T17" fmla="*/ 3 h 20"/>
                <a:gd name="T18" fmla="*/ 16 w 17"/>
                <a:gd name="T19" fmla="*/ 0 h 20"/>
                <a:gd name="T20" fmla="*/ 16 w 17"/>
                <a:gd name="T21" fmla="*/ 0 h 20"/>
                <a:gd name="T22" fmla="*/ 16 w 17"/>
                <a:gd name="T23" fmla="*/ 1 h 20"/>
                <a:gd name="T24" fmla="*/ 16 w 17"/>
                <a:gd name="T25" fmla="*/ 2 h 20"/>
                <a:gd name="T26" fmla="*/ 16 w 17"/>
                <a:gd name="T27" fmla="*/ 3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20"/>
                <a:gd name="T44" fmla="*/ 17 w 17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20">
                  <a:moveTo>
                    <a:pt x="16" y="3"/>
                  </a:moveTo>
                  <a:lnTo>
                    <a:pt x="1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5" y="9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7" name="Freeform 434"/>
            <p:cNvSpPr>
              <a:spLocks/>
            </p:cNvSpPr>
            <p:nvPr/>
          </p:nvSpPr>
          <p:spPr bwMode="auto">
            <a:xfrm>
              <a:off x="2195" y="2229"/>
              <a:ext cx="18" cy="26"/>
            </a:xfrm>
            <a:custGeom>
              <a:avLst/>
              <a:gdLst>
                <a:gd name="T0" fmla="*/ 0 w 18"/>
                <a:gd name="T1" fmla="*/ 19 h 26"/>
                <a:gd name="T2" fmla="*/ 5 w 18"/>
                <a:gd name="T3" fmla="*/ 20 h 26"/>
                <a:gd name="T4" fmla="*/ 17 w 18"/>
                <a:gd name="T5" fmla="*/ 4 h 26"/>
                <a:gd name="T6" fmla="*/ 13 w 18"/>
                <a:gd name="T7" fmla="*/ 0 h 26"/>
                <a:gd name="T8" fmla="*/ 0 w 18"/>
                <a:gd name="T9" fmla="*/ 16 h 26"/>
                <a:gd name="T10" fmla="*/ 5 w 18"/>
                <a:gd name="T11" fmla="*/ 17 h 26"/>
                <a:gd name="T12" fmla="*/ 0 w 18"/>
                <a:gd name="T13" fmla="*/ 19 h 26"/>
                <a:gd name="T14" fmla="*/ 1 w 18"/>
                <a:gd name="T15" fmla="*/ 25 h 26"/>
                <a:gd name="T16" fmla="*/ 5 w 18"/>
                <a:gd name="T17" fmla="*/ 20 h 26"/>
                <a:gd name="T18" fmla="*/ 0 w 18"/>
                <a:gd name="T19" fmla="*/ 19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6"/>
                <a:gd name="T32" fmla="*/ 18 w 18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6">
                  <a:moveTo>
                    <a:pt x="0" y="19"/>
                  </a:moveTo>
                  <a:lnTo>
                    <a:pt x="5" y="20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5" y="20"/>
                  </a:lnTo>
                  <a:lnTo>
                    <a:pt x="0" y="1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8" name="Freeform 435"/>
            <p:cNvSpPr>
              <a:spLocks/>
            </p:cNvSpPr>
            <p:nvPr/>
          </p:nvSpPr>
          <p:spPr bwMode="auto">
            <a:xfrm>
              <a:off x="2194" y="2198"/>
              <a:ext cx="20" cy="51"/>
            </a:xfrm>
            <a:custGeom>
              <a:avLst/>
              <a:gdLst>
                <a:gd name="T0" fmla="*/ 19 w 20"/>
                <a:gd name="T1" fmla="*/ 29 h 51"/>
                <a:gd name="T2" fmla="*/ 13 w 20"/>
                <a:gd name="T3" fmla="*/ 29 h 51"/>
                <a:gd name="T4" fmla="*/ 12 w 20"/>
                <a:gd name="T5" fmla="*/ 31 h 51"/>
                <a:gd name="T6" fmla="*/ 11 w 20"/>
                <a:gd name="T7" fmla="*/ 33 h 51"/>
                <a:gd name="T8" fmla="*/ 9 w 20"/>
                <a:gd name="T9" fmla="*/ 35 h 51"/>
                <a:gd name="T10" fmla="*/ 7 w 20"/>
                <a:gd name="T11" fmla="*/ 36 h 51"/>
                <a:gd name="T12" fmla="*/ 4 w 20"/>
                <a:gd name="T13" fmla="*/ 38 h 51"/>
                <a:gd name="T14" fmla="*/ 1 w 20"/>
                <a:gd name="T15" fmla="*/ 42 h 51"/>
                <a:gd name="T16" fmla="*/ 0 w 20"/>
                <a:gd name="T17" fmla="*/ 46 h 51"/>
                <a:gd name="T18" fmla="*/ 1 w 20"/>
                <a:gd name="T19" fmla="*/ 50 h 51"/>
                <a:gd name="T20" fmla="*/ 6 w 20"/>
                <a:gd name="T21" fmla="*/ 48 h 51"/>
                <a:gd name="T22" fmla="*/ 6 w 20"/>
                <a:gd name="T23" fmla="*/ 46 h 51"/>
                <a:gd name="T24" fmla="*/ 6 w 20"/>
                <a:gd name="T25" fmla="*/ 45 h 51"/>
                <a:gd name="T26" fmla="*/ 7 w 20"/>
                <a:gd name="T27" fmla="*/ 44 h 51"/>
                <a:gd name="T28" fmla="*/ 9 w 20"/>
                <a:gd name="T29" fmla="*/ 42 h 51"/>
                <a:gd name="T30" fmla="*/ 12 w 20"/>
                <a:gd name="T31" fmla="*/ 40 h 51"/>
                <a:gd name="T32" fmla="*/ 15 w 20"/>
                <a:gd name="T33" fmla="*/ 37 h 51"/>
                <a:gd name="T34" fmla="*/ 17 w 20"/>
                <a:gd name="T35" fmla="*/ 34 h 51"/>
                <a:gd name="T36" fmla="*/ 19 w 20"/>
                <a:gd name="T37" fmla="*/ 30 h 51"/>
                <a:gd name="T38" fmla="*/ 12 w 20"/>
                <a:gd name="T39" fmla="*/ 29 h 51"/>
                <a:gd name="T40" fmla="*/ 19 w 20"/>
                <a:gd name="T41" fmla="*/ 29 h 51"/>
                <a:gd name="T42" fmla="*/ 19 w 20"/>
                <a:gd name="T43" fmla="*/ 0 h 51"/>
                <a:gd name="T44" fmla="*/ 13 w 20"/>
                <a:gd name="T45" fmla="*/ 29 h 51"/>
                <a:gd name="T46" fmla="*/ 19 w 20"/>
                <a:gd name="T47" fmla="*/ 29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51"/>
                <a:gd name="T74" fmla="*/ 20 w 20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51">
                  <a:moveTo>
                    <a:pt x="19" y="29"/>
                  </a:moveTo>
                  <a:lnTo>
                    <a:pt x="13" y="2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7" y="36"/>
                  </a:lnTo>
                  <a:lnTo>
                    <a:pt x="4" y="38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12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13" y="29"/>
                  </a:lnTo>
                  <a:lnTo>
                    <a:pt x="19" y="2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39" name="Freeform 436"/>
            <p:cNvSpPr>
              <a:spLocks/>
            </p:cNvSpPr>
            <p:nvPr/>
          </p:nvSpPr>
          <p:spPr bwMode="auto">
            <a:xfrm>
              <a:off x="2206" y="2228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10 h 17"/>
                <a:gd name="T4" fmla="*/ 16 w 17"/>
                <a:gd name="T5" fmla="*/ 8 h 17"/>
                <a:gd name="T6" fmla="*/ 16 w 17"/>
                <a:gd name="T7" fmla="*/ 5 h 17"/>
                <a:gd name="T8" fmla="*/ 16 w 17"/>
                <a:gd name="T9" fmla="*/ 2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2 h 17"/>
                <a:gd name="T16" fmla="*/ 0 w 17"/>
                <a:gd name="T17" fmla="*/ 5 h 17"/>
                <a:gd name="T18" fmla="*/ 0 w 17"/>
                <a:gd name="T19" fmla="*/ 8 h 17"/>
                <a:gd name="T20" fmla="*/ 0 w 17"/>
                <a:gd name="T21" fmla="*/ 10 h 17"/>
                <a:gd name="T22" fmla="*/ 4 w 17"/>
                <a:gd name="T23" fmla="*/ 2 h 17"/>
                <a:gd name="T24" fmla="*/ 13 w 17"/>
                <a:gd name="T25" fmla="*/ 16 h 17"/>
                <a:gd name="T26" fmla="*/ 16 w 17"/>
                <a:gd name="T27" fmla="*/ 10 h 17"/>
                <a:gd name="T28" fmla="*/ 16 w 17"/>
                <a:gd name="T29" fmla="*/ 10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2"/>
                  </a:lnTo>
                  <a:lnTo>
                    <a:pt x="13" y="16"/>
                  </a:lnTo>
                  <a:lnTo>
                    <a:pt x="16" y="10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0" name="Freeform 437"/>
            <p:cNvSpPr>
              <a:spLocks/>
            </p:cNvSpPr>
            <p:nvPr/>
          </p:nvSpPr>
          <p:spPr bwMode="auto">
            <a:xfrm>
              <a:off x="2046" y="2232"/>
              <a:ext cx="27" cy="25"/>
            </a:xfrm>
            <a:custGeom>
              <a:avLst/>
              <a:gdLst>
                <a:gd name="T0" fmla="*/ 26 w 27"/>
                <a:gd name="T1" fmla="*/ 1 h 25"/>
                <a:gd name="T2" fmla="*/ 24 w 27"/>
                <a:gd name="T3" fmla="*/ 4 h 25"/>
                <a:gd name="T4" fmla="*/ 20 w 27"/>
                <a:gd name="T5" fmla="*/ 8 h 25"/>
                <a:gd name="T6" fmla="*/ 18 w 27"/>
                <a:gd name="T7" fmla="*/ 11 h 25"/>
                <a:gd name="T8" fmla="*/ 14 w 27"/>
                <a:gd name="T9" fmla="*/ 13 h 25"/>
                <a:gd name="T10" fmla="*/ 12 w 27"/>
                <a:gd name="T11" fmla="*/ 16 h 25"/>
                <a:gd name="T12" fmla="*/ 7 w 27"/>
                <a:gd name="T13" fmla="*/ 19 h 25"/>
                <a:gd name="T14" fmla="*/ 4 w 27"/>
                <a:gd name="T15" fmla="*/ 22 h 25"/>
                <a:gd name="T16" fmla="*/ 0 w 27"/>
                <a:gd name="T17" fmla="*/ 24 h 25"/>
                <a:gd name="T18" fmla="*/ 26 w 27"/>
                <a:gd name="T19" fmla="*/ 0 h 25"/>
                <a:gd name="T20" fmla="*/ 26 w 27"/>
                <a:gd name="T21" fmla="*/ 0 h 25"/>
                <a:gd name="T22" fmla="*/ 26 w 27"/>
                <a:gd name="T23" fmla="*/ 0 h 25"/>
                <a:gd name="T24" fmla="*/ 26 w 27"/>
                <a:gd name="T25" fmla="*/ 0 h 25"/>
                <a:gd name="T26" fmla="*/ 26 w 27"/>
                <a:gd name="T27" fmla="*/ 1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5"/>
                <a:gd name="T44" fmla="*/ 27 w 27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5">
                  <a:moveTo>
                    <a:pt x="26" y="1"/>
                  </a:moveTo>
                  <a:lnTo>
                    <a:pt x="24" y="4"/>
                  </a:lnTo>
                  <a:lnTo>
                    <a:pt x="20" y="8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26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1" name="Freeform 438"/>
            <p:cNvSpPr>
              <a:spLocks/>
            </p:cNvSpPr>
            <p:nvPr/>
          </p:nvSpPr>
          <p:spPr bwMode="auto">
            <a:xfrm>
              <a:off x="2029" y="2232"/>
              <a:ext cx="46" cy="37"/>
            </a:xfrm>
            <a:custGeom>
              <a:avLst/>
              <a:gdLst>
                <a:gd name="T0" fmla="*/ 14 w 46"/>
                <a:gd name="T1" fmla="*/ 21 h 37"/>
                <a:gd name="T2" fmla="*/ 17 w 46"/>
                <a:gd name="T3" fmla="*/ 27 h 37"/>
                <a:gd name="T4" fmla="*/ 21 w 46"/>
                <a:gd name="T5" fmla="*/ 25 h 37"/>
                <a:gd name="T6" fmla="*/ 25 w 46"/>
                <a:gd name="T7" fmla="*/ 22 h 37"/>
                <a:gd name="T8" fmla="*/ 29 w 46"/>
                <a:gd name="T9" fmla="*/ 19 h 37"/>
                <a:gd name="T10" fmla="*/ 33 w 46"/>
                <a:gd name="T11" fmla="*/ 17 h 37"/>
                <a:gd name="T12" fmla="*/ 35 w 46"/>
                <a:gd name="T13" fmla="*/ 14 h 37"/>
                <a:gd name="T14" fmla="*/ 39 w 46"/>
                <a:gd name="T15" fmla="*/ 10 h 37"/>
                <a:gd name="T16" fmla="*/ 41 w 46"/>
                <a:gd name="T17" fmla="*/ 6 h 37"/>
                <a:gd name="T18" fmla="*/ 45 w 46"/>
                <a:gd name="T19" fmla="*/ 3 h 37"/>
                <a:gd name="T20" fmla="*/ 40 w 46"/>
                <a:gd name="T21" fmla="*/ 0 h 37"/>
                <a:gd name="T22" fmla="*/ 37 w 46"/>
                <a:gd name="T23" fmla="*/ 2 h 37"/>
                <a:gd name="T24" fmla="*/ 34 w 46"/>
                <a:gd name="T25" fmla="*/ 6 h 37"/>
                <a:gd name="T26" fmla="*/ 32 w 46"/>
                <a:gd name="T27" fmla="*/ 8 h 37"/>
                <a:gd name="T28" fmla="*/ 29 w 46"/>
                <a:gd name="T29" fmla="*/ 11 h 37"/>
                <a:gd name="T30" fmla="*/ 25 w 46"/>
                <a:gd name="T31" fmla="*/ 14 h 37"/>
                <a:gd name="T32" fmla="*/ 23 w 46"/>
                <a:gd name="T33" fmla="*/ 17 h 37"/>
                <a:gd name="T34" fmla="*/ 18 w 46"/>
                <a:gd name="T35" fmla="*/ 19 h 37"/>
                <a:gd name="T36" fmla="*/ 15 w 46"/>
                <a:gd name="T37" fmla="*/ 21 h 37"/>
                <a:gd name="T38" fmla="*/ 18 w 46"/>
                <a:gd name="T39" fmla="*/ 27 h 37"/>
                <a:gd name="T40" fmla="*/ 14 w 46"/>
                <a:gd name="T41" fmla="*/ 21 h 37"/>
                <a:gd name="T42" fmla="*/ 0 w 46"/>
                <a:gd name="T43" fmla="*/ 36 h 37"/>
                <a:gd name="T44" fmla="*/ 17 w 46"/>
                <a:gd name="T45" fmla="*/ 27 h 37"/>
                <a:gd name="T46" fmla="*/ 14 w 46"/>
                <a:gd name="T47" fmla="*/ 2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37"/>
                <a:gd name="T74" fmla="*/ 46 w 46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37">
                  <a:moveTo>
                    <a:pt x="14" y="21"/>
                  </a:moveTo>
                  <a:lnTo>
                    <a:pt x="17" y="27"/>
                  </a:lnTo>
                  <a:lnTo>
                    <a:pt x="21" y="25"/>
                  </a:lnTo>
                  <a:lnTo>
                    <a:pt x="25" y="22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5" y="14"/>
                  </a:lnTo>
                  <a:lnTo>
                    <a:pt x="39" y="10"/>
                  </a:lnTo>
                  <a:lnTo>
                    <a:pt x="41" y="6"/>
                  </a:lnTo>
                  <a:lnTo>
                    <a:pt x="45" y="3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8" y="27"/>
                  </a:lnTo>
                  <a:lnTo>
                    <a:pt x="14" y="21"/>
                  </a:lnTo>
                  <a:lnTo>
                    <a:pt x="0" y="36"/>
                  </a:lnTo>
                  <a:lnTo>
                    <a:pt x="17" y="27"/>
                  </a:lnTo>
                  <a:lnTo>
                    <a:pt x="14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2" name="Freeform 439"/>
            <p:cNvSpPr>
              <a:spLocks/>
            </p:cNvSpPr>
            <p:nvPr/>
          </p:nvSpPr>
          <p:spPr bwMode="auto">
            <a:xfrm>
              <a:off x="2044" y="2223"/>
              <a:ext cx="31" cy="37"/>
            </a:xfrm>
            <a:custGeom>
              <a:avLst/>
              <a:gdLst>
                <a:gd name="T0" fmla="*/ 30 w 31"/>
                <a:gd name="T1" fmla="*/ 8 h 37"/>
                <a:gd name="T2" fmla="*/ 25 w 31"/>
                <a:gd name="T3" fmla="*/ 5 h 37"/>
                <a:gd name="T4" fmla="*/ 0 w 31"/>
                <a:gd name="T5" fmla="*/ 30 h 37"/>
                <a:gd name="T6" fmla="*/ 3 w 31"/>
                <a:gd name="T7" fmla="*/ 36 h 37"/>
                <a:gd name="T8" fmla="*/ 29 w 31"/>
                <a:gd name="T9" fmla="*/ 10 h 37"/>
                <a:gd name="T10" fmla="*/ 24 w 31"/>
                <a:gd name="T11" fmla="*/ 8 h 37"/>
                <a:gd name="T12" fmla="*/ 30 w 31"/>
                <a:gd name="T13" fmla="*/ 8 h 37"/>
                <a:gd name="T14" fmla="*/ 30 w 31"/>
                <a:gd name="T15" fmla="*/ 0 h 37"/>
                <a:gd name="T16" fmla="*/ 25 w 31"/>
                <a:gd name="T17" fmla="*/ 5 h 37"/>
                <a:gd name="T18" fmla="*/ 30 w 31"/>
                <a:gd name="T19" fmla="*/ 8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7"/>
                <a:gd name="T32" fmla="*/ 31 w 3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7">
                  <a:moveTo>
                    <a:pt x="30" y="8"/>
                  </a:moveTo>
                  <a:lnTo>
                    <a:pt x="25" y="5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2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25" y="5"/>
                  </a:lnTo>
                  <a:lnTo>
                    <a:pt x="30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3" name="Freeform 440"/>
            <p:cNvSpPr>
              <a:spLocks/>
            </p:cNvSpPr>
            <p:nvPr/>
          </p:nvSpPr>
          <p:spPr bwMode="auto">
            <a:xfrm>
              <a:off x="2069" y="223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4 h 17"/>
                <a:gd name="T6" fmla="*/ 16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4 h 17"/>
                <a:gd name="T20" fmla="*/ 0 w 17"/>
                <a:gd name="T21" fmla="*/ 8 h 17"/>
                <a:gd name="T22" fmla="*/ 2 w 17"/>
                <a:gd name="T23" fmla="*/ 0 h 17"/>
                <a:gd name="T24" fmla="*/ 16 w 17"/>
                <a:gd name="T25" fmla="*/ 16 h 17"/>
                <a:gd name="T26" fmla="*/ 16 w 17"/>
                <a:gd name="T27" fmla="*/ 12 h 17"/>
                <a:gd name="T28" fmla="*/ 16 w 17"/>
                <a:gd name="T29" fmla="*/ 8 h 17"/>
                <a:gd name="T30" fmla="*/ 16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0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4" name="Freeform 441"/>
            <p:cNvSpPr>
              <a:spLocks/>
            </p:cNvSpPr>
            <p:nvPr/>
          </p:nvSpPr>
          <p:spPr bwMode="auto">
            <a:xfrm>
              <a:off x="2408" y="2218"/>
              <a:ext cx="225" cy="280"/>
            </a:xfrm>
            <a:custGeom>
              <a:avLst/>
              <a:gdLst>
                <a:gd name="T0" fmla="*/ 224 w 225"/>
                <a:gd name="T1" fmla="*/ 2 h 280"/>
                <a:gd name="T2" fmla="*/ 101 w 225"/>
                <a:gd name="T3" fmla="*/ 151 h 280"/>
                <a:gd name="T4" fmla="*/ 5 w 225"/>
                <a:gd name="T5" fmla="*/ 269 h 280"/>
                <a:gd name="T6" fmla="*/ 3 w 225"/>
                <a:gd name="T7" fmla="*/ 272 h 280"/>
                <a:gd name="T8" fmla="*/ 2 w 225"/>
                <a:gd name="T9" fmla="*/ 274 h 280"/>
                <a:gd name="T10" fmla="*/ 1 w 225"/>
                <a:gd name="T11" fmla="*/ 277 h 280"/>
                <a:gd name="T12" fmla="*/ 0 w 225"/>
                <a:gd name="T13" fmla="*/ 279 h 280"/>
                <a:gd name="T14" fmla="*/ 0 w 225"/>
                <a:gd name="T15" fmla="*/ 277 h 280"/>
                <a:gd name="T16" fmla="*/ 0 w 225"/>
                <a:gd name="T17" fmla="*/ 274 h 280"/>
                <a:gd name="T18" fmla="*/ 1 w 225"/>
                <a:gd name="T19" fmla="*/ 272 h 280"/>
                <a:gd name="T20" fmla="*/ 2 w 225"/>
                <a:gd name="T21" fmla="*/ 269 h 280"/>
                <a:gd name="T22" fmla="*/ 93 w 225"/>
                <a:gd name="T23" fmla="*/ 163 h 280"/>
                <a:gd name="T24" fmla="*/ 101 w 225"/>
                <a:gd name="T25" fmla="*/ 149 h 280"/>
                <a:gd name="T26" fmla="*/ 224 w 225"/>
                <a:gd name="T27" fmla="*/ 0 h 280"/>
                <a:gd name="T28" fmla="*/ 224 w 225"/>
                <a:gd name="T29" fmla="*/ 0 h 280"/>
                <a:gd name="T30" fmla="*/ 224 w 225"/>
                <a:gd name="T31" fmla="*/ 1 h 280"/>
                <a:gd name="T32" fmla="*/ 224 w 225"/>
                <a:gd name="T33" fmla="*/ 1 h 280"/>
                <a:gd name="T34" fmla="*/ 224 w 225"/>
                <a:gd name="T35" fmla="*/ 2 h 2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280"/>
                <a:gd name="T56" fmla="*/ 225 w 225"/>
                <a:gd name="T57" fmla="*/ 280 h 2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280">
                  <a:moveTo>
                    <a:pt x="224" y="2"/>
                  </a:moveTo>
                  <a:lnTo>
                    <a:pt x="101" y="151"/>
                  </a:lnTo>
                  <a:lnTo>
                    <a:pt x="5" y="269"/>
                  </a:lnTo>
                  <a:lnTo>
                    <a:pt x="3" y="272"/>
                  </a:lnTo>
                  <a:lnTo>
                    <a:pt x="2" y="274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2"/>
                  </a:lnTo>
                  <a:lnTo>
                    <a:pt x="2" y="269"/>
                  </a:lnTo>
                  <a:lnTo>
                    <a:pt x="93" y="163"/>
                  </a:lnTo>
                  <a:lnTo>
                    <a:pt x="101" y="149"/>
                  </a:lnTo>
                  <a:lnTo>
                    <a:pt x="224" y="0"/>
                  </a:lnTo>
                  <a:lnTo>
                    <a:pt x="224" y="1"/>
                  </a:lnTo>
                  <a:lnTo>
                    <a:pt x="224" y="2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5" name="Freeform 442"/>
            <p:cNvSpPr>
              <a:spLocks/>
            </p:cNvSpPr>
            <p:nvPr/>
          </p:nvSpPr>
          <p:spPr bwMode="auto">
            <a:xfrm>
              <a:off x="2507" y="2218"/>
              <a:ext cx="128" cy="155"/>
            </a:xfrm>
            <a:custGeom>
              <a:avLst/>
              <a:gdLst>
                <a:gd name="T0" fmla="*/ 4 w 128"/>
                <a:gd name="T1" fmla="*/ 154 h 155"/>
                <a:gd name="T2" fmla="*/ 4 w 128"/>
                <a:gd name="T3" fmla="*/ 154 h 155"/>
                <a:gd name="T4" fmla="*/ 127 w 128"/>
                <a:gd name="T5" fmla="*/ 4 h 155"/>
                <a:gd name="T6" fmla="*/ 123 w 128"/>
                <a:gd name="T7" fmla="*/ 0 h 155"/>
                <a:gd name="T8" fmla="*/ 0 w 128"/>
                <a:gd name="T9" fmla="*/ 150 h 155"/>
                <a:gd name="T10" fmla="*/ 0 w 128"/>
                <a:gd name="T11" fmla="*/ 150 h 155"/>
                <a:gd name="T12" fmla="*/ 4 w 128"/>
                <a:gd name="T13" fmla="*/ 154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155"/>
                <a:gd name="T23" fmla="*/ 128 w 12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155">
                  <a:moveTo>
                    <a:pt x="4" y="154"/>
                  </a:moveTo>
                  <a:lnTo>
                    <a:pt x="4" y="154"/>
                  </a:lnTo>
                  <a:lnTo>
                    <a:pt x="127" y="4"/>
                  </a:lnTo>
                  <a:lnTo>
                    <a:pt x="123" y="0"/>
                  </a:lnTo>
                  <a:lnTo>
                    <a:pt x="0" y="150"/>
                  </a:lnTo>
                  <a:lnTo>
                    <a:pt x="4" y="15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6" name="Freeform 443"/>
            <p:cNvSpPr>
              <a:spLocks/>
            </p:cNvSpPr>
            <p:nvPr/>
          </p:nvSpPr>
          <p:spPr bwMode="auto">
            <a:xfrm>
              <a:off x="2410" y="2368"/>
              <a:ext cx="103" cy="122"/>
            </a:xfrm>
            <a:custGeom>
              <a:avLst/>
              <a:gdLst>
                <a:gd name="T0" fmla="*/ 5 w 103"/>
                <a:gd name="T1" fmla="*/ 120 h 122"/>
                <a:gd name="T2" fmla="*/ 4 w 103"/>
                <a:gd name="T3" fmla="*/ 121 h 122"/>
                <a:gd name="T4" fmla="*/ 102 w 103"/>
                <a:gd name="T5" fmla="*/ 3 h 122"/>
                <a:gd name="T6" fmla="*/ 97 w 103"/>
                <a:gd name="T7" fmla="*/ 0 h 122"/>
                <a:gd name="T8" fmla="*/ 0 w 103"/>
                <a:gd name="T9" fmla="*/ 117 h 122"/>
                <a:gd name="T10" fmla="*/ 0 w 103"/>
                <a:gd name="T11" fmla="*/ 118 h 122"/>
                <a:gd name="T12" fmla="*/ 0 w 103"/>
                <a:gd name="T13" fmla="*/ 117 h 122"/>
                <a:gd name="T14" fmla="*/ 0 w 103"/>
                <a:gd name="T15" fmla="*/ 117 h 122"/>
                <a:gd name="T16" fmla="*/ 0 w 103"/>
                <a:gd name="T17" fmla="*/ 118 h 122"/>
                <a:gd name="T18" fmla="*/ 5 w 103"/>
                <a:gd name="T19" fmla="*/ 12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22"/>
                <a:gd name="T32" fmla="*/ 103 w 103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22">
                  <a:moveTo>
                    <a:pt x="5" y="120"/>
                  </a:moveTo>
                  <a:lnTo>
                    <a:pt x="4" y="121"/>
                  </a:lnTo>
                  <a:lnTo>
                    <a:pt x="102" y="3"/>
                  </a:lnTo>
                  <a:lnTo>
                    <a:pt x="97" y="0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5" y="12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7" name="Freeform 444"/>
            <p:cNvSpPr>
              <a:spLocks/>
            </p:cNvSpPr>
            <p:nvPr/>
          </p:nvSpPr>
          <p:spPr bwMode="auto">
            <a:xfrm>
              <a:off x="2402" y="2486"/>
              <a:ext cx="17" cy="21"/>
            </a:xfrm>
            <a:custGeom>
              <a:avLst/>
              <a:gdLst>
                <a:gd name="T0" fmla="*/ 3 w 17"/>
                <a:gd name="T1" fmla="*/ 9 h 21"/>
                <a:gd name="T2" fmla="*/ 8 w 17"/>
                <a:gd name="T3" fmla="*/ 13 h 21"/>
                <a:gd name="T4" fmla="*/ 11 w 17"/>
                <a:gd name="T5" fmla="*/ 10 h 21"/>
                <a:gd name="T6" fmla="*/ 13 w 17"/>
                <a:gd name="T7" fmla="*/ 6 h 21"/>
                <a:gd name="T8" fmla="*/ 14 w 17"/>
                <a:gd name="T9" fmla="*/ 4 h 21"/>
                <a:gd name="T10" fmla="*/ 16 w 17"/>
                <a:gd name="T11" fmla="*/ 1 h 21"/>
                <a:gd name="T12" fmla="*/ 9 w 17"/>
                <a:gd name="T13" fmla="*/ 0 h 21"/>
                <a:gd name="T14" fmla="*/ 8 w 17"/>
                <a:gd name="T15" fmla="*/ 2 h 21"/>
                <a:gd name="T16" fmla="*/ 8 w 17"/>
                <a:gd name="T17" fmla="*/ 3 h 21"/>
                <a:gd name="T18" fmla="*/ 6 w 17"/>
                <a:gd name="T19" fmla="*/ 5 h 21"/>
                <a:gd name="T20" fmla="*/ 4 w 17"/>
                <a:gd name="T21" fmla="*/ 8 h 21"/>
                <a:gd name="T22" fmla="*/ 9 w 17"/>
                <a:gd name="T23" fmla="*/ 11 h 21"/>
                <a:gd name="T24" fmla="*/ 3 w 17"/>
                <a:gd name="T25" fmla="*/ 9 h 21"/>
                <a:gd name="T26" fmla="*/ 0 w 17"/>
                <a:gd name="T27" fmla="*/ 20 h 21"/>
                <a:gd name="T28" fmla="*/ 8 w 17"/>
                <a:gd name="T29" fmla="*/ 13 h 21"/>
                <a:gd name="T30" fmla="*/ 3 w 17"/>
                <a:gd name="T31" fmla="*/ 9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1"/>
                <a:gd name="T50" fmla="*/ 17 w 17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1">
                  <a:moveTo>
                    <a:pt x="3" y="9"/>
                  </a:moveTo>
                  <a:lnTo>
                    <a:pt x="8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9" y="11"/>
                  </a:lnTo>
                  <a:lnTo>
                    <a:pt x="3" y="9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3" y="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8" name="Freeform 445"/>
            <p:cNvSpPr>
              <a:spLocks/>
            </p:cNvSpPr>
            <p:nvPr/>
          </p:nvSpPr>
          <p:spPr bwMode="auto">
            <a:xfrm>
              <a:off x="2405" y="2485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0 h 17"/>
                <a:gd name="T4" fmla="*/ 5 w 17"/>
                <a:gd name="T5" fmla="*/ 4 h 17"/>
                <a:gd name="T6" fmla="*/ 3 w 17"/>
                <a:gd name="T7" fmla="*/ 7 h 17"/>
                <a:gd name="T8" fmla="*/ 1 w 17"/>
                <a:gd name="T9" fmla="*/ 9 h 17"/>
                <a:gd name="T10" fmla="*/ 0 w 17"/>
                <a:gd name="T11" fmla="*/ 13 h 17"/>
                <a:gd name="T12" fmla="*/ 8 w 17"/>
                <a:gd name="T13" fmla="*/ 16 h 17"/>
                <a:gd name="T14" fmla="*/ 10 w 17"/>
                <a:gd name="T15" fmla="*/ 13 h 17"/>
                <a:gd name="T16" fmla="*/ 12 w 17"/>
                <a:gd name="T17" fmla="*/ 9 h 17"/>
                <a:gd name="T18" fmla="*/ 16 w 17"/>
                <a:gd name="T19" fmla="*/ 7 h 17"/>
                <a:gd name="T20" fmla="*/ 16 w 17"/>
                <a:gd name="T21" fmla="*/ 4 h 17"/>
                <a:gd name="T22" fmla="*/ 16 w 17"/>
                <a:gd name="T23" fmla="*/ 4 h 17"/>
                <a:gd name="T24" fmla="*/ 7 w 17"/>
                <a:gd name="T25" fmla="*/ 0 h 17"/>
                <a:gd name="T26" fmla="*/ 7 w 17"/>
                <a:gd name="T27" fmla="*/ 0 h 17"/>
                <a:gd name="T28" fmla="*/ 7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7" y="0"/>
                  </a:moveTo>
                  <a:lnTo>
                    <a:pt x="7" y="0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49" name="Freeform 446"/>
            <p:cNvSpPr>
              <a:spLocks/>
            </p:cNvSpPr>
            <p:nvPr/>
          </p:nvSpPr>
          <p:spPr bwMode="auto">
            <a:xfrm>
              <a:off x="2409" y="2379"/>
              <a:ext cx="95" cy="111"/>
            </a:xfrm>
            <a:custGeom>
              <a:avLst/>
              <a:gdLst>
                <a:gd name="T0" fmla="*/ 90 w 95"/>
                <a:gd name="T1" fmla="*/ 0 h 111"/>
                <a:gd name="T2" fmla="*/ 90 w 95"/>
                <a:gd name="T3" fmla="*/ 0 h 111"/>
                <a:gd name="T4" fmla="*/ 0 w 95"/>
                <a:gd name="T5" fmla="*/ 106 h 111"/>
                <a:gd name="T6" fmla="*/ 4 w 95"/>
                <a:gd name="T7" fmla="*/ 110 h 111"/>
                <a:gd name="T8" fmla="*/ 94 w 95"/>
                <a:gd name="T9" fmla="*/ 3 h 111"/>
                <a:gd name="T10" fmla="*/ 94 w 95"/>
                <a:gd name="T11" fmla="*/ 3 h 111"/>
                <a:gd name="T12" fmla="*/ 94 w 95"/>
                <a:gd name="T13" fmla="*/ 3 h 111"/>
                <a:gd name="T14" fmla="*/ 94 w 95"/>
                <a:gd name="T15" fmla="*/ 3 h 111"/>
                <a:gd name="T16" fmla="*/ 94 w 95"/>
                <a:gd name="T17" fmla="*/ 3 h 111"/>
                <a:gd name="T18" fmla="*/ 90 w 95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111"/>
                <a:gd name="T32" fmla="*/ 95 w 95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111">
                  <a:moveTo>
                    <a:pt x="90" y="0"/>
                  </a:moveTo>
                  <a:lnTo>
                    <a:pt x="90" y="0"/>
                  </a:lnTo>
                  <a:lnTo>
                    <a:pt x="0" y="106"/>
                  </a:lnTo>
                  <a:lnTo>
                    <a:pt x="4" y="110"/>
                  </a:lnTo>
                  <a:lnTo>
                    <a:pt x="94" y="3"/>
                  </a:lnTo>
                  <a:lnTo>
                    <a:pt x="9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0" name="Freeform 447"/>
            <p:cNvSpPr>
              <a:spLocks/>
            </p:cNvSpPr>
            <p:nvPr/>
          </p:nvSpPr>
          <p:spPr bwMode="auto">
            <a:xfrm>
              <a:off x="2499" y="2364"/>
              <a:ext cx="17" cy="20"/>
            </a:xfrm>
            <a:custGeom>
              <a:avLst/>
              <a:gdLst>
                <a:gd name="T0" fmla="*/ 9 w 17"/>
                <a:gd name="T1" fmla="*/ 0 h 20"/>
                <a:gd name="T2" fmla="*/ 9 w 17"/>
                <a:gd name="T3" fmla="*/ 0 h 20"/>
                <a:gd name="T4" fmla="*/ 0 w 17"/>
                <a:gd name="T5" fmla="*/ 16 h 20"/>
                <a:gd name="T6" fmla="*/ 4 w 17"/>
                <a:gd name="T7" fmla="*/ 19 h 20"/>
                <a:gd name="T8" fmla="*/ 16 w 17"/>
                <a:gd name="T9" fmla="*/ 3 h 20"/>
                <a:gd name="T10" fmla="*/ 16 w 17"/>
                <a:gd name="T11" fmla="*/ 4 h 20"/>
                <a:gd name="T12" fmla="*/ 9 w 17"/>
                <a:gd name="T13" fmla="*/ 0 h 20"/>
                <a:gd name="T14" fmla="*/ 9 w 17"/>
                <a:gd name="T15" fmla="*/ 0 h 20"/>
                <a:gd name="T16" fmla="*/ 9 w 17"/>
                <a:gd name="T17" fmla="*/ 0 h 20"/>
                <a:gd name="T18" fmla="*/ 9 w 17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0"/>
                <a:gd name="T32" fmla="*/ 17 w 1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0">
                  <a:moveTo>
                    <a:pt x="9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9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1" name="Freeform 448"/>
            <p:cNvSpPr>
              <a:spLocks/>
            </p:cNvSpPr>
            <p:nvPr/>
          </p:nvSpPr>
          <p:spPr bwMode="auto">
            <a:xfrm>
              <a:off x="2507" y="2212"/>
              <a:ext cx="128" cy="158"/>
            </a:xfrm>
            <a:custGeom>
              <a:avLst/>
              <a:gdLst>
                <a:gd name="T0" fmla="*/ 127 w 128"/>
                <a:gd name="T1" fmla="*/ 6 h 158"/>
                <a:gd name="T2" fmla="*/ 122 w 128"/>
                <a:gd name="T3" fmla="*/ 4 h 158"/>
                <a:gd name="T4" fmla="*/ 0 w 128"/>
                <a:gd name="T5" fmla="*/ 152 h 158"/>
                <a:gd name="T6" fmla="*/ 4 w 128"/>
                <a:gd name="T7" fmla="*/ 157 h 158"/>
                <a:gd name="T8" fmla="*/ 127 w 128"/>
                <a:gd name="T9" fmla="*/ 9 h 158"/>
                <a:gd name="T10" fmla="*/ 122 w 128"/>
                <a:gd name="T11" fmla="*/ 7 h 158"/>
                <a:gd name="T12" fmla="*/ 127 w 128"/>
                <a:gd name="T13" fmla="*/ 6 h 158"/>
                <a:gd name="T14" fmla="*/ 126 w 128"/>
                <a:gd name="T15" fmla="*/ 0 h 158"/>
                <a:gd name="T16" fmla="*/ 122 w 128"/>
                <a:gd name="T17" fmla="*/ 4 h 158"/>
                <a:gd name="T18" fmla="*/ 127 w 128"/>
                <a:gd name="T19" fmla="*/ 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58"/>
                <a:gd name="T32" fmla="*/ 128 w 128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58">
                  <a:moveTo>
                    <a:pt x="127" y="6"/>
                  </a:moveTo>
                  <a:lnTo>
                    <a:pt x="122" y="4"/>
                  </a:lnTo>
                  <a:lnTo>
                    <a:pt x="0" y="152"/>
                  </a:lnTo>
                  <a:lnTo>
                    <a:pt x="4" y="157"/>
                  </a:lnTo>
                  <a:lnTo>
                    <a:pt x="127" y="9"/>
                  </a:lnTo>
                  <a:lnTo>
                    <a:pt x="122" y="7"/>
                  </a:lnTo>
                  <a:lnTo>
                    <a:pt x="127" y="6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7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2" name="Freeform 449"/>
            <p:cNvSpPr>
              <a:spLocks/>
            </p:cNvSpPr>
            <p:nvPr/>
          </p:nvSpPr>
          <p:spPr bwMode="auto">
            <a:xfrm>
              <a:off x="2629" y="2218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6 h 17"/>
                <a:gd name="T4" fmla="*/ 16 w 17"/>
                <a:gd name="T5" fmla="*/ 6 h 17"/>
                <a:gd name="T6" fmla="*/ 16 w 17"/>
                <a:gd name="T7" fmla="*/ 0 h 17"/>
                <a:gd name="T8" fmla="*/ 13 w 17"/>
                <a:gd name="T9" fmla="*/ 0 h 17"/>
                <a:gd name="T10" fmla="*/ 13 w 17"/>
                <a:gd name="T11" fmla="*/ 0 h 17"/>
                <a:gd name="T12" fmla="*/ 0 w 17"/>
                <a:gd name="T13" fmla="*/ 3 h 17"/>
                <a:gd name="T14" fmla="*/ 0 w 17"/>
                <a:gd name="T15" fmla="*/ 9 h 17"/>
                <a:gd name="T16" fmla="*/ 0 w 17"/>
                <a:gd name="T17" fmla="*/ 9 h 17"/>
                <a:gd name="T18" fmla="*/ 0 w 17"/>
                <a:gd name="T19" fmla="*/ 6 h 17"/>
                <a:gd name="T20" fmla="*/ 0 w 17"/>
                <a:gd name="T21" fmla="*/ 9 h 17"/>
                <a:gd name="T22" fmla="*/ 2 w 17"/>
                <a:gd name="T23" fmla="*/ 0 h 17"/>
                <a:gd name="T24" fmla="*/ 13 w 17"/>
                <a:gd name="T25" fmla="*/ 16 h 17"/>
                <a:gd name="T26" fmla="*/ 16 w 17"/>
                <a:gd name="T27" fmla="*/ 9 h 17"/>
                <a:gd name="T28" fmla="*/ 16 w 17"/>
                <a:gd name="T29" fmla="*/ 6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6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0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3" name="Freeform 450"/>
            <p:cNvSpPr>
              <a:spLocks/>
            </p:cNvSpPr>
            <p:nvPr/>
          </p:nvSpPr>
          <p:spPr bwMode="auto">
            <a:xfrm>
              <a:off x="2128" y="2242"/>
              <a:ext cx="39" cy="38"/>
            </a:xfrm>
            <a:custGeom>
              <a:avLst/>
              <a:gdLst>
                <a:gd name="T0" fmla="*/ 38 w 39"/>
                <a:gd name="T1" fmla="*/ 0 h 38"/>
                <a:gd name="T2" fmla="*/ 38 w 39"/>
                <a:gd name="T3" fmla="*/ 0 h 38"/>
                <a:gd name="T4" fmla="*/ 37 w 39"/>
                <a:gd name="T5" fmla="*/ 3 h 38"/>
                <a:gd name="T6" fmla="*/ 36 w 39"/>
                <a:gd name="T7" fmla="*/ 5 h 38"/>
                <a:gd name="T8" fmla="*/ 36 w 39"/>
                <a:gd name="T9" fmla="*/ 6 h 38"/>
                <a:gd name="T10" fmla="*/ 0 w 39"/>
                <a:gd name="T11" fmla="*/ 37 h 38"/>
                <a:gd name="T12" fmla="*/ 37 w 39"/>
                <a:gd name="T13" fmla="*/ 0 h 38"/>
                <a:gd name="T14" fmla="*/ 37 w 39"/>
                <a:gd name="T15" fmla="*/ 0 h 38"/>
                <a:gd name="T16" fmla="*/ 38 w 39"/>
                <a:gd name="T17" fmla="*/ 0 h 38"/>
                <a:gd name="T18" fmla="*/ 38 w 39"/>
                <a:gd name="T19" fmla="*/ 0 h 38"/>
                <a:gd name="T20" fmla="*/ 38 w 39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8" y="0"/>
                  </a:moveTo>
                  <a:lnTo>
                    <a:pt x="38" y="0"/>
                  </a:lnTo>
                  <a:lnTo>
                    <a:pt x="37" y="3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0" y="37"/>
                  </a:lnTo>
                  <a:lnTo>
                    <a:pt x="37" y="0"/>
                  </a:lnTo>
                  <a:lnTo>
                    <a:pt x="3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4" name="Freeform 451"/>
            <p:cNvSpPr>
              <a:spLocks/>
            </p:cNvSpPr>
            <p:nvPr/>
          </p:nvSpPr>
          <p:spPr bwMode="auto">
            <a:xfrm>
              <a:off x="2162" y="2242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3 w 17"/>
                <a:gd name="T3" fmla="*/ 11 h 17"/>
                <a:gd name="T4" fmla="*/ 13 w 17"/>
                <a:gd name="T5" fmla="*/ 11 h 17"/>
                <a:gd name="T6" fmla="*/ 16 w 17"/>
                <a:gd name="T7" fmla="*/ 8 h 17"/>
                <a:gd name="T8" fmla="*/ 16 w 17"/>
                <a:gd name="T9" fmla="*/ 3 h 17"/>
                <a:gd name="T10" fmla="*/ 16 w 17"/>
                <a:gd name="T11" fmla="*/ 1 h 17"/>
                <a:gd name="T12" fmla="*/ 2 w 17"/>
                <a:gd name="T13" fmla="*/ 0 h 17"/>
                <a:gd name="T14" fmla="*/ 2 w 17"/>
                <a:gd name="T15" fmla="*/ 1 h 17"/>
                <a:gd name="T16" fmla="*/ 2 w 17"/>
                <a:gd name="T17" fmla="*/ 4 h 17"/>
                <a:gd name="T18" fmla="*/ 0 w 17"/>
                <a:gd name="T19" fmla="*/ 8 h 17"/>
                <a:gd name="T20" fmla="*/ 0 w 17"/>
                <a:gd name="T21" fmla="*/ 9 h 17"/>
                <a:gd name="T22" fmla="*/ 2 w 17"/>
                <a:gd name="T23" fmla="*/ 6 h 17"/>
                <a:gd name="T24" fmla="*/ 10 w 17"/>
                <a:gd name="T25" fmla="*/ 16 h 17"/>
                <a:gd name="T26" fmla="*/ 13 w 17"/>
                <a:gd name="T27" fmla="*/ 14 h 17"/>
                <a:gd name="T28" fmla="*/ 13 w 17"/>
                <a:gd name="T29" fmla="*/ 11 h 17"/>
                <a:gd name="T30" fmla="*/ 1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16"/>
                  </a:moveTo>
                  <a:lnTo>
                    <a:pt x="13" y="11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0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5" name="Freeform 452"/>
            <p:cNvSpPr>
              <a:spLocks/>
            </p:cNvSpPr>
            <p:nvPr/>
          </p:nvSpPr>
          <p:spPr bwMode="auto">
            <a:xfrm>
              <a:off x="2125" y="2246"/>
              <a:ext cx="42" cy="37"/>
            </a:xfrm>
            <a:custGeom>
              <a:avLst/>
              <a:gdLst>
                <a:gd name="T0" fmla="*/ 0 w 42"/>
                <a:gd name="T1" fmla="*/ 31 h 37"/>
                <a:gd name="T2" fmla="*/ 5 w 42"/>
                <a:gd name="T3" fmla="*/ 36 h 37"/>
                <a:gd name="T4" fmla="*/ 41 w 42"/>
                <a:gd name="T5" fmla="*/ 5 h 37"/>
                <a:gd name="T6" fmla="*/ 38 w 42"/>
                <a:gd name="T7" fmla="*/ 0 h 37"/>
                <a:gd name="T8" fmla="*/ 0 w 42"/>
                <a:gd name="T9" fmla="*/ 31 h 37"/>
                <a:gd name="T10" fmla="*/ 5 w 42"/>
                <a:gd name="T11" fmla="*/ 36 h 37"/>
                <a:gd name="T12" fmla="*/ 0 w 42"/>
                <a:gd name="T13" fmla="*/ 3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7"/>
                <a:gd name="T23" fmla="*/ 42 w 42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7">
                  <a:moveTo>
                    <a:pt x="0" y="31"/>
                  </a:moveTo>
                  <a:lnTo>
                    <a:pt x="5" y="36"/>
                  </a:lnTo>
                  <a:lnTo>
                    <a:pt x="41" y="5"/>
                  </a:lnTo>
                  <a:lnTo>
                    <a:pt x="38" y="0"/>
                  </a:lnTo>
                  <a:lnTo>
                    <a:pt x="0" y="31"/>
                  </a:lnTo>
                  <a:lnTo>
                    <a:pt x="5" y="36"/>
                  </a:lnTo>
                  <a:lnTo>
                    <a:pt x="0" y="3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6" name="Freeform 453"/>
            <p:cNvSpPr>
              <a:spLocks/>
            </p:cNvSpPr>
            <p:nvPr/>
          </p:nvSpPr>
          <p:spPr bwMode="auto">
            <a:xfrm>
              <a:off x="2125" y="2237"/>
              <a:ext cx="43" cy="46"/>
            </a:xfrm>
            <a:custGeom>
              <a:avLst/>
              <a:gdLst>
                <a:gd name="T0" fmla="*/ 42 w 43"/>
                <a:gd name="T1" fmla="*/ 2 h 46"/>
                <a:gd name="T2" fmla="*/ 38 w 43"/>
                <a:gd name="T3" fmla="*/ 1 h 46"/>
                <a:gd name="T4" fmla="*/ 0 w 43"/>
                <a:gd name="T5" fmla="*/ 40 h 46"/>
                <a:gd name="T6" fmla="*/ 5 w 43"/>
                <a:gd name="T7" fmla="*/ 45 h 46"/>
                <a:gd name="T8" fmla="*/ 42 w 43"/>
                <a:gd name="T9" fmla="*/ 7 h 46"/>
                <a:gd name="T10" fmla="*/ 38 w 43"/>
                <a:gd name="T11" fmla="*/ 6 h 46"/>
                <a:gd name="T12" fmla="*/ 42 w 43"/>
                <a:gd name="T13" fmla="*/ 2 h 46"/>
                <a:gd name="T14" fmla="*/ 40 w 43"/>
                <a:gd name="T15" fmla="*/ 0 h 46"/>
                <a:gd name="T16" fmla="*/ 38 w 43"/>
                <a:gd name="T17" fmla="*/ 1 h 46"/>
                <a:gd name="T18" fmla="*/ 42 w 43"/>
                <a:gd name="T19" fmla="*/ 2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6"/>
                <a:gd name="T32" fmla="*/ 43 w 4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6">
                  <a:moveTo>
                    <a:pt x="42" y="2"/>
                  </a:moveTo>
                  <a:lnTo>
                    <a:pt x="38" y="1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42" y="7"/>
                  </a:lnTo>
                  <a:lnTo>
                    <a:pt x="38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42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7" name="Freeform 454"/>
            <p:cNvSpPr>
              <a:spLocks/>
            </p:cNvSpPr>
            <p:nvPr/>
          </p:nvSpPr>
          <p:spPr bwMode="auto">
            <a:xfrm>
              <a:off x="2163" y="2238"/>
              <a:ext cx="17" cy="17"/>
            </a:xfrm>
            <a:custGeom>
              <a:avLst/>
              <a:gdLst>
                <a:gd name="T0" fmla="*/ 13 w 17"/>
                <a:gd name="T1" fmla="*/ 10 h 17"/>
                <a:gd name="T2" fmla="*/ 13 w 17"/>
                <a:gd name="T3" fmla="*/ 4 h 17"/>
                <a:gd name="T4" fmla="*/ 16 w 17"/>
                <a:gd name="T5" fmla="*/ 8 h 17"/>
                <a:gd name="T6" fmla="*/ 13 w 17"/>
                <a:gd name="T7" fmla="*/ 4 h 17"/>
                <a:gd name="T8" fmla="*/ 5 w 17"/>
                <a:gd name="T9" fmla="*/ 0 h 17"/>
                <a:gd name="T10" fmla="*/ 10 w 17"/>
                <a:gd name="T11" fmla="*/ 4 h 17"/>
                <a:gd name="T12" fmla="*/ 0 w 17"/>
                <a:gd name="T13" fmla="*/ 12 h 17"/>
                <a:gd name="T14" fmla="*/ 5 w 17"/>
                <a:gd name="T15" fmla="*/ 16 h 17"/>
                <a:gd name="T16" fmla="*/ 2 w 17"/>
                <a:gd name="T17" fmla="*/ 12 h 17"/>
                <a:gd name="T18" fmla="*/ 0 w 17"/>
                <a:gd name="T19" fmla="*/ 8 h 17"/>
                <a:gd name="T20" fmla="*/ 2 w 17"/>
                <a:gd name="T21" fmla="*/ 14 h 17"/>
                <a:gd name="T22" fmla="*/ 0 w 17"/>
                <a:gd name="T23" fmla="*/ 8 h 17"/>
                <a:gd name="T24" fmla="*/ 13 w 17"/>
                <a:gd name="T25" fmla="*/ 10 h 17"/>
                <a:gd name="T26" fmla="*/ 16 w 17"/>
                <a:gd name="T27" fmla="*/ 6 h 17"/>
                <a:gd name="T28" fmla="*/ 13 w 17"/>
                <a:gd name="T29" fmla="*/ 4 h 17"/>
                <a:gd name="T30" fmla="*/ 13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0"/>
                  </a:moveTo>
                  <a:lnTo>
                    <a:pt x="13" y="4"/>
                  </a:lnTo>
                  <a:lnTo>
                    <a:pt x="16" y="8"/>
                  </a:lnTo>
                  <a:lnTo>
                    <a:pt x="13" y="4"/>
                  </a:lnTo>
                  <a:lnTo>
                    <a:pt x="5" y="0"/>
                  </a:lnTo>
                  <a:lnTo>
                    <a:pt x="10" y="4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3" y="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8" name="Freeform 455"/>
            <p:cNvSpPr>
              <a:spLocks/>
            </p:cNvSpPr>
            <p:nvPr/>
          </p:nvSpPr>
          <p:spPr bwMode="auto">
            <a:xfrm>
              <a:off x="2346" y="2242"/>
              <a:ext cx="72" cy="85"/>
            </a:xfrm>
            <a:custGeom>
              <a:avLst/>
              <a:gdLst>
                <a:gd name="T0" fmla="*/ 71 w 72"/>
                <a:gd name="T1" fmla="*/ 0 h 85"/>
                <a:gd name="T2" fmla="*/ 69 w 72"/>
                <a:gd name="T3" fmla="*/ 5 h 85"/>
                <a:gd name="T4" fmla="*/ 67 w 72"/>
                <a:gd name="T5" fmla="*/ 9 h 85"/>
                <a:gd name="T6" fmla="*/ 63 w 72"/>
                <a:gd name="T7" fmla="*/ 12 h 85"/>
                <a:gd name="T8" fmla="*/ 61 w 72"/>
                <a:gd name="T9" fmla="*/ 16 h 85"/>
                <a:gd name="T10" fmla="*/ 57 w 72"/>
                <a:gd name="T11" fmla="*/ 19 h 85"/>
                <a:gd name="T12" fmla="*/ 54 w 72"/>
                <a:gd name="T13" fmla="*/ 21 h 85"/>
                <a:gd name="T14" fmla="*/ 51 w 72"/>
                <a:gd name="T15" fmla="*/ 24 h 85"/>
                <a:gd name="T16" fmla="*/ 48 w 72"/>
                <a:gd name="T17" fmla="*/ 27 h 85"/>
                <a:gd name="T18" fmla="*/ 0 w 72"/>
                <a:gd name="T19" fmla="*/ 84 h 85"/>
                <a:gd name="T20" fmla="*/ 42 w 72"/>
                <a:gd name="T21" fmla="*/ 36 h 85"/>
                <a:gd name="T22" fmla="*/ 43 w 72"/>
                <a:gd name="T23" fmla="*/ 34 h 85"/>
                <a:gd name="T24" fmla="*/ 44 w 72"/>
                <a:gd name="T25" fmla="*/ 32 h 85"/>
                <a:gd name="T26" fmla="*/ 45 w 72"/>
                <a:gd name="T27" fmla="*/ 30 h 85"/>
                <a:gd name="T28" fmla="*/ 46 w 72"/>
                <a:gd name="T29" fmla="*/ 27 h 85"/>
                <a:gd name="T30" fmla="*/ 68 w 72"/>
                <a:gd name="T31" fmla="*/ 6 h 85"/>
                <a:gd name="T32" fmla="*/ 69 w 72"/>
                <a:gd name="T33" fmla="*/ 5 h 85"/>
                <a:gd name="T34" fmla="*/ 69 w 72"/>
                <a:gd name="T35" fmla="*/ 3 h 85"/>
                <a:gd name="T36" fmla="*/ 70 w 72"/>
                <a:gd name="T37" fmla="*/ 0 h 85"/>
                <a:gd name="T38" fmla="*/ 71 w 72"/>
                <a:gd name="T39" fmla="*/ 0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85"/>
                <a:gd name="T62" fmla="*/ 72 w 72"/>
                <a:gd name="T63" fmla="*/ 85 h 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85">
                  <a:moveTo>
                    <a:pt x="71" y="0"/>
                  </a:moveTo>
                  <a:lnTo>
                    <a:pt x="69" y="5"/>
                  </a:lnTo>
                  <a:lnTo>
                    <a:pt x="67" y="9"/>
                  </a:lnTo>
                  <a:lnTo>
                    <a:pt x="63" y="12"/>
                  </a:lnTo>
                  <a:lnTo>
                    <a:pt x="61" y="16"/>
                  </a:lnTo>
                  <a:lnTo>
                    <a:pt x="57" y="19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48" y="27"/>
                  </a:lnTo>
                  <a:lnTo>
                    <a:pt x="0" y="84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30"/>
                  </a:lnTo>
                  <a:lnTo>
                    <a:pt x="46" y="27"/>
                  </a:lnTo>
                  <a:lnTo>
                    <a:pt x="68" y="6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70" y="0"/>
                  </a:lnTo>
                  <a:lnTo>
                    <a:pt x="71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59" name="Freeform 456"/>
            <p:cNvSpPr>
              <a:spLocks/>
            </p:cNvSpPr>
            <p:nvPr/>
          </p:nvSpPr>
          <p:spPr bwMode="auto">
            <a:xfrm>
              <a:off x="2392" y="2241"/>
              <a:ext cx="29" cy="32"/>
            </a:xfrm>
            <a:custGeom>
              <a:avLst/>
              <a:gdLst>
                <a:gd name="T0" fmla="*/ 4 w 29"/>
                <a:gd name="T1" fmla="*/ 31 h 32"/>
                <a:gd name="T2" fmla="*/ 4 w 29"/>
                <a:gd name="T3" fmla="*/ 31 h 32"/>
                <a:gd name="T4" fmla="*/ 6 w 29"/>
                <a:gd name="T5" fmla="*/ 29 h 32"/>
                <a:gd name="T6" fmla="*/ 10 w 29"/>
                <a:gd name="T7" fmla="*/ 25 h 32"/>
                <a:gd name="T8" fmla="*/ 13 w 29"/>
                <a:gd name="T9" fmla="*/ 22 h 32"/>
                <a:gd name="T10" fmla="*/ 17 w 29"/>
                <a:gd name="T11" fmla="*/ 19 h 32"/>
                <a:gd name="T12" fmla="*/ 19 w 29"/>
                <a:gd name="T13" fmla="*/ 16 h 32"/>
                <a:gd name="T14" fmla="*/ 23 w 29"/>
                <a:gd name="T15" fmla="*/ 12 h 32"/>
                <a:gd name="T16" fmla="*/ 26 w 29"/>
                <a:gd name="T17" fmla="*/ 7 h 32"/>
                <a:gd name="T18" fmla="*/ 28 w 29"/>
                <a:gd name="T19" fmla="*/ 1 h 32"/>
                <a:gd name="T20" fmla="*/ 22 w 29"/>
                <a:gd name="T21" fmla="*/ 0 h 32"/>
                <a:gd name="T22" fmla="*/ 20 w 29"/>
                <a:gd name="T23" fmla="*/ 4 h 32"/>
                <a:gd name="T24" fmla="*/ 18 w 29"/>
                <a:gd name="T25" fmla="*/ 8 h 32"/>
                <a:gd name="T26" fmla="*/ 16 w 29"/>
                <a:gd name="T27" fmla="*/ 11 h 32"/>
                <a:gd name="T28" fmla="*/ 13 w 29"/>
                <a:gd name="T29" fmla="*/ 14 h 32"/>
                <a:gd name="T30" fmla="*/ 9 w 29"/>
                <a:gd name="T31" fmla="*/ 17 h 32"/>
                <a:gd name="T32" fmla="*/ 6 w 29"/>
                <a:gd name="T33" fmla="*/ 20 h 32"/>
                <a:gd name="T34" fmla="*/ 3 w 29"/>
                <a:gd name="T35" fmla="*/ 23 h 32"/>
                <a:gd name="T36" fmla="*/ 0 w 29"/>
                <a:gd name="T37" fmla="*/ 27 h 32"/>
                <a:gd name="T38" fmla="*/ 0 w 29"/>
                <a:gd name="T39" fmla="*/ 27 h 32"/>
                <a:gd name="T40" fmla="*/ 4 w 29"/>
                <a:gd name="T41" fmla="*/ 3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32"/>
                <a:gd name="T65" fmla="*/ 29 w 29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32">
                  <a:moveTo>
                    <a:pt x="4" y="31"/>
                  </a:moveTo>
                  <a:lnTo>
                    <a:pt x="4" y="31"/>
                  </a:lnTo>
                  <a:lnTo>
                    <a:pt x="6" y="29"/>
                  </a:lnTo>
                  <a:lnTo>
                    <a:pt x="10" y="25"/>
                  </a:lnTo>
                  <a:lnTo>
                    <a:pt x="13" y="22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23" y="12"/>
                  </a:lnTo>
                  <a:lnTo>
                    <a:pt x="26" y="7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4" y="3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0" name="Freeform 457"/>
            <p:cNvSpPr>
              <a:spLocks/>
            </p:cNvSpPr>
            <p:nvPr/>
          </p:nvSpPr>
          <p:spPr bwMode="auto">
            <a:xfrm>
              <a:off x="2344" y="2268"/>
              <a:ext cx="53" cy="61"/>
            </a:xfrm>
            <a:custGeom>
              <a:avLst/>
              <a:gdLst>
                <a:gd name="T0" fmla="*/ 0 w 53"/>
                <a:gd name="T1" fmla="*/ 56 h 61"/>
                <a:gd name="T2" fmla="*/ 4 w 53"/>
                <a:gd name="T3" fmla="*/ 60 h 61"/>
                <a:gd name="T4" fmla="*/ 52 w 53"/>
                <a:gd name="T5" fmla="*/ 3 h 61"/>
                <a:gd name="T6" fmla="*/ 48 w 53"/>
                <a:gd name="T7" fmla="*/ 0 h 61"/>
                <a:gd name="T8" fmla="*/ 0 w 53"/>
                <a:gd name="T9" fmla="*/ 56 h 61"/>
                <a:gd name="T10" fmla="*/ 4 w 53"/>
                <a:gd name="T11" fmla="*/ 60 h 61"/>
                <a:gd name="T12" fmla="*/ 0 w 53"/>
                <a:gd name="T13" fmla="*/ 5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1"/>
                <a:gd name="T23" fmla="*/ 53 w 53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1">
                  <a:moveTo>
                    <a:pt x="0" y="56"/>
                  </a:moveTo>
                  <a:lnTo>
                    <a:pt x="4" y="6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0" y="5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1" name="Freeform 458"/>
            <p:cNvSpPr>
              <a:spLocks/>
            </p:cNvSpPr>
            <p:nvPr/>
          </p:nvSpPr>
          <p:spPr bwMode="auto">
            <a:xfrm>
              <a:off x="2344" y="2276"/>
              <a:ext cx="47" cy="53"/>
            </a:xfrm>
            <a:custGeom>
              <a:avLst/>
              <a:gdLst>
                <a:gd name="T0" fmla="*/ 42 w 47"/>
                <a:gd name="T1" fmla="*/ 0 h 53"/>
                <a:gd name="T2" fmla="*/ 42 w 47"/>
                <a:gd name="T3" fmla="*/ 0 h 53"/>
                <a:gd name="T4" fmla="*/ 0 w 47"/>
                <a:gd name="T5" fmla="*/ 48 h 53"/>
                <a:gd name="T6" fmla="*/ 4 w 47"/>
                <a:gd name="T7" fmla="*/ 52 h 53"/>
                <a:gd name="T8" fmla="*/ 46 w 47"/>
                <a:gd name="T9" fmla="*/ 3 h 53"/>
                <a:gd name="T10" fmla="*/ 46 w 47"/>
                <a:gd name="T11" fmla="*/ 2 h 53"/>
                <a:gd name="T12" fmla="*/ 46 w 47"/>
                <a:gd name="T13" fmla="*/ 3 h 53"/>
                <a:gd name="T14" fmla="*/ 46 w 47"/>
                <a:gd name="T15" fmla="*/ 3 h 53"/>
                <a:gd name="T16" fmla="*/ 46 w 47"/>
                <a:gd name="T17" fmla="*/ 2 h 53"/>
                <a:gd name="T18" fmla="*/ 42 w 47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3"/>
                <a:gd name="T32" fmla="*/ 47 w 47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3">
                  <a:moveTo>
                    <a:pt x="42" y="0"/>
                  </a:moveTo>
                  <a:lnTo>
                    <a:pt x="42" y="0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2" name="Freeform 459"/>
            <p:cNvSpPr>
              <a:spLocks/>
            </p:cNvSpPr>
            <p:nvPr/>
          </p:nvSpPr>
          <p:spPr bwMode="auto">
            <a:xfrm>
              <a:off x="2386" y="2267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5 w 17"/>
                <a:gd name="T3" fmla="*/ 2 h 17"/>
                <a:gd name="T4" fmla="*/ 3 w 17"/>
                <a:gd name="T5" fmla="*/ 6 h 17"/>
                <a:gd name="T6" fmla="*/ 3 w 17"/>
                <a:gd name="T7" fmla="*/ 7 h 17"/>
                <a:gd name="T8" fmla="*/ 1 w 17"/>
                <a:gd name="T9" fmla="*/ 9 h 17"/>
                <a:gd name="T10" fmla="*/ 0 w 17"/>
                <a:gd name="T11" fmla="*/ 12 h 17"/>
                <a:gd name="T12" fmla="*/ 7 w 17"/>
                <a:gd name="T13" fmla="*/ 16 h 17"/>
                <a:gd name="T14" fmla="*/ 8 w 17"/>
                <a:gd name="T15" fmla="*/ 14 h 17"/>
                <a:gd name="T16" fmla="*/ 10 w 17"/>
                <a:gd name="T17" fmla="*/ 12 h 17"/>
                <a:gd name="T18" fmla="*/ 14 w 17"/>
                <a:gd name="T19" fmla="*/ 8 h 17"/>
                <a:gd name="T20" fmla="*/ 16 w 17"/>
                <a:gd name="T21" fmla="*/ 4 h 17"/>
                <a:gd name="T22" fmla="*/ 14 w 17"/>
                <a:gd name="T23" fmla="*/ 7 h 17"/>
                <a:gd name="T24" fmla="*/ 7 w 17"/>
                <a:gd name="T25" fmla="*/ 0 h 17"/>
                <a:gd name="T26" fmla="*/ 5 w 17"/>
                <a:gd name="T27" fmla="*/ 1 h 17"/>
                <a:gd name="T28" fmla="*/ 5 w 17"/>
                <a:gd name="T29" fmla="*/ 2 h 17"/>
                <a:gd name="T30" fmla="*/ 7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7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3" name="Freeform 460"/>
            <p:cNvSpPr>
              <a:spLocks/>
            </p:cNvSpPr>
            <p:nvPr/>
          </p:nvSpPr>
          <p:spPr bwMode="auto">
            <a:xfrm>
              <a:off x="2390" y="2245"/>
              <a:ext cx="26" cy="29"/>
            </a:xfrm>
            <a:custGeom>
              <a:avLst/>
              <a:gdLst>
                <a:gd name="T0" fmla="*/ 25 w 26"/>
                <a:gd name="T1" fmla="*/ 0 h 29"/>
                <a:gd name="T2" fmla="*/ 22 w 26"/>
                <a:gd name="T3" fmla="*/ 0 h 29"/>
                <a:gd name="T4" fmla="*/ 0 w 26"/>
                <a:gd name="T5" fmla="*/ 22 h 29"/>
                <a:gd name="T6" fmla="*/ 4 w 26"/>
                <a:gd name="T7" fmla="*/ 28 h 29"/>
                <a:gd name="T8" fmla="*/ 25 w 26"/>
                <a:gd name="T9" fmla="*/ 6 h 29"/>
                <a:gd name="T10" fmla="*/ 22 w 26"/>
                <a:gd name="T11" fmla="*/ 6 h 29"/>
                <a:gd name="T12" fmla="*/ 25 w 26"/>
                <a:gd name="T13" fmla="*/ 0 h 29"/>
                <a:gd name="T14" fmla="*/ 24 w 26"/>
                <a:gd name="T15" fmla="*/ 0 h 29"/>
                <a:gd name="T16" fmla="*/ 22 w 26"/>
                <a:gd name="T17" fmla="*/ 0 h 29"/>
                <a:gd name="T18" fmla="*/ 25 w 2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9"/>
                <a:gd name="T32" fmla="*/ 26 w 2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9">
                  <a:moveTo>
                    <a:pt x="25" y="0"/>
                  </a:moveTo>
                  <a:lnTo>
                    <a:pt x="22" y="0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4" name="Freeform 461"/>
            <p:cNvSpPr>
              <a:spLocks/>
            </p:cNvSpPr>
            <p:nvPr/>
          </p:nvSpPr>
          <p:spPr bwMode="auto">
            <a:xfrm>
              <a:off x="2412" y="2239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0 w 17"/>
                <a:gd name="T3" fmla="*/ 0 h 17"/>
                <a:gd name="T4" fmla="*/ 4 w 17"/>
                <a:gd name="T5" fmla="*/ 3 h 17"/>
                <a:gd name="T6" fmla="*/ 2 w 17"/>
                <a:gd name="T7" fmla="*/ 8 h 17"/>
                <a:gd name="T8" fmla="*/ 2 w 17"/>
                <a:gd name="T9" fmla="*/ 8 h 17"/>
                <a:gd name="T10" fmla="*/ 6 w 17"/>
                <a:gd name="T11" fmla="*/ 8 h 17"/>
                <a:gd name="T12" fmla="*/ 0 w 17"/>
                <a:gd name="T13" fmla="*/ 16 h 17"/>
                <a:gd name="T14" fmla="*/ 10 w 17"/>
                <a:gd name="T15" fmla="*/ 13 h 17"/>
                <a:gd name="T16" fmla="*/ 14 w 17"/>
                <a:gd name="T17" fmla="*/ 9 h 17"/>
                <a:gd name="T18" fmla="*/ 14 w 17"/>
                <a:gd name="T19" fmla="*/ 7 h 17"/>
                <a:gd name="T20" fmla="*/ 8 w 17"/>
                <a:gd name="T21" fmla="*/ 8 h 17"/>
                <a:gd name="T22" fmla="*/ 4 w 17"/>
                <a:gd name="T23" fmla="*/ 2 h 17"/>
                <a:gd name="T24" fmla="*/ 16 w 17"/>
                <a:gd name="T25" fmla="*/ 4 h 17"/>
                <a:gd name="T26" fmla="*/ 16 w 17"/>
                <a:gd name="T27" fmla="*/ 1 h 17"/>
                <a:gd name="T28" fmla="*/ 10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0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6" y="8"/>
                  </a:lnTo>
                  <a:lnTo>
                    <a:pt x="0" y="16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8" y="8"/>
                  </a:lnTo>
                  <a:lnTo>
                    <a:pt x="4" y="2"/>
                  </a:lnTo>
                  <a:lnTo>
                    <a:pt x="16" y="4"/>
                  </a:lnTo>
                  <a:lnTo>
                    <a:pt x="16" y="1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5" name="Freeform 462"/>
            <p:cNvSpPr>
              <a:spLocks/>
            </p:cNvSpPr>
            <p:nvPr/>
          </p:nvSpPr>
          <p:spPr bwMode="auto">
            <a:xfrm>
              <a:off x="2145" y="2262"/>
              <a:ext cx="35" cy="37"/>
            </a:xfrm>
            <a:custGeom>
              <a:avLst/>
              <a:gdLst>
                <a:gd name="T0" fmla="*/ 34 w 35"/>
                <a:gd name="T1" fmla="*/ 0 h 37"/>
                <a:gd name="T2" fmla="*/ 32 w 35"/>
                <a:gd name="T3" fmla="*/ 3 h 37"/>
                <a:gd name="T4" fmla="*/ 28 w 35"/>
                <a:gd name="T5" fmla="*/ 7 h 37"/>
                <a:gd name="T6" fmla="*/ 25 w 35"/>
                <a:gd name="T7" fmla="*/ 11 h 37"/>
                <a:gd name="T8" fmla="*/ 21 w 35"/>
                <a:gd name="T9" fmla="*/ 17 h 37"/>
                <a:gd name="T10" fmla="*/ 0 w 35"/>
                <a:gd name="T11" fmla="*/ 36 h 37"/>
                <a:gd name="T12" fmla="*/ 0 w 35"/>
                <a:gd name="T13" fmla="*/ 32 h 37"/>
                <a:gd name="T14" fmla="*/ 0 w 35"/>
                <a:gd name="T15" fmla="*/ 29 h 37"/>
                <a:gd name="T16" fmla="*/ 4 w 35"/>
                <a:gd name="T17" fmla="*/ 26 h 37"/>
                <a:gd name="T18" fmla="*/ 7 w 35"/>
                <a:gd name="T19" fmla="*/ 23 h 37"/>
                <a:gd name="T20" fmla="*/ 11 w 35"/>
                <a:gd name="T21" fmla="*/ 20 h 37"/>
                <a:gd name="T22" fmla="*/ 14 w 35"/>
                <a:gd name="T23" fmla="*/ 18 h 37"/>
                <a:gd name="T24" fmla="*/ 18 w 35"/>
                <a:gd name="T25" fmla="*/ 15 h 37"/>
                <a:gd name="T26" fmla="*/ 21 w 35"/>
                <a:gd name="T27" fmla="*/ 12 h 37"/>
                <a:gd name="T28" fmla="*/ 22 w 35"/>
                <a:gd name="T29" fmla="*/ 7 h 37"/>
                <a:gd name="T30" fmla="*/ 26 w 35"/>
                <a:gd name="T31" fmla="*/ 3 h 37"/>
                <a:gd name="T32" fmla="*/ 30 w 35"/>
                <a:gd name="T33" fmla="*/ 0 h 37"/>
                <a:gd name="T34" fmla="*/ 34 w 35"/>
                <a:gd name="T35" fmla="*/ 0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37"/>
                <a:gd name="T56" fmla="*/ 35 w 35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37">
                  <a:moveTo>
                    <a:pt x="34" y="0"/>
                  </a:moveTo>
                  <a:lnTo>
                    <a:pt x="32" y="3"/>
                  </a:lnTo>
                  <a:lnTo>
                    <a:pt x="28" y="7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20"/>
                  </a:lnTo>
                  <a:lnTo>
                    <a:pt x="14" y="18"/>
                  </a:lnTo>
                  <a:lnTo>
                    <a:pt x="18" y="15"/>
                  </a:lnTo>
                  <a:lnTo>
                    <a:pt x="21" y="12"/>
                  </a:lnTo>
                  <a:lnTo>
                    <a:pt x="22" y="7"/>
                  </a:lnTo>
                  <a:lnTo>
                    <a:pt x="26" y="3"/>
                  </a:lnTo>
                  <a:lnTo>
                    <a:pt x="30" y="0"/>
                  </a:lnTo>
                  <a:lnTo>
                    <a:pt x="3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6" name="Freeform 463"/>
            <p:cNvSpPr>
              <a:spLocks/>
            </p:cNvSpPr>
            <p:nvPr/>
          </p:nvSpPr>
          <p:spPr bwMode="auto">
            <a:xfrm>
              <a:off x="2165" y="2260"/>
              <a:ext cx="18" cy="23"/>
            </a:xfrm>
            <a:custGeom>
              <a:avLst/>
              <a:gdLst>
                <a:gd name="T0" fmla="*/ 3 w 18"/>
                <a:gd name="T1" fmla="*/ 22 h 23"/>
                <a:gd name="T2" fmla="*/ 3 w 18"/>
                <a:gd name="T3" fmla="*/ 21 h 23"/>
                <a:gd name="T4" fmla="*/ 8 w 18"/>
                <a:gd name="T5" fmla="*/ 16 h 23"/>
                <a:gd name="T6" fmla="*/ 10 w 18"/>
                <a:gd name="T7" fmla="*/ 11 h 23"/>
                <a:gd name="T8" fmla="*/ 14 w 18"/>
                <a:gd name="T9" fmla="*/ 7 h 23"/>
                <a:gd name="T10" fmla="*/ 17 w 18"/>
                <a:gd name="T11" fmla="*/ 2 h 23"/>
                <a:gd name="T12" fmla="*/ 11 w 18"/>
                <a:gd name="T13" fmla="*/ 0 h 23"/>
                <a:gd name="T14" fmla="*/ 9 w 18"/>
                <a:gd name="T15" fmla="*/ 3 h 23"/>
                <a:gd name="T16" fmla="*/ 7 w 18"/>
                <a:gd name="T17" fmla="*/ 7 h 23"/>
                <a:gd name="T18" fmla="*/ 2 w 18"/>
                <a:gd name="T19" fmla="*/ 11 h 23"/>
                <a:gd name="T20" fmla="*/ 0 w 18"/>
                <a:gd name="T21" fmla="*/ 18 h 23"/>
                <a:gd name="T22" fmla="*/ 0 w 18"/>
                <a:gd name="T23" fmla="*/ 17 h 23"/>
                <a:gd name="T24" fmla="*/ 3 w 18"/>
                <a:gd name="T25" fmla="*/ 22 h 23"/>
                <a:gd name="T26" fmla="*/ 3 w 18"/>
                <a:gd name="T27" fmla="*/ 21 h 23"/>
                <a:gd name="T28" fmla="*/ 3 w 18"/>
                <a:gd name="T29" fmla="*/ 21 h 23"/>
                <a:gd name="T30" fmla="*/ 3 w 18"/>
                <a:gd name="T31" fmla="*/ 22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3"/>
                <a:gd name="T50" fmla="*/ 18 w 18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3">
                  <a:moveTo>
                    <a:pt x="3" y="22"/>
                  </a:moveTo>
                  <a:lnTo>
                    <a:pt x="3" y="21"/>
                  </a:lnTo>
                  <a:lnTo>
                    <a:pt x="8" y="16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7" name="Freeform 464"/>
            <p:cNvSpPr>
              <a:spLocks/>
            </p:cNvSpPr>
            <p:nvPr/>
          </p:nvSpPr>
          <p:spPr bwMode="auto">
            <a:xfrm>
              <a:off x="2141" y="2277"/>
              <a:ext cx="29" cy="30"/>
            </a:xfrm>
            <a:custGeom>
              <a:avLst/>
              <a:gdLst>
                <a:gd name="T0" fmla="*/ 0 w 29"/>
                <a:gd name="T1" fmla="*/ 21 h 30"/>
                <a:gd name="T2" fmla="*/ 5 w 29"/>
                <a:gd name="T3" fmla="*/ 24 h 30"/>
                <a:gd name="T4" fmla="*/ 28 w 29"/>
                <a:gd name="T5" fmla="*/ 4 h 30"/>
                <a:gd name="T6" fmla="*/ 24 w 29"/>
                <a:gd name="T7" fmla="*/ 0 h 30"/>
                <a:gd name="T8" fmla="*/ 2 w 29"/>
                <a:gd name="T9" fmla="*/ 19 h 30"/>
                <a:gd name="T10" fmla="*/ 7 w 29"/>
                <a:gd name="T11" fmla="*/ 21 h 30"/>
                <a:gd name="T12" fmla="*/ 0 w 29"/>
                <a:gd name="T13" fmla="*/ 21 h 30"/>
                <a:gd name="T14" fmla="*/ 0 w 29"/>
                <a:gd name="T15" fmla="*/ 29 h 30"/>
                <a:gd name="T16" fmla="*/ 5 w 29"/>
                <a:gd name="T17" fmla="*/ 24 h 30"/>
                <a:gd name="T18" fmla="*/ 0 w 29"/>
                <a:gd name="T19" fmla="*/ 21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0"/>
                <a:gd name="T32" fmla="*/ 29 w 2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0">
                  <a:moveTo>
                    <a:pt x="0" y="21"/>
                  </a:moveTo>
                  <a:lnTo>
                    <a:pt x="5" y="24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5" y="24"/>
                  </a:lnTo>
                  <a:lnTo>
                    <a:pt x="0" y="2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8" name="Freeform 465"/>
            <p:cNvSpPr>
              <a:spLocks/>
            </p:cNvSpPr>
            <p:nvPr/>
          </p:nvSpPr>
          <p:spPr bwMode="auto">
            <a:xfrm>
              <a:off x="2141" y="2272"/>
              <a:ext cx="30" cy="27"/>
            </a:xfrm>
            <a:custGeom>
              <a:avLst/>
              <a:gdLst>
                <a:gd name="T0" fmla="*/ 23 w 30"/>
                <a:gd name="T1" fmla="*/ 2 h 27"/>
                <a:gd name="T2" fmla="*/ 24 w 30"/>
                <a:gd name="T3" fmla="*/ 0 h 27"/>
                <a:gd name="T4" fmla="*/ 21 w 30"/>
                <a:gd name="T5" fmla="*/ 2 h 27"/>
                <a:gd name="T6" fmla="*/ 18 w 30"/>
                <a:gd name="T7" fmla="*/ 5 h 27"/>
                <a:gd name="T8" fmla="*/ 14 w 30"/>
                <a:gd name="T9" fmla="*/ 8 h 27"/>
                <a:gd name="T10" fmla="*/ 10 w 30"/>
                <a:gd name="T11" fmla="*/ 11 h 27"/>
                <a:gd name="T12" fmla="*/ 7 w 30"/>
                <a:gd name="T13" fmla="*/ 13 h 27"/>
                <a:gd name="T14" fmla="*/ 4 w 30"/>
                <a:gd name="T15" fmla="*/ 17 h 27"/>
                <a:gd name="T16" fmla="*/ 1 w 30"/>
                <a:gd name="T17" fmla="*/ 21 h 27"/>
                <a:gd name="T18" fmla="*/ 0 w 30"/>
                <a:gd name="T19" fmla="*/ 26 h 27"/>
                <a:gd name="T20" fmla="*/ 7 w 30"/>
                <a:gd name="T21" fmla="*/ 26 h 27"/>
                <a:gd name="T22" fmla="*/ 7 w 30"/>
                <a:gd name="T23" fmla="*/ 24 h 27"/>
                <a:gd name="T24" fmla="*/ 8 w 30"/>
                <a:gd name="T25" fmla="*/ 21 h 27"/>
                <a:gd name="T26" fmla="*/ 11 w 30"/>
                <a:gd name="T27" fmla="*/ 19 h 27"/>
                <a:gd name="T28" fmla="*/ 14 w 30"/>
                <a:gd name="T29" fmla="*/ 15 h 27"/>
                <a:gd name="T30" fmla="*/ 17 w 30"/>
                <a:gd name="T31" fmla="*/ 13 h 27"/>
                <a:gd name="T32" fmla="*/ 21 w 30"/>
                <a:gd name="T33" fmla="*/ 11 h 27"/>
                <a:gd name="T34" fmla="*/ 25 w 30"/>
                <a:gd name="T35" fmla="*/ 8 h 27"/>
                <a:gd name="T36" fmla="*/ 28 w 30"/>
                <a:gd name="T37" fmla="*/ 5 h 27"/>
                <a:gd name="T38" fmla="*/ 29 w 30"/>
                <a:gd name="T39" fmla="*/ 2 h 27"/>
                <a:gd name="T40" fmla="*/ 28 w 30"/>
                <a:gd name="T41" fmla="*/ 5 h 27"/>
                <a:gd name="T42" fmla="*/ 29 w 30"/>
                <a:gd name="T43" fmla="*/ 4 h 27"/>
                <a:gd name="T44" fmla="*/ 29 w 30"/>
                <a:gd name="T45" fmla="*/ 2 h 27"/>
                <a:gd name="T46" fmla="*/ 23 w 30"/>
                <a:gd name="T47" fmla="*/ 2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27"/>
                <a:gd name="T74" fmla="*/ 30 w 30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27">
                  <a:moveTo>
                    <a:pt x="23" y="2"/>
                  </a:moveTo>
                  <a:lnTo>
                    <a:pt x="24" y="0"/>
                  </a:lnTo>
                  <a:lnTo>
                    <a:pt x="21" y="2"/>
                  </a:lnTo>
                  <a:lnTo>
                    <a:pt x="18" y="5"/>
                  </a:lnTo>
                  <a:lnTo>
                    <a:pt x="14" y="8"/>
                  </a:lnTo>
                  <a:lnTo>
                    <a:pt x="10" y="11"/>
                  </a:lnTo>
                  <a:lnTo>
                    <a:pt x="7" y="13"/>
                  </a:lnTo>
                  <a:lnTo>
                    <a:pt x="4" y="17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11" y="19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21" y="11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3" y="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69" name="Freeform 466"/>
            <p:cNvSpPr>
              <a:spLocks/>
            </p:cNvSpPr>
            <p:nvPr/>
          </p:nvSpPr>
          <p:spPr bwMode="auto">
            <a:xfrm>
              <a:off x="2164" y="2258"/>
              <a:ext cx="21" cy="18"/>
            </a:xfrm>
            <a:custGeom>
              <a:avLst/>
              <a:gdLst>
                <a:gd name="T0" fmla="*/ 18 w 21"/>
                <a:gd name="T1" fmla="*/ 5 h 18"/>
                <a:gd name="T2" fmla="*/ 15 w 21"/>
                <a:gd name="T3" fmla="*/ 0 h 18"/>
                <a:gd name="T4" fmla="*/ 10 w 21"/>
                <a:gd name="T5" fmla="*/ 2 h 18"/>
                <a:gd name="T6" fmla="*/ 5 w 21"/>
                <a:gd name="T7" fmla="*/ 5 h 18"/>
                <a:gd name="T8" fmla="*/ 1 w 21"/>
                <a:gd name="T9" fmla="*/ 10 h 18"/>
                <a:gd name="T10" fmla="*/ 0 w 21"/>
                <a:gd name="T11" fmla="*/ 17 h 18"/>
                <a:gd name="T12" fmla="*/ 5 w 21"/>
                <a:gd name="T13" fmla="*/ 17 h 18"/>
                <a:gd name="T14" fmla="*/ 6 w 21"/>
                <a:gd name="T15" fmla="*/ 14 h 18"/>
                <a:gd name="T16" fmla="*/ 9 w 21"/>
                <a:gd name="T17" fmla="*/ 10 h 18"/>
                <a:gd name="T18" fmla="*/ 12 w 21"/>
                <a:gd name="T19" fmla="*/ 8 h 18"/>
                <a:gd name="T20" fmla="*/ 15 w 21"/>
                <a:gd name="T21" fmla="*/ 8 h 18"/>
                <a:gd name="T22" fmla="*/ 12 w 21"/>
                <a:gd name="T23" fmla="*/ 2 h 18"/>
                <a:gd name="T24" fmla="*/ 18 w 21"/>
                <a:gd name="T25" fmla="*/ 5 h 18"/>
                <a:gd name="T26" fmla="*/ 20 w 21"/>
                <a:gd name="T27" fmla="*/ 1 h 18"/>
                <a:gd name="T28" fmla="*/ 15 w 21"/>
                <a:gd name="T29" fmla="*/ 0 h 18"/>
                <a:gd name="T30" fmla="*/ 18 w 21"/>
                <a:gd name="T31" fmla="*/ 5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8"/>
                <a:gd name="T50" fmla="*/ 21 w 2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8">
                  <a:moveTo>
                    <a:pt x="18" y="5"/>
                  </a:move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8" y="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0" name="Freeform 467"/>
            <p:cNvSpPr>
              <a:spLocks/>
            </p:cNvSpPr>
            <p:nvPr/>
          </p:nvSpPr>
          <p:spPr bwMode="auto">
            <a:xfrm>
              <a:off x="1713" y="2280"/>
              <a:ext cx="305" cy="272"/>
            </a:xfrm>
            <a:custGeom>
              <a:avLst/>
              <a:gdLst>
                <a:gd name="T0" fmla="*/ 304 w 305"/>
                <a:gd name="T1" fmla="*/ 0 h 272"/>
                <a:gd name="T2" fmla="*/ 304 w 305"/>
                <a:gd name="T3" fmla="*/ 0 h 272"/>
                <a:gd name="T4" fmla="*/ 303 w 305"/>
                <a:gd name="T5" fmla="*/ 2 h 272"/>
                <a:gd name="T6" fmla="*/ 302 w 305"/>
                <a:gd name="T7" fmla="*/ 4 h 272"/>
                <a:gd name="T8" fmla="*/ 302 w 305"/>
                <a:gd name="T9" fmla="*/ 5 h 272"/>
                <a:gd name="T10" fmla="*/ 124 w 305"/>
                <a:gd name="T11" fmla="*/ 160 h 272"/>
                <a:gd name="T12" fmla="*/ 0 w 305"/>
                <a:gd name="T13" fmla="*/ 271 h 272"/>
                <a:gd name="T14" fmla="*/ 106 w 305"/>
                <a:gd name="T15" fmla="*/ 174 h 272"/>
                <a:gd name="T16" fmla="*/ 304 w 305"/>
                <a:gd name="T17" fmla="*/ 0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272"/>
                <a:gd name="T29" fmla="*/ 305 w 305"/>
                <a:gd name="T30" fmla="*/ 272 h 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272">
                  <a:moveTo>
                    <a:pt x="304" y="0"/>
                  </a:moveTo>
                  <a:lnTo>
                    <a:pt x="304" y="0"/>
                  </a:lnTo>
                  <a:lnTo>
                    <a:pt x="303" y="2"/>
                  </a:lnTo>
                  <a:lnTo>
                    <a:pt x="302" y="4"/>
                  </a:lnTo>
                  <a:lnTo>
                    <a:pt x="302" y="5"/>
                  </a:lnTo>
                  <a:lnTo>
                    <a:pt x="124" y="160"/>
                  </a:lnTo>
                  <a:lnTo>
                    <a:pt x="0" y="271"/>
                  </a:lnTo>
                  <a:lnTo>
                    <a:pt x="106" y="174"/>
                  </a:lnTo>
                  <a:lnTo>
                    <a:pt x="30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1" name="Freeform 468"/>
            <p:cNvSpPr>
              <a:spLocks/>
            </p:cNvSpPr>
            <p:nvPr/>
          </p:nvSpPr>
          <p:spPr bwMode="auto">
            <a:xfrm>
              <a:off x="2012" y="2279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2 w 17"/>
                <a:gd name="T3" fmla="*/ 14 h 17"/>
                <a:gd name="T4" fmla="*/ 12 w 17"/>
                <a:gd name="T5" fmla="*/ 12 h 17"/>
                <a:gd name="T6" fmla="*/ 14 w 17"/>
                <a:gd name="T7" fmla="*/ 8 h 17"/>
                <a:gd name="T8" fmla="*/ 16 w 17"/>
                <a:gd name="T9" fmla="*/ 5 h 17"/>
                <a:gd name="T10" fmla="*/ 16 w 17"/>
                <a:gd name="T11" fmla="*/ 3 h 17"/>
                <a:gd name="T12" fmla="*/ 6 w 17"/>
                <a:gd name="T13" fmla="*/ 0 h 17"/>
                <a:gd name="T14" fmla="*/ 4 w 17"/>
                <a:gd name="T15" fmla="*/ 1 h 17"/>
                <a:gd name="T16" fmla="*/ 4 w 17"/>
                <a:gd name="T17" fmla="*/ 3 h 17"/>
                <a:gd name="T18" fmla="*/ 2 w 17"/>
                <a:gd name="T19" fmla="*/ 7 h 17"/>
                <a:gd name="T20" fmla="*/ 0 w 17"/>
                <a:gd name="T21" fmla="*/ 10 h 17"/>
                <a:gd name="T22" fmla="*/ 2 w 17"/>
                <a:gd name="T23" fmla="*/ 7 h 17"/>
                <a:gd name="T24" fmla="*/ 10 w 17"/>
                <a:gd name="T25" fmla="*/ 16 h 17"/>
                <a:gd name="T26" fmla="*/ 10 w 17"/>
                <a:gd name="T27" fmla="*/ 16 h 17"/>
                <a:gd name="T28" fmla="*/ 12 w 17"/>
                <a:gd name="T29" fmla="*/ 14 h 17"/>
                <a:gd name="T30" fmla="*/ 10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0" y="16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0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2" name="Freeform 469"/>
            <p:cNvSpPr>
              <a:spLocks/>
            </p:cNvSpPr>
            <p:nvPr/>
          </p:nvSpPr>
          <p:spPr bwMode="auto">
            <a:xfrm>
              <a:off x="1835" y="2283"/>
              <a:ext cx="183" cy="161"/>
            </a:xfrm>
            <a:custGeom>
              <a:avLst/>
              <a:gdLst>
                <a:gd name="T0" fmla="*/ 3 w 183"/>
                <a:gd name="T1" fmla="*/ 160 h 161"/>
                <a:gd name="T2" fmla="*/ 3 w 183"/>
                <a:gd name="T3" fmla="*/ 160 h 161"/>
                <a:gd name="T4" fmla="*/ 182 w 183"/>
                <a:gd name="T5" fmla="*/ 4 h 161"/>
                <a:gd name="T6" fmla="*/ 178 w 183"/>
                <a:gd name="T7" fmla="*/ 0 h 161"/>
                <a:gd name="T8" fmla="*/ 0 w 183"/>
                <a:gd name="T9" fmla="*/ 155 h 161"/>
                <a:gd name="T10" fmla="*/ 0 w 183"/>
                <a:gd name="T11" fmla="*/ 155 h 161"/>
                <a:gd name="T12" fmla="*/ 3 w 183"/>
                <a:gd name="T13" fmla="*/ 16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161"/>
                <a:gd name="T23" fmla="*/ 183 w 1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161">
                  <a:moveTo>
                    <a:pt x="3" y="160"/>
                  </a:moveTo>
                  <a:lnTo>
                    <a:pt x="3" y="160"/>
                  </a:lnTo>
                  <a:lnTo>
                    <a:pt x="182" y="4"/>
                  </a:lnTo>
                  <a:lnTo>
                    <a:pt x="178" y="0"/>
                  </a:lnTo>
                  <a:lnTo>
                    <a:pt x="0" y="155"/>
                  </a:lnTo>
                  <a:lnTo>
                    <a:pt x="3" y="16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3" name="Freeform 470"/>
            <p:cNvSpPr>
              <a:spLocks/>
            </p:cNvSpPr>
            <p:nvPr/>
          </p:nvSpPr>
          <p:spPr bwMode="auto">
            <a:xfrm>
              <a:off x="1712" y="2439"/>
              <a:ext cx="128" cy="116"/>
            </a:xfrm>
            <a:custGeom>
              <a:avLst/>
              <a:gdLst>
                <a:gd name="T0" fmla="*/ 0 w 128"/>
                <a:gd name="T1" fmla="*/ 110 h 116"/>
                <a:gd name="T2" fmla="*/ 2 w 128"/>
                <a:gd name="T3" fmla="*/ 115 h 116"/>
                <a:gd name="T4" fmla="*/ 127 w 128"/>
                <a:gd name="T5" fmla="*/ 4 h 116"/>
                <a:gd name="T6" fmla="*/ 123 w 128"/>
                <a:gd name="T7" fmla="*/ 0 h 116"/>
                <a:gd name="T8" fmla="*/ 0 w 128"/>
                <a:gd name="T9" fmla="*/ 110 h 116"/>
                <a:gd name="T10" fmla="*/ 2 w 128"/>
                <a:gd name="T11" fmla="*/ 115 h 116"/>
                <a:gd name="T12" fmla="*/ 0 w 128"/>
                <a:gd name="T13" fmla="*/ 11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116"/>
                <a:gd name="T23" fmla="*/ 128 w 128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116">
                  <a:moveTo>
                    <a:pt x="0" y="110"/>
                  </a:moveTo>
                  <a:lnTo>
                    <a:pt x="2" y="115"/>
                  </a:lnTo>
                  <a:lnTo>
                    <a:pt x="127" y="4"/>
                  </a:lnTo>
                  <a:lnTo>
                    <a:pt x="123" y="0"/>
                  </a:lnTo>
                  <a:lnTo>
                    <a:pt x="0" y="110"/>
                  </a:lnTo>
                  <a:lnTo>
                    <a:pt x="2" y="115"/>
                  </a:lnTo>
                  <a:lnTo>
                    <a:pt x="0" y="11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4" name="Freeform 471"/>
            <p:cNvSpPr>
              <a:spLocks/>
            </p:cNvSpPr>
            <p:nvPr/>
          </p:nvSpPr>
          <p:spPr bwMode="auto">
            <a:xfrm>
              <a:off x="1712" y="2453"/>
              <a:ext cx="112" cy="102"/>
            </a:xfrm>
            <a:custGeom>
              <a:avLst/>
              <a:gdLst>
                <a:gd name="T0" fmla="*/ 106 w 112"/>
                <a:gd name="T1" fmla="*/ 0 h 102"/>
                <a:gd name="T2" fmla="*/ 106 w 112"/>
                <a:gd name="T3" fmla="*/ 0 h 102"/>
                <a:gd name="T4" fmla="*/ 0 w 112"/>
                <a:gd name="T5" fmla="*/ 96 h 102"/>
                <a:gd name="T6" fmla="*/ 2 w 112"/>
                <a:gd name="T7" fmla="*/ 101 h 102"/>
                <a:gd name="T8" fmla="*/ 111 w 112"/>
                <a:gd name="T9" fmla="*/ 4 h 102"/>
                <a:gd name="T10" fmla="*/ 111 w 112"/>
                <a:gd name="T11" fmla="*/ 4 h 102"/>
                <a:gd name="T12" fmla="*/ 106 w 112"/>
                <a:gd name="T13" fmla="*/ 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02"/>
                <a:gd name="T23" fmla="*/ 112 w 112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02">
                  <a:moveTo>
                    <a:pt x="106" y="0"/>
                  </a:moveTo>
                  <a:lnTo>
                    <a:pt x="106" y="0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111" y="4"/>
                  </a:lnTo>
                  <a:lnTo>
                    <a:pt x="10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5" name="Freeform 472"/>
            <p:cNvSpPr>
              <a:spLocks/>
            </p:cNvSpPr>
            <p:nvPr/>
          </p:nvSpPr>
          <p:spPr bwMode="auto">
            <a:xfrm>
              <a:off x="1818" y="2269"/>
              <a:ext cx="208" cy="190"/>
            </a:xfrm>
            <a:custGeom>
              <a:avLst/>
              <a:gdLst>
                <a:gd name="T0" fmla="*/ 202 w 208"/>
                <a:gd name="T1" fmla="*/ 12 h 190"/>
                <a:gd name="T2" fmla="*/ 197 w 208"/>
                <a:gd name="T3" fmla="*/ 8 h 190"/>
                <a:gd name="T4" fmla="*/ 0 w 208"/>
                <a:gd name="T5" fmla="*/ 184 h 190"/>
                <a:gd name="T6" fmla="*/ 4 w 208"/>
                <a:gd name="T7" fmla="*/ 189 h 190"/>
                <a:gd name="T8" fmla="*/ 201 w 208"/>
                <a:gd name="T9" fmla="*/ 14 h 190"/>
                <a:gd name="T10" fmla="*/ 197 w 208"/>
                <a:gd name="T11" fmla="*/ 10 h 190"/>
                <a:gd name="T12" fmla="*/ 202 w 208"/>
                <a:gd name="T13" fmla="*/ 12 h 190"/>
                <a:gd name="T14" fmla="*/ 207 w 208"/>
                <a:gd name="T15" fmla="*/ 0 h 190"/>
                <a:gd name="T16" fmla="*/ 197 w 208"/>
                <a:gd name="T17" fmla="*/ 8 h 190"/>
                <a:gd name="T18" fmla="*/ 202 w 208"/>
                <a:gd name="T19" fmla="*/ 12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90"/>
                <a:gd name="T32" fmla="*/ 208 w 208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90">
                  <a:moveTo>
                    <a:pt x="202" y="12"/>
                  </a:moveTo>
                  <a:lnTo>
                    <a:pt x="197" y="8"/>
                  </a:lnTo>
                  <a:lnTo>
                    <a:pt x="0" y="184"/>
                  </a:lnTo>
                  <a:lnTo>
                    <a:pt x="4" y="189"/>
                  </a:lnTo>
                  <a:lnTo>
                    <a:pt x="201" y="14"/>
                  </a:lnTo>
                  <a:lnTo>
                    <a:pt x="197" y="10"/>
                  </a:lnTo>
                  <a:lnTo>
                    <a:pt x="202" y="12"/>
                  </a:lnTo>
                  <a:lnTo>
                    <a:pt x="207" y="0"/>
                  </a:lnTo>
                  <a:lnTo>
                    <a:pt x="197" y="8"/>
                  </a:lnTo>
                  <a:lnTo>
                    <a:pt x="202" y="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6" name="Freeform 473"/>
            <p:cNvSpPr>
              <a:spLocks/>
            </p:cNvSpPr>
            <p:nvPr/>
          </p:nvSpPr>
          <p:spPr bwMode="auto">
            <a:xfrm>
              <a:off x="2402" y="2280"/>
              <a:ext cx="73" cy="92"/>
            </a:xfrm>
            <a:custGeom>
              <a:avLst/>
              <a:gdLst>
                <a:gd name="T0" fmla="*/ 72 w 73"/>
                <a:gd name="T1" fmla="*/ 0 h 92"/>
                <a:gd name="T2" fmla="*/ 36 w 73"/>
                <a:gd name="T3" fmla="*/ 45 h 92"/>
                <a:gd name="T4" fmla="*/ 34 w 73"/>
                <a:gd name="T5" fmla="*/ 46 h 92"/>
                <a:gd name="T6" fmla="*/ 34 w 73"/>
                <a:gd name="T7" fmla="*/ 49 h 92"/>
                <a:gd name="T8" fmla="*/ 33 w 73"/>
                <a:gd name="T9" fmla="*/ 53 h 92"/>
                <a:gd name="T10" fmla="*/ 31 w 73"/>
                <a:gd name="T11" fmla="*/ 56 h 92"/>
                <a:gd name="T12" fmla="*/ 0 w 73"/>
                <a:gd name="T13" fmla="*/ 91 h 92"/>
                <a:gd name="T14" fmla="*/ 31 w 73"/>
                <a:gd name="T15" fmla="*/ 53 h 92"/>
                <a:gd name="T16" fmla="*/ 72 w 73"/>
                <a:gd name="T17" fmla="*/ 0 h 92"/>
                <a:gd name="T18" fmla="*/ 72 w 73"/>
                <a:gd name="T19" fmla="*/ 0 h 92"/>
                <a:gd name="T20" fmla="*/ 72 w 73"/>
                <a:gd name="T21" fmla="*/ 0 h 92"/>
                <a:gd name="T22" fmla="*/ 72 w 73"/>
                <a:gd name="T23" fmla="*/ 0 h 92"/>
                <a:gd name="T24" fmla="*/ 72 w 73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92"/>
                <a:gd name="T41" fmla="*/ 73 w 73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92">
                  <a:moveTo>
                    <a:pt x="72" y="0"/>
                  </a:moveTo>
                  <a:lnTo>
                    <a:pt x="36" y="45"/>
                  </a:lnTo>
                  <a:lnTo>
                    <a:pt x="34" y="46"/>
                  </a:lnTo>
                  <a:lnTo>
                    <a:pt x="34" y="49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0" y="91"/>
                  </a:lnTo>
                  <a:lnTo>
                    <a:pt x="31" y="53"/>
                  </a:lnTo>
                  <a:lnTo>
                    <a:pt x="72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7" name="Freeform 474"/>
            <p:cNvSpPr>
              <a:spLocks/>
            </p:cNvSpPr>
            <p:nvPr/>
          </p:nvSpPr>
          <p:spPr bwMode="auto">
            <a:xfrm>
              <a:off x="2437" y="2279"/>
              <a:ext cx="39" cy="50"/>
            </a:xfrm>
            <a:custGeom>
              <a:avLst/>
              <a:gdLst>
                <a:gd name="T0" fmla="*/ 3 w 39"/>
                <a:gd name="T1" fmla="*/ 49 h 50"/>
                <a:gd name="T2" fmla="*/ 4 w 39"/>
                <a:gd name="T3" fmla="*/ 48 h 50"/>
                <a:gd name="T4" fmla="*/ 38 w 39"/>
                <a:gd name="T5" fmla="*/ 3 h 50"/>
                <a:gd name="T6" fmla="*/ 34 w 39"/>
                <a:gd name="T7" fmla="*/ 0 h 50"/>
                <a:gd name="T8" fmla="*/ 0 w 39"/>
                <a:gd name="T9" fmla="*/ 44 h 50"/>
                <a:gd name="T10" fmla="*/ 0 w 39"/>
                <a:gd name="T11" fmla="*/ 43 h 50"/>
                <a:gd name="T12" fmla="*/ 3 w 39"/>
                <a:gd name="T13" fmla="*/ 49 h 50"/>
                <a:gd name="T14" fmla="*/ 3 w 39"/>
                <a:gd name="T15" fmla="*/ 49 h 50"/>
                <a:gd name="T16" fmla="*/ 4 w 39"/>
                <a:gd name="T17" fmla="*/ 48 h 50"/>
                <a:gd name="T18" fmla="*/ 3 w 39"/>
                <a:gd name="T19" fmla="*/ 49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50"/>
                <a:gd name="T32" fmla="*/ 39 w 3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50">
                  <a:moveTo>
                    <a:pt x="3" y="49"/>
                  </a:moveTo>
                  <a:lnTo>
                    <a:pt x="4" y="48"/>
                  </a:lnTo>
                  <a:lnTo>
                    <a:pt x="38" y="3"/>
                  </a:lnTo>
                  <a:lnTo>
                    <a:pt x="34" y="0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3" y="4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8" name="Freeform 475"/>
            <p:cNvSpPr>
              <a:spLocks/>
            </p:cNvSpPr>
            <p:nvPr/>
          </p:nvSpPr>
          <p:spPr bwMode="auto">
            <a:xfrm>
              <a:off x="2431" y="2322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6 h 17"/>
                <a:gd name="T4" fmla="*/ 11 w 17"/>
                <a:gd name="T5" fmla="*/ 13 h 17"/>
                <a:gd name="T6" fmla="*/ 14 w 17"/>
                <a:gd name="T7" fmla="*/ 8 h 17"/>
                <a:gd name="T8" fmla="*/ 16 w 17"/>
                <a:gd name="T9" fmla="*/ 6 h 17"/>
                <a:gd name="T10" fmla="*/ 16 w 17"/>
                <a:gd name="T11" fmla="*/ 5 h 17"/>
                <a:gd name="T12" fmla="*/ 9 w 17"/>
                <a:gd name="T13" fmla="*/ 0 h 17"/>
                <a:gd name="T14" fmla="*/ 6 w 17"/>
                <a:gd name="T15" fmla="*/ 2 h 17"/>
                <a:gd name="T16" fmla="*/ 4 w 17"/>
                <a:gd name="T17" fmla="*/ 6 h 17"/>
                <a:gd name="T18" fmla="*/ 1 w 17"/>
                <a:gd name="T19" fmla="*/ 9 h 17"/>
                <a:gd name="T20" fmla="*/ 0 w 17"/>
                <a:gd name="T21" fmla="*/ 12 h 17"/>
                <a:gd name="T22" fmla="*/ 0 w 17"/>
                <a:gd name="T23" fmla="*/ 12 h 17"/>
                <a:gd name="T24" fmla="*/ 8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8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79" name="Freeform 476"/>
            <p:cNvSpPr>
              <a:spLocks/>
            </p:cNvSpPr>
            <p:nvPr/>
          </p:nvSpPr>
          <p:spPr bwMode="auto">
            <a:xfrm>
              <a:off x="2400" y="2335"/>
              <a:ext cx="37" cy="40"/>
            </a:xfrm>
            <a:custGeom>
              <a:avLst/>
              <a:gdLst>
                <a:gd name="T0" fmla="*/ 0 w 37"/>
                <a:gd name="T1" fmla="*/ 34 h 40"/>
                <a:gd name="T2" fmla="*/ 4 w 37"/>
                <a:gd name="T3" fmla="*/ 39 h 40"/>
                <a:gd name="T4" fmla="*/ 36 w 37"/>
                <a:gd name="T5" fmla="*/ 3 h 40"/>
                <a:gd name="T6" fmla="*/ 31 w 37"/>
                <a:gd name="T7" fmla="*/ 0 h 40"/>
                <a:gd name="T8" fmla="*/ 0 w 37"/>
                <a:gd name="T9" fmla="*/ 34 h 40"/>
                <a:gd name="T10" fmla="*/ 4 w 37"/>
                <a:gd name="T11" fmla="*/ 39 h 40"/>
                <a:gd name="T12" fmla="*/ 0 w 37"/>
                <a:gd name="T13" fmla="*/ 3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0"/>
                <a:gd name="T23" fmla="*/ 37 w 3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0">
                  <a:moveTo>
                    <a:pt x="0" y="34"/>
                  </a:moveTo>
                  <a:lnTo>
                    <a:pt x="4" y="39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0" y="34"/>
                  </a:lnTo>
                  <a:lnTo>
                    <a:pt x="4" y="39"/>
                  </a:lnTo>
                  <a:lnTo>
                    <a:pt x="0" y="3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0" name="Freeform 477"/>
            <p:cNvSpPr>
              <a:spLocks/>
            </p:cNvSpPr>
            <p:nvPr/>
          </p:nvSpPr>
          <p:spPr bwMode="auto">
            <a:xfrm>
              <a:off x="2400" y="2332"/>
              <a:ext cx="37" cy="43"/>
            </a:xfrm>
            <a:custGeom>
              <a:avLst/>
              <a:gdLst>
                <a:gd name="T0" fmla="*/ 31 w 37"/>
                <a:gd name="T1" fmla="*/ 0 h 43"/>
                <a:gd name="T2" fmla="*/ 31 w 37"/>
                <a:gd name="T3" fmla="*/ 0 h 43"/>
                <a:gd name="T4" fmla="*/ 0 w 37"/>
                <a:gd name="T5" fmla="*/ 37 h 43"/>
                <a:gd name="T6" fmla="*/ 4 w 37"/>
                <a:gd name="T7" fmla="*/ 42 h 43"/>
                <a:gd name="T8" fmla="*/ 36 w 37"/>
                <a:gd name="T9" fmla="*/ 3 h 43"/>
                <a:gd name="T10" fmla="*/ 36 w 37"/>
                <a:gd name="T11" fmla="*/ 3 h 43"/>
                <a:gd name="T12" fmla="*/ 31 w 3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3"/>
                <a:gd name="T23" fmla="*/ 37 w 3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3">
                  <a:moveTo>
                    <a:pt x="31" y="0"/>
                  </a:moveTo>
                  <a:lnTo>
                    <a:pt x="31" y="0"/>
                  </a:lnTo>
                  <a:lnTo>
                    <a:pt x="0" y="37"/>
                  </a:lnTo>
                  <a:lnTo>
                    <a:pt x="4" y="42"/>
                  </a:lnTo>
                  <a:lnTo>
                    <a:pt x="36" y="3"/>
                  </a:lnTo>
                  <a:lnTo>
                    <a:pt x="3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1" name="Freeform 478"/>
            <p:cNvSpPr>
              <a:spLocks/>
            </p:cNvSpPr>
            <p:nvPr/>
          </p:nvSpPr>
          <p:spPr bwMode="auto">
            <a:xfrm>
              <a:off x="2431" y="2272"/>
              <a:ext cx="46" cy="65"/>
            </a:xfrm>
            <a:custGeom>
              <a:avLst/>
              <a:gdLst>
                <a:gd name="T0" fmla="*/ 45 w 46"/>
                <a:gd name="T1" fmla="*/ 8 h 65"/>
                <a:gd name="T2" fmla="*/ 40 w 46"/>
                <a:gd name="T3" fmla="*/ 6 h 65"/>
                <a:gd name="T4" fmla="*/ 0 w 46"/>
                <a:gd name="T5" fmla="*/ 60 h 65"/>
                <a:gd name="T6" fmla="*/ 4 w 46"/>
                <a:gd name="T7" fmla="*/ 64 h 65"/>
                <a:gd name="T8" fmla="*/ 44 w 46"/>
                <a:gd name="T9" fmla="*/ 11 h 65"/>
                <a:gd name="T10" fmla="*/ 39 w 46"/>
                <a:gd name="T11" fmla="*/ 8 h 65"/>
                <a:gd name="T12" fmla="*/ 45 w 46"/>
                <a:gd name="T13" fmla="*/ 8 h 65"/>
                <a:gd name="T14" fmla="*/ 45 w 46"/>
                <a:gd name="T15" fmla="*/ 0 h 65"/>
                <a:gd name="T16" fmla="*/ 40 w 46"/>
                <a:gd name="T17" fmla="*/ 6 h 65"/>
                <a:gd name="T18" fmla="*/ 45 w 46"/>
                <a:gd name="T19" fmla="*/ 8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5"/>
                <a:gd name="T32" fmla="*/ 46 w 46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5">
                  <a:moveTo>
                    <a:pt x="45" y="8"/>
                  </a:moveTo>
                  <a:lnTo>
                    <a:pt x="40" y="6"/>
                  </a:lnTo>
                  <a:lnTo>
                    <a:pt x="0" y="60"/>
                  </a:lnTo>
                  <a:lnTo>
                    <a:pt x="4" y="64"/>
                  </a:lnTo>
                  <a:lnTo>
                    <a:pt x="44" y="11"/>
                  </a:lnTo>
                  <a:lnTo>
                    <a:pt x="39" y="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40" y="6"/>
                  </a:lnTo>
                  <a:lnTo>
                    <a:pt x="45" y="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2" name="Freeform 479"/>
            <p:cNvSpPr>
              <a:spLocks/>
            </p:cNvSpPr>
            <p:nvPr/>
          </p:nvSpPr>
          <p:spPr bwMode="auto">
            <a:xfrm>
              <a:off x="2470" y="2279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8 h 17"/>
                <a:gd name="T4" fmla="*/ 16 w 17"/>
                <a:gd name="T5" fmla="*/ 8 h 17"/>
                <a:gd name="T6" fmla="*/ 16 w 17"/>
                <a:gd name="T7" fmla="*/ 4 h 17"/>
                <a:gd name="T8" fmla="*/ 16 w 17"/>
                <a:gd name="T9" fmla="*/ 4 h 17"/>
                <a:gd name="T10" fmla="*/ 16 w 17"/>
                <a:gd name="T11" fmla="*/ 4 h 17"/>
                <a:gd name="T12" fmla="*/ 0 w 17"/>
                <a:gd name="T13" fmla="*/ 4 h 17"/>
                <a:gd name="T14" fmla="*/ 0 w 17"/>
                <a:gd name="T15" fmla="*/ 4 h 17"/>
                <a:gd name="T16" fmla="*/ 0 w 17"/>
                <a:gd name="T17" fmla="*/ 4 h 17"/>
                <a:gd name="T18" fmla="*/ 0 w 17"/>
                <a:gd name="T19" fmla="*/ 8 h 17"/>
                <a:gd name="T20" fmla="*/ 0 w 17"/>
                <a:gd name="T21" fmla="*/ 8 h 17"/>
                <a:gd name="T22" fmla="*/ 2 w 17"/>
                <a:gd name="T23" fmla="*/ 0 h 17"/>
                <a:gd name="T24" fmla="*/ 13 w 17"/>
                <a:gd name="T25" fmla="*/ 16 h 17"/>
                <a:gd name="T26" fmla="*/ 16 w 17"/>
                <a:gd name="T27" fmla="*/ 12 h 17"/>
                <a:gd name="T28" fmla="*/ 16 w 17"/>
                <a:gd name="T29" fmla="*/ 8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0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3" name="Freeform 480"/>
            <p:cNvSpPr>
              <a:spLocks/>
            </p:cNvSpPr>
            <p:nvPr/>
          </p:nvSpPr>
          <p:spPr bwMode="auto">
            <a:xfrm>
              <a:off x="2190" y="2287"/>
              <a:ext cx="46" cy="51"/>
            </a:xfrm>
            <a:custGeom>
              <a:avLst/>
              <a:gdLst>
                <a:gd name="T0" fmla="*/ 45 w 46"/>
                <a:gd name="T1" fmla="*/ 0 h 51"/>
                <a:gd name="T2" fmla="*/ 45 w 46"/>
                <a:gd name="T3" fmla="*/ 0 h 51"/>
                <a:gd name="T4" fmla="*/ 44 w 46"/>
                <a:gd name="T5" fmla="*/ 2 h 51"/>
                <a:gd name="T6" fmla="*/ 44 w 46"/>
                <a:gd name="T7" fmla="*/ 4 h 51"/>
                <a:gd name="T8" fmla="*/ 44 w 46"/>
                <a:gd name="T9" fmla="*/ 5 h 51"/>
                <a:gd name="T10" fmla="*/ 0 w 46"/>
                <a:gd name="T11" fmla="*/ 50 h 51"/>
                <a:gd name="T12" fmla="*/ 45 w 4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1"/>
                <a:gd name="T23" fmla="*/ 46 w 4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1">
                  <a:moveTo>
                    <a:pt x="45" y="0"/>
                  </a:moveTo>
                  <a:lnTo>
                    <a:pt x="45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0" y="50"/>
                  </a:lnTo>
                  <a:lnTo>
                    <a:pt x="4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4" name="Freeform 481"/>
            <p:cNvSpPr>
              <a:spLocks/>
            </p:cNvSpPr>
            <p:nvPr/>
          </p:nvSpPr>
          <p:spPr bwMode="auto">
            <a:xfrm>
              <a:off x="2231" y="2286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0 w 17"/>
                <a:gd name="T3" fmla="*/ 14 h 17"/>
                <a:gd name="T4" fmla="*/ 12 w 17"/>
                <a:gd name="T5" fmla="*/ 12 h 17"/>
                <a:gd name="T6" fmla="*/ 14 w 17"/>
                <a:gd name="T7" fmla="*/ 7 h 17"/>
                <a:gd name="T8" fmla="*/ 14 w 17"/>
                <a:gd name="T9" fmla="*/ 5 h 17"/>
                <a:gd name="T10" fmla="*/ 16 w 17"/>
                <a:gd name="T11" fmla="*/ 3 h 17"/>
                <a:gd name="T12" fmla="*/ 4 w 17"/>
                <a:gd name="T13" fmla="*/ 0 h 17"/>
                <a:gd name="T14" fmla="*/ 4 w 17"/>
                <a:gd name="T15" fmla="*/ 1 h 17"/>
                <a:gd name="T16" fmla="*/ 2 w 17"/>
                <a:gd name="T17" fmla="*/ 5 h 17"/>
                <a:gd name="T18" fmla="*/ 0 w 17"/>
                <a:gd name="T19" fmla="*/ 8 h 17"/>
                <a:gd name="T20" fmla="*/ 0 w 17"/>
                <a:gd name="T21" fmla="*/ 10 h 17"/>
                <a:gd name="T22" fmla="*/ 2 w 17"/>
                <a:gd name="T23" fmla="*/ 7 h 17"/>
                <a:gd name="T24" fmla="*/ 8 w 17"/>
                <a:gd name="T25" fmla="*/ 16 h 17"/>
                <a:gd name="T26" fmla="*/ 10 w 17"/>
                <a:gd name="T27" fmla="*/ 16 h 17"/>
                <a:gd name="T28" fmla="*/ 10 w 17"/>
                <a:gd name="T29" fmla="*/ 14 h 17"/>
                <a:gd name="T30" fmla="*/ 8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6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5" name="Freeform 482"/>
            <p:cNvSpPr>
              <a:spLocks/>
            </p:cNvSpPr>
            <p:nvPr/>
          </p:nvSpPr>
          <p:spPr bwMode="auto">
            <a:xfrm>
              <a:off x="2188" y="2290"/>
              <a:ext cx="48" cy="50"/>
            </a:xfrm>
            <a:custGeom>
              <a:avLst/>
              <a:gdLst>
                <a:gd name="T0" fmla="*/ 0 w 48"/>
                <a:gd name="T1" fmla="*/ 44 h 50"/>
                <a:gd name="T2" fmla="*/ 3 w 48"/>
                <a:gd name="T3" fmla="*/ 49 h 50"/>
                <a:gd name="T4" fmla="*/ 47 w 48"/>
                <a:gd name="T5" fmla="*/ 4 h 50"/>
                <a:gd name="T6" fmla="*/ 44 w 48"/>
                <a:gd name="T7" fmla="*/ 0 h 50"/>
                <a:gd name="T8" fmla="*/ 0 w 48"/>
                <a:gd name="T9" fmla="*/ 44 h 50"/>
                <a:gd name="T10" fmla="*/ 3 w 48"/>
                <a:gd name="T11" fmla="*/ 48 h 50"/>
                <a:gd name="T12" fmla="*/ 0 w 48"/>
                <a:gd name="T13" fmla="*/ 4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0"/>
                <a:gd name="T23" fmla="*/ 48 w 4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0">
                  <a:moveTo>
                    <a:pt x="0" y="44"/>
                  </a:moveTo>
                  <a:lnTo>
                    <a:pt x="3" y="49"/>
                  </a:lnTo>
                  <a:lnTo>
                    <a:pt x="47" y="4"/>
                  </a:lnTo>
                  <a:lnTo>
                    <a:pt x="44" y="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6" name="Freeform 483"/>
            <p:cNvSpPr>
              <a:spLocks/>
            </p:cNvSpPr>
            <p:nvPr/>
          </p:nvSpPr>
          <p:spPr bwMode="auto">
            <a:xfrm>
              <a:off x="2188" y="2274"/>
              <a:ext cx="56" cy="65"/>
            </a:xfrm>
            <a:custGeom>
              <a:avLst/>
              <a:gdLst>
                <a:gd name="T0" fmla="*/ 51 w 56"/>
                <a:gd name="T1" fmla="*/ 14 h 65"/>
                <a:gd name="T2" fmla="*/ 46 w 56"/>
                <a:gd name="T3" fmla="*/ 11 h 65"/>
                <a:gd name="T4" fmla="*/ 0 w 56"/>
                <a:gd name="T5" fmla="*/ 60 h 65"/>
                <a:gd name="T6" fmla="*/ 3 w 56"/>
                <a:gd name="T7" fmla="*/ 64 h 65"/>
                <a:gd name="T8" fmla="*/ 50 w 56"/>
                <a:gd name="T9" fmla="*/ 15 h 65"/>
                <a:gd name="T10" fmla="*/ 45 w 56"/>
                <a:gd name="T11" fmla="*/ 12 h 65"/>
                <a:gd name="T12" fmla="*/ 51 w 56"/>
                <a:gd name="T13" fmla="*/ 14 h 65"/>
                <a:gd name="T14" fmla="*/ 55 w 56"/>
                <a:gd name="T15" fmla="*/ 0 h 65"/>
                <a:gd name="T16" fmla="*/ 46 w 56"/>
                <a:gd name="T17" fmla="*/ 11 h 65"/>
                <a:gd name="T18" fmla="*/ 51 w 56"/>
                <a:gd name="T19" fmla="*/ 14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5"/>
                <a:gd name="T32" fmla="*/ 56 w 56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5">
                  <a:moveTo>
                    <a:pt x="51" y="14"/>
                  </a:moveTo>
                  <a:lnTo>
                    <a:pt x="46" y="11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50" y="15"/>
                  </a:lnTo>
                  <a:lnTo>
                    <a:pt x="45" y="12"/>
                  </a:lnTo>
                  <a:lnTo>
                    <a:pt x="51" y="14"/>
                  </a:lnTo>
                  <a:lnTo>
                    <a:pt x="55" y="0"/>
                  </a:lnTo>
                  <a:lnTo>
                    <a:pt x="46" y="11"/>
                  </a:lnTo>
                  <a:lnTo>
                    <a:pt x="51" y="1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7" name="Line 484"/>
            <p:cNvSpPr>
              <a:spLocks noChangeShapeType="1"/>
            </p:cNvSpPr>
            <p:nvPr/>
          </p:nvSpPr>
          <p:spPr bwMode="auto">
            <a:xfrm flipH="1">
              <a:off x="2079" y="2293"/>
              <a:ext cx="30" cy="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488" name="Freeform 485"/>
            <p:cNvSpPr>
              <a:spLocks/>
            </p:cNvSpPr>
            <p:nvPr/>
          </p:nvSpPr>
          <p:spPr bwMode="auto">
            <a:xfrm>
              <a:off x="2077" y="2291"/>
              <a:ext cx="35" cy="36"/>
            </a:xfrm>
            <a:custGeom>
              <a:avLst/>
              <a:gdLst>
                <a:gd name="T0" fmla="*/ 0 w 35"/>
                <a:gd name="T1" fmla="*/ 30 h 36"/>
                <a:gd name="T2" fmla="*/ 3 w 35"/>
                <a:gd name="T3" fmla="*/ 35 h 36"/>
                <a:gd name="T4" fmla="*/ 34 w 35"/>
                <a:gd name="T5" fmla="*/ 4 h 36"/>
                <a:gd name="T6" fmla="*/ 31 w 35"/>
                <a:gd name="T7" fmla="*/ 0 h 36"/>
                <a:gd name="T8" fmla="*/ 0 w 35"/>
                <a:gd name="T9" fmla="*/ 30 h 36"/>
                <a:gd name="T10" fmla="*/ 3 w 35"/>
                <a:gd name="T11" fmla="*/ 35 h 36"/>
                <a:gd name="T12" fmla="*/ 0 w 35"/>
                <a:gd name="T13" fmla="*/ 3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6"/>
                <a:gd name="T23" fmla="*/ 35 w 3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6">
                  <a:moveTo>
                    <a:pt x="0" y="30"/>
                  </a:moveTo>
                  <a:lnTo>
                    <a:pt x="3" y="3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0" y="3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89" name="Freeform 486"/>
            <p:cNvSpPr>
              <a:spLocks/>
            </p:cNvSpPr>
            <p:nvPr/>
          </p:nvSpPr>
          <p:spPr bwMode="auto">
            <a:xfrm>
              <a:off x="2077" y="2291"/>
              <a:ext cx="35" cy="36"/>
            </a:xfrm>
            <a:custGeom>
              <a:avLst/>
              <a:gdLst>
                <a:gd name="T0" fmla="*/ 34 w 35"/>
                <a:gd name="T1" fmla="*/ 4 h 36"/>
                <a:gd name="T2" fmla="*/ 31 w 35"/>
                <a:gd name="T3" fmla="*/ 0 h 36"/>
                <a:gd name="T4" fmla="*/ 0 w 35"/>
                <a:gd name="T5" fmla="*/ 30 h 36"/>
                <a:gd name="T6" fmla="*/ 3 w 35"/>
                <a:gd name="T7" fmla="*/ 35 h 36"/>
                <a:gd name="T8" fmla="*/ 34 w 35"/>
                <a:gd name="T9" fmla="*/ 4 h 36"/>
                <a:gd name="T10" fmla="*/ 31 w 35"/>
                <a:gd name="T11" fmla="*/ 0 h 36"/>
                <a:gd name="T12" fmla="*/ 34 w 35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6"/>
                <a:gd name="T23" fmla="*/ 35 w 3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6">
                  <a:moveTo>
                    <a:pt x="34" y="4"/>
                  </a:moveTo>
                  <a:lnTo>
                    <a:pt x="31" y="0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34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0" name="Freeform 487"/>
            <p:cNvSpPr>
              <a:spLocks/>
            </p:cNvSpPr>
            <p:nvPr/>
          </p:nvSpPr>
          <p:spPr bwMode="auto">
            <a:xfrm>
              <a:off x="1866" y="2343"/>
              <a:ext cx="189" cy="179"/>
            </a:xfrm>
            <a:custGeom>
              <a:avLst/>
              <a:gdLst>
                <a:gd name="T0" fmla="*/ 188 w 189"/>
                <a:gd name="T1" fmla="*/ 0 h 179"/>
                <a:gd name="T2" fmla="*/ 0 w 189"/>
                <a:gd name="T3" fmla="*/ 178 h 179"/>
                <a:gd name="T4" fmla="*/ 0 w 189"/>
                <a:gd name="T5" fmla="*/ 174 h 179"/>
                <a:gd name="T6" fmla="*/ 1 w 189"/>
                <a:gd name="T7" fmla="*/ 172 h 179"/>
                <a:gd name="T8" fmla="*/ 4 w 189"/>
                <a:gd name="T9" fmla="*/ 171 h 179"/>
                <a:gd name="T10" fmla="*/ 7 w 189"/>
                <a:gd name="T11" fmla="*/ 170 h 179"/>
                <a:gd name="T12" fmla="*/ 182 w 189"/>
                <a:gd name="T13" fmla="*/ 8 h 179"/>
                <a:gd name="T14" fmla="*/ 183 w 189"/>
                <a:gd name="T15" fmla="*/ 6 h 179"/>
                <a:gd name="T16" fmla="*/ 184 w 189"/>
                <a:gd name="T17" fmla="*/ 3 h 179"/>
                <a:gd name="T18" fmla="*/ 185 w 189"/>
                <a:gd name="T19" fmla="*/ 0 h 179"/>
                <a:gd name="T20" fmla="*/ 188 w 189"/>
                <a:gd name="T21" fmla="*/ 0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79"/>
                <a:gd name="T35" fmla="*/ 189 w 189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79">
                  <a:moveTo>
                    <a:pt x="188" y="0"/>
                  </a:moveTo>
                  <a:lnTo>
                    <a:pt x="0" y="178"/>
                  </a:lnTo>
                  <a:lnTo>
                    <a:pt x="0" y="174"/>
                  </a:lnTo>
                  <a:lnTo>
                    <a:pt x="1" y="172"/>
                  </a:lnTo>
                  <a:lnTo>
                    <a:pt x="4" y="171"/>
                  </a:lnTo>
                  <a:lnTo>
                    <a:pt x="7" y="170"/>
                  </a:lnTo>
                  <a:lnTo>
                    <a:pt x="182" y="8"/>
                  </a:lnTo>
                  <a:lnTo>
                    <a:pt x="183" y="6"/>
                  </a:lnTo>
                  <a:lnTo>
                    <a:pt x="184" y="3"/>
                  </a:lnTo>
                  <a:lnTo>
                    <a:pt x="185" y="0"/>
                  </a:lnTo>
                  <a:lnTo>
                    <a:pt x="18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1" name="Freeform 488"/>
            <p:cNvSpPr>
              <a:spLocks/>
            </p:cNvSpPr>
            <p:nvPr/>
          </p:nvSpPr>
          <p:spPr bwMode="auto">
            <a:xfrm>
              <a:off x="1862" y="2340"/>
              <a:ext cx="195" cy="190"/>
            </a:xfrm>
            <a:custGeom>
              <a:avLst/>
              <a:gdLst>
                <a:gd name="T0" fmla="*/ 0 w 195"/>
                <a:gd name="T1" fmla="*/ 181 h 190"/>
                <a:gd name="T2" fmla="*/ 4 w 195"/>
                <a:gd name="T3" fmla="*/ 184 h 190"/>
                <a:gd name="T4" fmla="*/ 194 w 195"/>
                <a:gd name="T5" fmla="*/ 4 h 190"/>
                <a:gd name="T6" fmla="*/ 191 w 195"/>
                <a:gd name="T7" fmla="*/ 0 h 190"/>
                <a:gd name="T8" fmla="*/ 1 w 195"/>
                <a:gd name="T9" fmla="*/ 178 h 190"/>
                <a:gd name="T10" fmla="*/ 6 w 195"/>
                <a:gd name="T11" fmla="*/ 181 h 190"/>
                <a:gd name="T12" fmla="*/ 0 w 195"/>
                <a:gd name="T13" fmla="*/ 181 h 190"/>
                <a:gd name="T14" fmla="*/ 0 w 195"/>
                <a:gd name="T15" fmla="*/ 189 h 190"/>
                <a:gd name="T16" fmla="*/ 4 w 195"/>
                <a:gd name="T17" fmla="*/ 184 h 190"/>
                <a:gd name="T18" fmla="*/ 0 w 195"/>
                <a:gd name="T19" fmla="*/ 181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90"/>
                <a:gd name="T32" fmla="*/ 195 w 195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90">
                  <a:moveTo>
                    <a:pt x="0" y="181"/>
                  </a:moveTo>
                  <a:lnTo>
                    <a:pt x="4" y="184"/>
                  </a:lnTo>
                  <a:lnTo>
                    <a:pt x="194" y="4"/>
                  </a:lnTo>
                  <a:lnTo>
                    <a:pt x="191" y="0"/>
                  </a:lnTo>
                  <a:lnTo>
                    <a:pt x="1" y="178"/>
                  </a:lnTo>
                  <a:lnTo>
                    <a:pt x="6" y="181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4" y="184"/>
                  </a:lnTo>
                  <a:lnTo>
                    <a:pt x="0" y="18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2" name="Freeform 489"/>
            <p:cNvSpPr>
              <a:spLocks/>
            </p:cNvSpPr>
            <p:nvPr/>
          </p:nvSpPr>
          <p:spPr bwMode="auto">
            <a:xfrm>
              <a:off x="1862" y="2510"/>
              <a:ext cx="17" cy="17"/>
            </a:xfrm>
            <a:custGeom>
              <a:avLst/>
              <a:gdLst>
                <a:gd name="T0" fmla="*/ 12 w 17"/>
                <a:gd name="T1" fmla="*/ 1 h 17"/>
                <a:gd name="T2" fmla="*/ 13 w 17"/>
                <a:gd name="T3" fmla="*/ 0 h 17"/>
                <a:gd name="T4" fmla="*/ 10 w 17"/>
                <a:gd name="T5" fmla="*/ 1 h 17"/>
                <a:gd name="T6" fmla="*/ 5 w 17"/>
                <a:gd name="T7" fmla="*/ 4 h 17"/>
                <a:gd name="T8" fmla="*/ 2 w 17"/>
                <a:gd name="T9" fmla="*/ 8 h 17"/>
                <a:gd name="T10" fmla="*/ 0 w 17"/>
                <a:gd name="T11" fmla="*/ 16 h 17"/>
                <a:gd name="T12" fmla="*/ 8 w 17"/>
                <a:gd name="T13" fmla="*/ 16 h 17"/>
                <a:gd name="T14" fmla="*/ 8 w 17"/>
                <a:gd name="T15" fmla="*/ 12 h 17"/>
                <a:gd name="T16" fmla="*/ 9 w 17"/>
                <a:gd name="T17" fmla="*/ 10 h 17"/>
                <a:gd name="T18" fmla="*/ 11 w 17"/>
                <a:gd name="T19" fmla="*/ 10 h 17"/>
                <a:gd name="T20" fmla="*/ 13 w 17"/>
                <a:gd name="T21" fmla="*/ 10 h 17"/>
                <a:gd name="T22" fmla="*/ 16 w 17"/>
                <a:gd name="T23" fmla="*/ 9 h 17"/>
                <a:gd name="T24" fmla="*/ 13 w 17"/>
                <a:gd name="T25" fmla="*/ 10 h 17"/>
                <a:gd name="T26" fmla="*/ 14 w 17"/>
                <a:gd name="T27" fmla="*/ 9 h 17"/>
                <a:gd name="T28" fmla="*/ 16 w 17"/>
                <a:gd name="T29" fmla="*/ 9 h 17"/>
                <a:gd name="T30" fmla="*/ 12 w 17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2" y="1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2" y="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3" name="Freeform 490"/>
            <p:cNvSpPr>
              <a:spLocks/>
            </p:cNvSpPr>
            <p:nvPr/>
          </p:nvSpPr>
          <p:spPr bwMode="auto">
            <a:xfrm>
              <a:off x="1873" y="2348"/>
              <a:ext cx="178" cy="170"/>
            </a:xfrm>
            <a:custGeom>
              <a:avLst/>
              <a:gdLst>
                <a:gd name="T0" fmla="*/ 175 w 178"/>
                <a:gd name="T1" fmla="*/ 0 h 170"/>
                <a:gd name="T2" fmla="*/ 174 w 178"/>
                <a:gd name="T3" fmla="*/ 0 h 170"/>
                <a:gd name="T4" fmla="*/ 0 w 178"/>
                <a:gd name="T5" fmla="*/ 163 h 170"/>
                <a:gd name="T6" fmla="*/ 2 w 178"/>
                <a:gd name="T7" fmla="*/ 169 h 170"/>
                <a:gd name="T8" fmla="*/ 177 w 178"/>
                <a:gd name="T9" fmla="*/ 6 h 170"/>
                <a:gd name="T10" fmla="*/ 175 w 178"/>
                <a:gd name="T11" fmla="*/ 7 h 170"/>
                <a:gd name="T12" fmla="*/ 175 w 178"/>
                <a:gd name="T13" fmla="*/ 0 h 170"/>
                <a:gd name="T14" fmla="*/ 175 w 178"/>
                <a:gd name="T15" fmla="*/ 0 h 170"/>
                <a:gd name="T16" fmla="*/ 174 w 178"/>
                <a:gd name="T17" fmla="*/ 0 h 170"/>
                <a:gd name="T18" fmla="*/ 175 w 178"/>
                <a:gd name="T19" fmla="*/ 0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70"/>
                <a:gd name="T32" fmla="*/ 178 w 178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70">
                  <a:moveTo>
                    <a:pt x="175" y="0"/>
                  </a:moveTo>
                  <a:lnTo>
                    <a:pt x="174" y="0"/>
                  </a:lnTo>
                  <a:lnTo>
                    <a:pt x="0" y="163"/>
                  </a:lnTo>
                  <a:lnTo>
                    <a:pt x="2" y="169"/>
                  </a:lnTo>
                  <a:lnTo>
                    <a:pt x="177" y="6"/>
                  </a:lnTo>
                  <a:lnTo>
                    <a:pt x="175" y="7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5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4" name="Freeform 491"/>
            <p:cNvSpPr>
              <a:spLocks/>
            </p:cNvSpPr>
            <p:nvPr/>
          </p:nvSpPr>
          <p:spPr bwMode="auto">
            <a:xfrm>
              <a:off x="2047" y="2339"/>
              <a:ext cx="17" cy="18"/>
            </a:xfrm>
            <a:custGeom>
              <a:avLst/>
              <a:gdLst>
                <a:gd name="T0" fmla="*/ 10 w 17"/>
                <a:gd name="T1" fmla="*/ 6 h 18"/>
                <a:gd name="T2" fmla="*/ 8 w 17"/>
                <a:gd name="T3" fmla="*/ 0 h 18"/>
                <a:gd name="T4" fmla="*/ 2 w 17"/>
                <a:gd name="T5" fmla="*/ 3 h 18"/>
                <a:gd name="T6" fmla="*/ 1 w 17"/>
                <a:gd name="T7" fmla="*/ 7 h 18"/>
                <a:gd name="T8" fmla="*/ 0 w 17"/>
                <a:gd name="T9" fmla="*/ 10 h 18"/>
                <a:gd name="T10" fmla="*/ 1 w 17"/>
                <a:gd name="T11" fmla="*/ 9 h 18"/>
                <a:gd name="T12" fmla="*/ 1 w 17"/>
                <a:gd name="T13" fmla="*/ 17 h 18"/>
                <a:gd name="T14" fmla="*/ 6 w 17"/>
                <a:gd name="T15" fmla="*/ 12 h 18"/>
                <a:gd name="T16" fmla="*/ 6 w 17"/>
                <a:gd name="T17" fmla="*/ 9 h 18"/>
                <a:gd name="T18" fmla="*/ 6 w 17"/>
                <a:gd name="T19" fmla="*/ 7 h 18"/>
                <a:gd name="T20" fmla="*/ 8 w 17"/>
                <a:gd name="T21" fmla="*/ 7 h 18"/>
                <a:gd name="T22" fmla="*/ 6 w 17"/>
                <a:gd name="T23" fmla="*/ 1 h 18"/>
                <a:gd name="T24" fmla="*/ 10 w 17"/>
                <a:gd name="T25" fmla="*/ 6 h 18"/>
                <a:gd name="T26" fmla="*/ 16 w 17"/>
                <a:gd name="T27" fmla="*/ 1 h 18"/>
                <a:gd name="T28" fmla="*/ 8 w 17"/>
                <a:gd name="T29" fmla="*/ 0 h 18"/>
                <a:gd name="T30" fmla="*/ 10 w 17"/>
                <a:gd name="T31" fmla="*/ 6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10" y="6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6" y="1"/>
                  </a:lnTo>
                  <a:lnTo>
                    <a:pt x="10" y="6"/>
                  </a:lnTo>
                  <a:lnTo>
                    <a:pt x="16" y="1"/>
                  </a:lnTo>
                  <a:lnTo>
                    <a:pt x="8" y="0"/>
                  </a:lnTo>
                  <a:lnTo>
                    <a:pt x="10" y="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5" name="Freeform 492"/>
            <p:cNvSpPr>
              <a:spLocks/>
            </p:cNvSpPr>
            <p:nvPr/>
          </p:nvSpPr>
          <p:spPr bwMode="auto">
            <a:xfrm>
              <a:off x="2139" y="2361"/>
              <a:ext cx="28" cy="27"/>
            </a:xfrm>
            <a:custGeom>
              <a:avLst/>
              <a:gdLst>
                <a:gd name="T0" fmla="*/ 27 w 28"/>
                <a:gd name="T1" fmla="*/ 0 h 27"/>
                <a:gd name="T2" fmla="*/ 24 w 28"/>
                <a:gd name="T3" fmla="*/ 2 h 27"/>
                <a:gd name="T4" fmla="*/ 21 w 28"/>
                <a:gd name="T5" fmla="*/ 6 h 27"/>
                <a:gd name="T6" fmla="*/ 18 w 28"/>
                <a:gd name="T7" fmla="*/ 9 h 27"/>
                <a:gd name="T8" fmla="*/ 15 w 28"/>
                <a:gd name="T9" fmla="*/ 13 h 27"/>
                <a:gd name="T10" fmla="*/ 12 w 28"/>
                <a:gd name="T11" fmla="*/ 17 h 27"/>
                <a:gd name="T12" fmla="*/ 8 w 28"/>
                <a:gd name="T13" fmla="*/ 21 h 27"/>
                <a:gd name="T14" fmla="*/ 4 w 28"/>
                <a:gd name="T15" fmla="*/ 24 h 27"/>
                <a:gd name="T16" fmla="*/ 0 w 28"/>
                <a:gd name="T17" fmla="*/ 26 h 27"/>
                <a:gd name="T18" fmla="*/ 27 w 28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7"/>
                <a:gd name="T32" fmla="*/ 28 w 2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7">
                  <a:moveTo>
                    <a:pt x="27" y="0"/>
                  </a:moveTo>
                  <a:lnTo>
                    <a:pt x="24" y="2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27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6" name="Freeform 493"/>
            <p:cNvSpPr>
              <a:spLocks/>
            </p:cNvSpPr>
            <p:nvPr/>
          </p:nvSpPr>
          <p:spPr bwMode="auto">
            <a:xfrm>
              <a:off x="2124" y="2359"/>
              <a:ext cx="45" cy="38"/>
            </a:xfrm>
            <a:custGeom>
              <a:avLst/>
              <a:gdLst>
                <a:gd name="T0" fmla="*/ 12 w 45"/>
                <a:gd name="T1" fmla="*/ 25 h 38"/>
                <a:gd name="T2" fmla="*/ 16 w 45"/>
                <a:gd name="T3" fmla="*/ 31 h 38"/>
                <a:gd name="T4" fmla="*/ 21 w 45"/>
                <a:gd name="T5" fmla="*/ 29 h 38"/>
                <a:gd name="T6" fmla="*/ 25 w 45"/>
                <a:gd name="T7" fmla="*/ 25 h 38"/>
                <a:gd name="T8" fmla="*/ 28 w 45"/>
                <a:gd name="T9" fmla="*/ 21 h 38"/>
                <a:gd name="T10" fmla="*/ 32 w 45"/>
                <a:gd name="T11" fmla="*/ 17 h 38"/>
                <a:gd name="T12" fmla="*/ 35 w 45"/>
                <a:gd name="T13" fmla="*/ 14 h 38"/>
                <a:gd name="T14" fmla="*/ 38 w 45"/>
                <a:gd name="T15" fmla="*/ 10 h 38"/>
                <a:gd name="T16" fmla="*/ 40 w 45"/>
                <a:gd name="T17" fmla="*/ 7 h 38"/>
                <a:gd name="T18" fmla="*/ 44 w 45"/>
                <a:gd name="T19" fmla="*/ 4 h 38"/>
                <a:gd name="T20" fmla="*/ 40 w 45"/>
                <a:gd name="T21" fmla="*/ 0 h 38"/>
                <a:gd name="T22" fmla="*/ 37 w 45"/>
                <a:gd name="T23" fmla="*/ 2 h 38"/>
                <a:gd name="T24" fmla="*/ 33 w 45"/>
                <a:gd name="T25" fmla="*/ 6 h 38"/>
                <a:gd name="T26" fmla="*/ 31 w 45"/>
                <a:gd name="T27" fmla="*/ 9 h 38"/>
                <a:gd name="T28" fmla="*/ 28 w 45"/>
                <a:gd name="T29" fmla="*/ 13 h 38"/>
                <a:gd name="T30" fmla="*/ 25 w 45"/>
                <a:gd name="T31" fmla="*/ 17 h 38"/>
                <a:gd name="T32" fmla="*/ 22 w 45"/>
                <a:gd name="T33" fmla="*/ 20 h 38"/>
                <a:gd name="T34" fmla="*/ 17 w 45"/>
                <a:gd name="T35" fmla="*/ 23 h 38"/>
                <a:gd name="T36" fmla="*/ 14 w 45"/>
                <a:gd name="T37" fmla="*/ 25 h 38"/>
                <a:gd name="T38" fmla="*/ 17 w 45"/>
                <a:gd name="T39" fmla="*/ 31 h 38"/>
                <a:gd name="T40" fmla="*/ 12 w 45"/>
                <a:gd name="T41" fmla="*/ 25 h 38"/>
                <a:gd name="T42" fmla="*/ 0 w 45"/>
                <a:gd name="T43" fmla="*/ 37 h 38"/>
                <a:gd name="T44" fmla="*/ 16 w 45"/>
                <a:gd name="T45" fmla="*/ 31 h 38"/>
                <a:gd name="T46" fmla="*/ 12 w 45"/>
                <a:gd name="T47" fmla="*/ 2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38"/>
                <a:gd name="T74" fmla="*/ 45 w 45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38">
                  <a:moveTo>
                    <a:pt x="12" y="25"/>
                  </a:moveTo>
                  <a:lnTo>
                    <a:pt x="16" y="31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32" y="17"/>
                  </a:lnTo>
                  <a:lnTo>
                    <a:pt x="35" y="14"/>
                  </a:lnTo>
                  <a:lnTo>
                    <a:pt x="38" y="10"/>
                  </a:lnTo>
                  <a:lnTo>
                    <a:pt x="40" y="7"/>
                  </a:lnTo>
                  <a:lnTo>
                    <a:pt x="44" y="4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3" y="6"/>
                  </a:lnTo>
                  <a:lnTo>
                    <a:pt x="31" y="9"/>
                  </a:lnTo>
                  <a:lnTo>
                    <a:pt x="28" y="13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7" y="31"/>
                  </a:lnTo>
                  <a:lnTo>
                    <a:pt x="12" y="25"/>
                  </a:lnTo>
                  <a:lnTo>
                    <a:pt x="0" y="37"/>
                  </a:lnTo>
                  <a:lnTo>
                    <a:pt x="16" y="31"/>
                  </a:lnTo>
                  <a:lnTo>
                    <a:pt x="12" y="25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7" name="Freeform 494"/>
            <p:cNvSpPr>
              <a:spLocks/>
            </p:cNvSpPr>
            <p:nvPr/>
          </p:nvSpPr>
          <p:spPr bwMode="auto">
            <a:xfrm>
              <a:off x="2136" y="2359"/>
              <a:ext cx="33" cy="32"/>
            </a:xfrm>
            <a:custGeom>
              <a:avLst/>
              <a:gdLst>
                <a:gd name="T0" fmla="*/ 32 w 33"/>
                <a:gd name="T1" fmla="*/ 4 h 32"/>
                <a:gd name="T2" fmla="*/ 28 w 33"/>
                <a:gd name="T3" fmla="*/ 0 h 32"/>
                <a:gd name="T4" fmla="*/ 0 w 33"/>
                <a:gd name="T5" fmla="*/ 25 h 32"/>
                <a:gd name="T6" fmla="*/ 5 w 33"/>
                <a:gd name="T7" fmla="*/ 31 h 32"/>
                <a:gd name="T8" fmla="*/ 32 w 33"/>
                <a:gd name="T9" fmla="*/ 4 h 32"/>
                <a:gd name="T10" fmla="*/ 28 w 33"/>
                <a:gd name="T11" fmla="*/ 0 h 32"/>
                <a:gd name="T12" fmla="*/ 32 w 33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2"/>
                <a:gd name="T23" fmla="*/ 33 w 3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2">
                  <a:moveTo>
                    <a:pt x="32" y="4"/>
                  </a:moveTo>
                  <a:lnTo>
                    <a:pt x="28" y="0"/>
                  </a:lnTo>
                  <a:lnTo>
                    <a:pt x="0" y="25"/>
                  </a:lnTo>
                  <a:lnTo>
                    <a:pt x="5" y="31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32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8" name="Freeform 495"/>
            <p:cNvSpPr>
              <a:spLocks/>
            </p:cNvSpPr>
            <p:nvPr/>
          </p:nvSpPr>
          <p:spPr bwMode="auto">
            <a:xfrm>
              <a:off x="1939" y="2371"/>
              <a:ext cx="132" cy="129"/>
            </a:xfrm>
            <a:custGeom>
              <a:avLst/>
              <a:gdLst>
                <a:gd name="T0" fmla="*/ 131 w 132"/>
                <a:gd name="T1" fmla="*/ 0 h 129"/>
                <a:gd name="T2" fmla="*/ 113 w 132"/>
                <a:gd name="T3" fmla="*/ 16 h 129"/>
                <a:gd name="T4" fmla="*/ 0 w 132"/>
                <a:gd name="T5" fmla="*/ 128 h 129"/>
                <a:gd name="T6" fmla="*/ 107 w 132"/>
                <a:gd name="T7" fmla="*/ 24 h 129"/>
                <a:gd name="T8" fmla="*/ 109 w 132"/>
                <a:gd name="T9" fmla="*/ 22 h 129"/>
                <a:gd name="T10" fmla="*/ 109 w 132"/>
                <a:gd name="T11" fmla="*/ 19 h 129"/>
                <a:gd name="T12" fmla="*/ 111 w 132"/>
                <a:gd name="T13" fmla="*/ 16 h 129"/>
                <a:gd name="T14" fmla="*/ 113 w 132"/>
                <a:gd name="T15" fmla="*/ 12 h 129"/>
                <a:gd name="T16" fmla="*/ 131 w 132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29"/>
                <a:gd name="T29" fmla="*/ 132 w 132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29">
                  <a:moveTo>
                    <a:pt x="131" y="0"/>
                  </a:moveTo>
                  <a:lnTo>
                    <a:pt x="113" y="16"/>
                  </a:lnTo>
                  <a:lnTo>
                    <a:pt x="0" y="128"/>
                  </a:lnTo>
                  <a:lnTo>
                    <a:pt x="107" y="24"/>
                  </a:lnTo>
                  <a:lnTo>
                    <a:pt x="109" y="22"/>
                  </a:lnTo>
                  <a:lnTo>
                    <a:pt x="109" y="19"/>
                  </a:lnTo>
                  <a:lnTo>
                    <a:pt x="111" y="16"/>
                  </a:lnTo>
                  <a:lnTo>
                    <a:pt x="113" y="12"/>
                  </a:lnTo>
                  <a:lnTo>
                    <a:pt x="131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499" name="Freeform 496"/>
            <p:cNvSpPr>
              <a:spLocks/>
            </p:cNvSpPr>
            <p:nvPr/>
          </p:nvSpPr>
          <p:spPr bwMode="auto">
            <a:xfrm>
              <a:off x="2050" y="2369"/>
              <a:ext cx="23" cy="21"/>
            </a:xfrm>
            <a:custGeom>
              <a:avLst/>
              <a:gdLst>
                <a:gd name="T0" fmla="*/ 3 w 23"/>
                <a:gd name="T1" fmla="*/ 20 h 21"/>
                <a:gd name="T2" fmla="*/ 3 w 23"/>
                <a:gd name="T3" fmla="*/ 20 h 21"/>
                <a:gd name="T4" fmla="*/ 22 w 23"/>
                <a:gd name="T5" fmla="*/ 4 h 21"/>
                <a:gd name="T6" fmla="*/ 19 w 23"/>
                <a:gd name="T7" fmla="*/ 0 h 21"/>
                <a:gd name="T8" fmla="*/ 0 w 23"/>
                <a:gd name="T9" fmla="*/ 15 h 21"/>
                <a:gd name="T10" fmla="*/ 0 w 23"/>
                <a:gd name="T11" fmla="*/ 15 h 21"/>
                <a:gd name="T12" fmla="*/ 3 w 23"/>
                <a:gd name="T13" fmla="*/ 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1"/>
                <a:gd name="T23" fmla="*/ 23 w 2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1">
                  <a:moveTo>
                    <a:pt x="3" y="20"/>
                  </a:moveTo>
                  <a:lnTo>
                    <a:pt x="3" y="20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0" y="15"/>
                  </a:lnTo>
                  <a:lnTo>
                    <a:pt x="3" y="2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0" name="Freeform 497"/>
            <p:cNvSpPr>
              <a:spLocks/>
            </p:cNvSpPr>
            <p:nvPr/>
          </p:nvSpPr>
          <p:spPr bwMode="auto">
            <a:xfrm>
              <a:off x="1938" y="2384"/>
              <a:ext cx="116" cy="118"/>
            </a:xfrm>
            <a:custGeom>
              <a:avLst/>
              <a:gdLst>
                <a:gd name="T0" fmla="*/ 0 w 116"/>
                <a:gd name="T1" fmla="*/ 112 h 118"/>
                <a:gd name="T2" fmla="*/ 2 w 116"/>
                <a:gd name="T3" fmla="*/ 117 h 118"/>
                <a:gd name="T4" fmla="*/ 115 w 116"/>
                <a:gd name="T5" fmla="*/ 4 h 118"/>
                <a:gd name="T6" fmla="*/ 112 w 116"/>
                <a:gd name="T7" fmla="*/ 0 h 118"/>
                <a:gd name="T8" fmla="*/ 0 w 116"/>
                <a:gd name="T9" fmla="*/ 112 h 118"/>
                <a:gd name="T10" fmla="*/ 2 w 116"/>
                <a:gd name="T11" fmla="*/ 117 h 118"/>
                <a:gd name="T12" fmla="*/ 0 w 116"/>
                <a:gd name="T13" fmla="*/ 112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118"/>
                <a:gd name="T23" fmla="*/ 116 w 116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118">
                  <a:moveTo>
                    <a:pt x="0" y="112"/>
                  </a:moveTo>
                  <a:lnTo>
                    <a:pt x="2" y="117"/>
                  </a:lnTo>
                  <a:lnTo>
                    <a:pt x="115" y="4"/>
                  </a:lnTo>
                  <a:lnTo>
                    <a:pt x="112" y="0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0" y="112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1" name="Freeform 498"/>
            <p:cNvSpPr>
              <a:spLocks/>
            </p:cNvSpPr>
            <p:nvPr/>
          </p:nvSpPr>
          <p:spPr bwMode="auto">
            <a:xfrm>
              <a:off x="1938" y="2393"/>
              <a:ext cx="111" cy="109"/>
            </a:xfrm>
            <a:custGeom>
              <a:avLst/>
              <a:gdLst>
                <a:gd name="T0" fmla="*/ 106 w 111"/>
                <a:gd name="T1" fmla="*/ 0 h 109"/>
                <a:gd name="T2" fmla="*/ 106 w 111"/>
                <a:gd name="T3" fmla="*/ 0 h 109"/>
                <a:gd name="T4" fmla="*/ 0 w 111"/>
                <a:gd name="T5" fmla="*/ 103 h 109"/>
                <a:gd name="T6" fmla="*/ 2 w 111"/>
                <a:gd name="T7" fmla="*/ 108 h 109"/>
                <a:gd name="T8" fmla="*/ 110 w 111"/>
                <a:gd name="T9" fmla="*/ 4 h 109"/>
                <a:gd name="T10" fmla="*/ 110 w 111"/>
                <a:gd name="T11" fmla="*/ 4 h 109"/>
                <a:gd name="T12" fmla="*/ 106 w 111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09"/>
                <a:gd name="T23" fmla="*/ 111 w 111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09">
                  <a:moveTo>
                    <a:pt x="106" y="0"/>
                  </a:moveTo>
                  <a:lnTo>
                    <a:pt x="106" y="0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110" y="4"/>
                  </a:lnTo>
                  <a:lnTo>
                    <a:pt x="106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2" name="Freeform 499"/>
            <p:cNvSpPr>
              <a:spLocks/>
            </p:cNvSpPr>
            <p:nvPr/>
          </p:nvSpPr>
          <p:spPr bwMode="auto">
            <a:xfrm>
              <a:off x="2044" y="2381"/>
              <a:ext cx="17" cy="18"/>
            </a:xfrm>
            <a:custGeom>
              <a:avLst/>
              <a:gdLst>
                <a:gd name="T0" fmla="*/ 10 w 17"/>
                <a:gd name="T1" fmla="*/ 0 h 18"/>
                <a:gd name="T2" fmla="*/ 10 w 17"/>
                <a:gd name="T3" fmla="*/ 0 h 18"/>
                <a:gd name="T4" fmla="*/ 7 w 17"/>
                <a:gd name="T5" fmla="*/ 4 h 18"/>
                <a:gd name="T6" fmla="*/ 1 w 17"/>
                <a:gd name="T7" fmla="*/ 8 h 18"/>
                <a:gd name="T8" fmla="*/ 0 w 17"/>
                <a:gd name="T9" fmla="*/ 12 h 18"/>
                <a:gd name="T10" fmla="*/ 0 w 17"/>
                <a:gd name="T11" fmla="*/ 13 h 18"/>
                <a:gd name="T12" fmla="*/ 7 w 17"/>
                <a:gd name="T13" fmla="*/ 17 h 18"/>
                <a:gd name="T14" fmla="*/ 10 w 17"/>
                <a:gd name="T15" fmla="*/ 14 h 18"/>
                <a:gd name="T16" fmla="*/ 12 w 17"/>
                <a:gd name="T17" fmla="*/ 10 h 18"/>
                <a:gd name="T18" fmla="*/ 16 w 17"/>
                <a:gd name="T19" fmla="*/ 7 h 18"/>
                <a:gd name="T20" fmla="*/ 16 w 17"/>
                <a:gd name="T21" fmla="*/ 5 h 18"/>
                <a:gd name="T22" fmla="*/ 16 w 17"/>
                <a:gd name="T23" fmla="*/ 5 h 18"/>
                <a:gd name="T24" fmla="*/ 10 w 1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8"/>
                <a:gd name="T41" fmla="*/ 17 w 1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8">
                  <a:moveTo>
                    <a:pt x="10" y="0"/>
                  </a:moveTo>
                  <a:lnTo>
                    <a:pt x="10" y="0"/>
                  </a:lnTo>
                  <a:lnTo>
                    <a:pt x="7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3" name="Freeform 500"/>
            <p:cNvSpPr>
              <a:spLocks/>
            </p:cNvSpPr>
            <p:nvPr/>
          </p:nvSpPr>
          <p:spPr bwMode="auto">
            <a:xfrm>
              <a:off x="2050" y="2369"/>
              <a:ext cx="23" cy="18"/>
            </a:xfrm>
            <a:custGeom>
              <a:avLst/>
              <a:gdLst>
                <a:gd name="T0" fmla="*/ 22 w 23"/>
                <a:gd name="T1" fmla="*/ 4 h 18"/>
                <a:gd name="T2" fmla="*/ 19 w 23"/>
                <a:gd name="T3" fmla="*/ 0 h 18"/>
                <a:gd name="T4" fmla="*/ 0 w 23"/>
                <a:gd name="T5" fmla="*/ 12 h 18"/>
                <a:gd name="T6" fmla="*/ 3 w 23"/>
                <a:gd name="T7" fmla="*/ 17 h 18"/>
                <a:gd name="T8" fmla="*/ 21 w 23"/>
                <a:gd name="T9" fmla="*/ 4 h 18"/>
                <a:gd name="T10" fmla="*/ 19 w 23"/>
                <a:gd name="T11" fmla="*/ 0 h 18"/>
                <a:gd name="T12" fmla="*/ 22 w 23"/>
                <a:gd name="T13" fmla="*/ 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8"/>
                <a:gd name="T23" fmla="*/ 23 w 2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8">
                  <a:moveTo>
                    <a:pt x="22" y="4"/>
                  </a:moveTo>
                  <a:lnTo>
                    <a:pt x="19" y="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22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4" name="Freeform 501"/>
            <p:cNvSpPr>
              <a:spLocks/>
            </p:cNvSpPr>
            <p:nvPr/>
          </p:nvSpPr>
          <p:spPr bwMode="auto">
            <a:xfrm>
              <a:off x="1992" y="2421"/>
              <a:ext cx="115" cy="117"/>
            </a:xfrm>
            <a:custGeom>
              <a:avLst/>
              <a:gdLst>
                <a:gd name="T0" fmla="*/ 114 w 115"/>
                <a:gd name="T1" fmla="*/ 0 h 117"/>
                <a:gd name="T2" fmla="*/ 87 w 115"/>
                <a:gd name="T3" fmla="*/ 24 h 117"/>
                <a:gd name="T4" fmla="*/ 0 w 115"/>
                <a:gd name="T5" fmla="*/ 116 h 117"/>
                <a:gd name="T6" fmla="*/ 114 w 115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7"/>
                <a:gd name="T14" fmla="*/ 115 w 115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7">
                  <a:moveTo>
                    <a:pt x="114" y="0"/>
                  </a:moveTo>
                  <a:lnTo>
                    <a:pt x="87" y="24"/>
                  </a:lnTo>
                  <a:lnTo>
                    <a:pt x="0" y="116"/>
                  </a:lnTo>
                  <a:lnTo>
                    <a:pt x="114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5" name="Freeform 502"/>
            <p:cNvSpPr>
              <a:spLocks/>
            </p:cNvSpPr>
            <p:nvPr/>
          </p:nvSpPr>
          <p:spPr bwMode="auto">
            <a:xfrm>
              <a:off x="2077" y="2419"/>
              <a:ext cx="32" cy="30"/>
            </a:xfrm>
            <a:custGeom>
              <a:avLst/>
              <a:gdLst>
                <a:gd name="T0" fmla="*/ 3 w 32"/>
                <a:gd name="T1" fmla="*/ 29 h 30"/>
                <a:gd name="T2" fmla="*/ 3 w 32"/>
                <a:gd name="T3" fmla="*/ 29 h 30"/>
                <a:gd name="T4" fmla="*/ 31 w 32"/>
                <a:gd name="T5" fmla="*/ 4 h 30"/>
                <a:gd name="T6" fmla="*/ 27 w 32"/>
                <a:gd name="T7" fmla="*/ 0 h 30"/>
                <a:gd name="T8" fmla="*/ 0 w 32"/>
                <a:gd name="T9" fmla="*/ 24 h 30"/>
                <a:gd name="T10" fmla="*/ 0 w 32"/>
                <a:gd name="T11" fmla="*/ 24 h 30"/>
                <a:gd name="T12" fmla="*/ 3 w 32"/>
                <a:gd name="T13" fmla="*/ 2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0"/>
                <a:gd name="T23" fmla="*/ 32 w 3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0">
                  <a:moveTo>
                    <a:pt x="3" y="29"/>
                  </a:moveTo>
                  <a:lnTo>
                    <a:pt x="3" y="29"/>
                  </a:lnTo>
                  <a:lnTo>
                    <a:pt x="31" y="4"/>
                  </a:lnTo>
                  <a:lnTo>
                    <a:pt x="27" y="0"/>
                  </a:lnTo>
                  <a:lnTo>
                    <a:pt x="0" y="24"/>
                  </a:lnTo>
                  <a:lnTo>
                    <a:pt x="3" y="29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6" name="Freeform 503"/>
            <p:cNvSpPr>
              <a:spLocks/>
            </p:cNvSpPr>
            <p:nvPr/>
          </p:nvSpPr>
          <p:spPr bwMode="auto">
            <a:xfrm>
              <a:off x="1990" y="2443"/>
              <a:ext cx="91" cy="98"/>
            </a:xfrm>
            <a:custGeom>
              <a:avLst/>
              <a:gdLst>
                <a:gd name="T0" fmla="*/ 0 w 91"/>
                <a:gd name="T1" fmla="*/ 91 h 98"/>
                <a:gd name="T2" fmla="*/ 2 w 91"/>
                <a:gd name="T3" fmla="*/ 97 h 98"/>
                <a:gd name="T4" fmla="*/ 90 w 91"/>
                <a:gd name="T5" fmla="*/ 4 h 98"/>
                <a:gd name="T6" fmla="*/ 87 w 91"/>
                <a:gd name="T7" fmla="*/ 0 h 98"/>
                <a:gd name="T8" fmla="*/ 0 w 91"/>
                <a:gd name="T9" fmla="*/ 91 h 98"/>
                <a:gd name="T10" fmla="*/ 2 w 91"/>
                <a:gd name="T11" fmla="*/ 97 h 98"/>
                <a:gd name="T12" fmla="*/ 0 w 91"/>
                <a:gd name="T13" fmla="*/ 91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8"/>
                <a:gd name="T23" fmla="*/ 91 w 91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8">
                  <a:moveTo>
                    <a:pt x="0" y="91"/>
                  </a:moveTo>
                  <a:lnTo>
                    <a:pt x="2" y="97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0" y="9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7" name="Freeform 504"/>
            <p:cNvSpPr>
              <a:spLocks/>
            </p:cNvSpPr>
            <p:nvPr/>
          </p:nvSpPr>
          <p:spPr bwMode="auto">
            <a:xfrm>
              <a:off x="1990" y="2419"/>
              <a:ext cx="119" cy="122"/>
            </a:xfrm>
            <a:custGeom>
              <a:avLst/>
              <a:gdLst>
                <a:gd name="T0" fmla="*/ 118 w 119"/>
                <a:gd name="T1" fmla="*/ 4 h 122"/>
                <a:gd name="T2" fmla="*/ 114 w 119"/>
                <a:gd name="T3" fmla="*/ 0 h 122"/>
                <a:gd name="T4" fmla="*/ 0 w 119"/>
                <a:gd name="T5" fmla="*/ 115 h 122"/>
                <a:gd name="T6" fmla="*/ 2 w 119"/>
                <a:gd name="T7" fmla="*/ 121 h 122"/>
                <a:gd name="T8" fmla="*/ 118 w 119"/>
                <a:gd name="T9" fmla="*/ 4 h 122"/>
                <a:gd name="T10" fmla="*/ 114 w 119"/>
                <a:gd name="T11" fmla="*/ 0 h 122"/>
                <a:gd name="T12" fmla="*/ 118 w 119"/>
                <a:gd name="T13" fmla="*/ 4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22"/>
                <a:gd name="T23" fmla="*/ 119 w 119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22">
                  <a:moveTo>
                    <a:pt x="118" y="4"/>
                  </a:moveTo>
                  <a:lnTo>
                    <a:pt x="114" y="0"/>
                  </a:lnTo>
                  <a:lnTo>
                    <a:pt x="0" y="115"/>
                  </a:lnTo>
                  <a:lnTo>
                    <a:pt x="2" y="121"/>
                  </a:lnTo>
                  <a:lnTo>
                    <a:pt x="118" y="4"/>
                  </a:lnTo>
                  <a:lnTo>
                    <a:pt x="114" y="0"/>
                  </a:lnTo>
                  <a:lnTo>
                    <a:pt x="118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08" name="Line 505"/>
            <p:cNvSpPr>
              <a:spLocks noChangeShapeType="1"/>
            </p:cNvSpPr>
            <p:nvPr/>
          </p:nvSpPr>
          <p:spPr bwMode="auto">
            <a:xfrm flipH="1">
              <a:off x="2124" y="2460"/>
              <a:ext cx="40" cy="4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40509" name="Freeform 506"/>
            <p:cNvSpPr>
              <a:spLocks/>
            </p:cNvSpPr>
            <p:nvPr/>
          </p:nvSpPr>
          <p:spPr bwMode="auto">
            <a:xfrm>
              <a:off x="2123" y="2459"/>
              <a:ext cx="44" cy="47"/>
            </a:xfrm>
            <a:custGeom>
              <a:avLst/>
              <a:gdLst>
                <a:gd name="T0" fmla="*/ 0 w 44"/>
                <a:gd name="T1" fmla="*/ 40 h 47"/>
                <a:gd name="T2" fmla="*/ 3 w 44"/>
                <a:gd name="T3" fmla="*/ 46 h 47"/>
                <a:gd name="T4" fmla="*/ 43 w 44"/>
                <a:gd name="T5" fmla="*/ 4 h 47"/>
                <a:gd name="T6" fmla="*/ 39 w 44"/>
                <a:gd name="T7" fmla="*/ 0 h 47"/>
                <a:gd name="T8" fmla="*/ 0 w 44"/>
                <a:gd name="T9" fmla="*/ 40 h 47"/>
                <a:gd name="T10" fmla="*/ 3 w 44"/>
                <a:gd name="T11" fmla="*/ 46 h 47"/>
                <a:gd name="T12" fmla="*/ 0 w 44"/>
                <a:gd name="T13" fmla="*/ 4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7"/>
                <a:gd name="T23" fmla="*/ 44 w 44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7">
                  <a:moveTo>
                    <a:pt x="0" y="40"/>
                  </a:moveTo>
                  <a:lnTo>
                    <a:pt x="3" y="46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0" y="4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0" name="Freeform 507"/>
            <p:cNvSpPr>
              <a:spLocks/>
            </p:cNvSpPr>
            <p:nvPr/>
          </p:nvSpPr>
          <p:spPr bwMode="auto">
            <a:xfrm>
              <a:off x="2123" y="2459"/>
              <a:ext cx="44" cy="47"/>
            </a:xfrm>
            <a:custGeom>
              <a:avLst/>
              <a:gdLst>
                <a:gd name="T0" fmla="*/ 43 w 44"/>
                <a:gd name="T1" fmla="*/ 4 h 47"/>
                <a:gd name="T2" fmla="*/ 39 w 44"/>
                <a:gd name="T3" fmla="*/ 0 h 47"/>
                <a:gd name="T4" fmla="*/ 0 w 44"/>
                <a:gd name="T5" fmla="*/ 40 h 47"/>
                <a:gd name="T6" fmla="*/ 3 w 44"/>
                <a:gd name="T7" fmla="*/ 46 h 47"/>
                <a:gd name="T8" fmla="*/ 43 w 44"/>
                <a:gd name="T9" fmla="*/ 4 h 47"/>
                <a:gd name="T10" fmla="*/ 39 w 44"/>
                <a:gd name="T11" fmla="*/ 0 h 47"/>
                <a:gd name="T12" fmla="*/ 43 w 44"/>
                <a:gd name="T13" fmla="*/ 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7"/>
                <a:gd name="T23" fmla="*/ 44 w 44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7">
                  <a:moveTo>
                    <a:pt x="43" y="4"/>
                  </a:moveTo>
                  <a:lnTo>
                    <a:pt x="39" y="0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43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1" name="Freeform 508"/>
            <p:cNvSpPr>
              <a:spLocks/>
            </p:cNvSpPr>
            <p:nvPr/>
          </p:nvSpPr>
          <p:spPr bwMode="auto">
            <a:xfrm>
              <a:off x="2310" y="2461"/>
              <a:ext cx="66" cy="81"/>
            </a:xfrm>
            <a:custGeom>
              <a:avLst/>
              <a:gdLst>
                <a:gd name="T0" fmla="*/ 65 w 66"/>
                <a:gd name="T1" fmla="*/ 0 h 81"/>
                <a:gd name="T2" fmla="*/ 0 w 66"/>
                <a:gd name="T3" fmla="*/ 80 h 81"/>
                <a:gd name="T4" fmla="*/ 0 w 66"/>
                <a:gd name="T5" fmla="*/ 76 h 81"/>
                <a:gd name="T6" fmla="*/ 1 w 66"/>
                <a:gd name="T7" fmla="*/ 72 h 81"/>
                <a:gd name="T8" fmla="*/ 4 w 66"/>
                <a:gd name="T9" fmla="*/ 67 h 81"/>
                <a:gd name="T10" fmla="*/ 7 w 66"/>
                <a:gd name="T11" fmla="*/ 63 h 81"/>
                <a:gd name="T12" fmla="*/ 10 w 66"/>
                <a:gd name="T13" fmla="*/ 60 h 81"/>
                <a:gd name="T14" fmla="*/ 14 w 66"/>
                <a:gd name="T15" fmla="*/ 57 h 81"/>
                <a:gd name="T16" fmla="*/ 17 w 66"/>
                <a:gd name="T17" fmla="*/ 54 h 81"/>
                <a:gd name="T18" fmla="*/ 21 w 66"/>
                <a:gd name="T19" fmla="*/ 50 h 81"/>
                <a:gd name="T20" fmla="*/ 22 w 66"/>
                <a:gd name="T21" fmla="*/ 48 h 81"/>
                <a:gd name="T22" fmla="*/ 23 w 66"/>
                <a:gd name="T23" fmla="*/ 45 h 81"/>
                <a:gd name="T24" fmla="*/ 25 w 66"/>
                <a:gd name="T25" fmla="*/ 42 h 81"/>
                <a:gd name="T26" fmla="*/ 27 w 66"/>
                <a:gd name="T27" fmla="*/ 40 h 81"/>
                <a:gd name="T28" fmla="*/ 65 w 66"/>
                <a:gd name="T29" fmla="*/ 0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81"/>
                <a:gd name="T47" fmla="*/ 66 w 66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81">
                  <a:moveTo>
                    <a:pt x="65" y="0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4" y="67"/>
                  </a:lnTo>
                  <a:lnTo>
                    <a:pt x="7" y="63"/>
                  </a:lnTo>
                  <a:lnTo>
                    <a:pt x="10" y="60"/>
                  </a:lnTo>
                  <a:lnTo>
                    <a:pt x="14" y="57"/>
                  </a:lnTo>
                  <a:lnTo>
                    <a:pt x="17" y="54"/>
                  </a:lnTo>
                  <a:lnTo>
                    <a:pt x="21" y="50"/>
                  </a:lnTo>
                  <a:lnTo>
                    <a:pt x="22" y="48"/>
                  </a:lnTo>
                  <a:lnTo>
                    <a:pt x="23" y="45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6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2" name="Freeform 509"/>
            <p:cNvSpPr>
              <a:spLocks/>
            </p:cNvSpPr>
            <p:nvPr/>
          </p:nvSpPr>
          <p:spPr bwMode="auto">
            <a:xfrm>
              <a:off x="2306" y="2460"/>
              <a:ext cx="71" cy="91"/>
            </a:xfrm>
            <a:custGeom>
              <a:avLst/>
              <a:gdLst>
                <a:gd name="T0" fmla="*/ 0 w 71"/>
                <a:gd name="T1" fmla="*/ 81 h 91"/>
                <a:gd name="T2" fmla="*/ 5 w 71"/>
                <a:gd name="T3" fmla="*/ 83 h 91"/>
                <a:gd name="T4" fmla="*/ 70 w 71"/>
                <a:gd name="T5" fmla="*/ 4 h 91"/>
                <a:gd name="T6" fmla="*/ 66 w 71"/>
                <a:gd name="T7" fmla="*/ 0 h 91"/>
                <a:gd name="T8" fmla="*/ 1 w 71"/>
                <a:gd name="T9" fmla="*/ 79 h 91"/>
                <a:gd name="T10" fmla="*/ 6 w 71"/>
                <a:gd name="T11" fmla="*/ 81 h 91"/>
                <a:gd name="T12" fmla="*/ 0 w 71"/>
                <a:gd name="T13" fmla="*/ 81 h 91"/>
                <a:gd name="T14" fmla="*/ 0 w 71"/>
                <a:gd name="T15" fmla="*/ 90 h 91"/>
                <a:gd name="T16" fmla="*/ 5 w 71"/>
                <a:gd name="T17" fmla="*/ 83 h 91"/>
                <a:gd name="T18" fmla="*/ 0 w 71"/>
                <a:gd name="T19" fmla="*/ 8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91"/>
                <a:gd name="T32" fmla="*/ 71 w 7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91">
                  <a:moveTo>
                    <a:pt x="0" y="81"/>
                  </a:moveTo>
                  <a:lnTo>
                    <a:pt x="5" y="83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1" y="79"/>
                  </a:lnTo>
                  <a:lnTo>
                    <a:pt x="6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5" y="83"/>
                  </a:lnTo>
                  <a:lnTo>
                    <a:pt x="0" y="81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3" name="Freeform 510"/>
            <p:cNvSpPr>
              <a:spLocks/>
            </p:cNvSpPr>
            <p:nvPr/>
          </p:nvSpPr>
          <p:spPr bwMode="auto">
            <a:xfrm>
              <a:off x="2306" y="2510"/>
              <a:ext cx="29" cy="32"/>
            </a:xfrm>
            <a:custGeom>
              <a:avLst/>
              <a:gdLst>
                <a:gd name="T0" fmla="*/ 24 w 29"/>
                <a:gd name="T1" fmla="*/ 0 h 32"/>
                <a:gd name="T2" fmla="*/ 24 w 29"/>
                <a:gd name="T3" fmla="*/ 0 h 32"/>
                <a:gd name="T4" fmla="*/ 21 w 29"/>
                <a:gd name="T5" fmla="*/ 2 h 32"/>
                <a:gd name="T6" fmla="*/ 17 w 29"/>
                <a:gd name="T7" fmla="*/ 6 h 32"/>
                <a:gd name="T8" fmla="*/ 13 w 29"/>
                <a:gd name="T9" fmla="*/ 9 h 32"/>
                <a:gd name="T10" fmla="*/ 10 w 29"/>
                <a:gd name="T11" fmla="*/ 13 h 32"/>
                <a:gd name="T12" fmla="*/ 6 w 29"/>
                <a:gd name="T13" fmla="*/ 16 h 32"/>
                <a:gd name="T14" fmla="*/ 4 w 29"/>
                <a:gd name="T15" fmla="*/ 21 h 32"/>
                <a:gd name="T16" fmla="*/ 2 w 29"/>
                <a:gd name="T17" fmla="*/ 26 h 32"/>
                <a:gd name="T18" fmla="*/ 0 w 29"/>
                <a:gd name="T19" fmla="*/ 31 h 32"/>
                <a:gd name="T20" fmla="*/ 7 w 29"/>
                <a:gd name="T21" fmla="*/ 31 h 32"/>
                <a:gd name="T22" fmla="*/ 7 w 29"/>
                <a:gd name="T23" fmla="*/ 28 h 32"/>
                <a:gd name="T24" fmla="*/ 9 w 29"/>
                <a:gd name="T25" fmla="*/ 24 h 32"/>
                <a:gd name="T26" fmla="*/ 10 w 29"/>
                <a:gd name="T27" fmla="*/ 20 h 32"/>
                <a:gd name="T28" fmla="*/ 14 w 29"/>
                <a:gd name="T29" fmla="*/ 17 h 32"/>
                <a:gd name="T30" fmla="*/ 17 w 29"/>
                <a:gd name="T31" fmla="*/ 14 h 32"/>
                <a:gd name="T32" fmla="*/ 21 w 29"/>
                <a:gd name="T33" fmla="*/ 11 h 32"/>
                <a:gd name="T34" fmla="*/ 24 w 29"/>
                <a:gd name="T35" fmla="*/ 7 h 32"/>
                <a:gd name="T36" fmla="*/ 28 w 29"/>
                <a:gd name="T37" fmla="*/ 4 h 32"/>
                <a:gd name="T38" fmla="*/ 28 w 29"/>
                <a:gd name="T39" fmla="*/ 4 h 32"/>
                <a:gd name="T40" fmla="*/ 24 w 29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32"/>
                <a:gd name="T65" fmla="*/ 29 w 29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32">
                  <a:moveTo>
                    <a:pt x="24" y="0"/>
                  </a:moveTo>
                  <a:lnTo>
                    <a:pt x="24" y="0"/>
                  </a:lnTo>
                  <a:lnTo>
                    <a:pt x="21" y="2"/>
                  </a:lnTo>
                  <a:lnTo>
                    <a:pt x="17" y="6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6" y="16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0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4" y="7"/>
                  </a:lnTo>
                  <a:lnTo>
                    <a:pt x="28" y="4"/>
                  </a:lnTo>
                  <a:lnTo>
                    <a:pt x="24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4" name="Freeform 511"/>
            <p:cNvSpPr>
              <a:spLocks/>
            </p:cNvSpPr>
            <p:nvPr/>
          </p:nvSpPr>
          <p:spPr bwMode="auto">
            <a:xfrm>
              <a:off x="2330" y="2499"/>
              <a:ext cx="17" cy="17"/>
            </a:xfrm>
            <a:custGeom>
              <a:avLst/>
              <a:gdLst>
                <a:gd name="T0" fmla="*/ 10 w 17"/>
                <a:gd name="T1" fmla="*/ 0 h 17"/>
                <a:gd name="T2" fmla="*/ 10 w 17"/>
                <a:gd name="T3" fmla="*/ 0 h 17"/>
                <a:gd name="T4" fmla="*/ 5 w 17"/>
                <a:gd name="T5" fmla="*/ 3 h 17"/>
                <a:gd name="T6" fmla="*/ 3 w 17"/>
                <a:gd name="T7" fmla="*/ 7 h 17"/>
                <a:gd name="T8" fmla="*/ 1 w 17"/>
                <a:gd name="T9" fmla="*/ 10 h 17"/>
                <a:gd name="T10" fmla="*/ 0 w 17"/>
                <a:gd name="T11" fmla="*/ 11 h 17"/>
                <a:gd name="T12" fmla="*/ 7 w 17"/>
                <a:gd name="T13" fmla="*/ 16 h 17"/>
                <a:gd name="T14" fmla="*/ 10 w 17"/>
                <a:gd name="T15" fmla="*/ 13 h 17"/>
                <a:gd name="T16" fmla="*/ 12 w 17"/>
                <a:gd name="T17" fmla="*/ 9 h 17"/>
                <a:gd name="T18" fmla="*/ 14 w 17"/>
                <a:gd name="T19" fmla="*/ 6 h 17"/>
                <a:gd name="T20" fmla="*/ 16 w 17"/>
                <a:gd name="T21" fmla="*/ 4 h 17"/>
                <a:gd name="T22" fmla="*/ 16 w 17"/>
                <a:gd name="T23" fmla="*/ 4 h 17"/>
                <a:gd name="T24" fmla="*/ 1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0" y="0"/>
                  </a:moveTo>
                  <a:lnTo>
                    <a:pt x="10" y="0"/>
                  </a:lnTo>
                  <a:lnTo>
                    <a:pt x="5" y="3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0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5" name="Freeform 512"/>
            <p:cNvSpPr>
              <a:spLocks/>
            </p:cNvSpPr>
            <p:nvPr/>
          </p:nvSpPr>
          <p:spPr bwMode="auto">
            <a:xfrm>
              <a:off x="2336" y="2460"/>
              <a:ext cx="41" cy="44"/>
            </a:xfrm>
            <a:custGeom>
              <a:avLst/>
              <a:gdLst>
                <a:gd name="T0" fmla="*/ 40 w 41"/>
                <a:gd name="T1" fmla="*/ 4 h 44"/>
                <a:gd name="T2" fmla="*/ 37 w 41"/>
                <a:gd name="T3" fmla="*/ 0 h 44"/>
                <a:gd name="T4" fmla="*/ 0 w 41"/>
                <a:gd name="T5" fmla="*/ 38 h 44"/>
                <a:gd name="T6" fmla="*/ 2 w 41"/>
                <a:gd name="T7" fmla="*/ 43 h 44"/>
                <a:gd name="T8" fmla="*/ 40 w 41"/>
                <a:gd name="T9" fmla="*/ 4 h 44"/>
                <a:gd name="T10" fmla="*/ 36 w 41"/>
                <a:gd name="T11" fmla="*/ 0 h 44"/>
                <a:gd name="T12" fmla="*/ 40 w 41"/>
                <a:gd name="T13" fmla="*/ 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4"/>
                <a:gd name="T23" fmla="*/ 41 w 41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4">
                  <a:moveTo>
                    <a:pt x="40" y="4"/>
                  </a:moveTo>
                  <a:lnTo>
                    <a:pt x="37" y="0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40" y="4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6" name="Freeform 513"/>
            <p:cNvSpPr>
              <a:spLocks/>
            </p:cNvSpPr>
            <p:nvPr/>
          </p:nvSpPr>
          <p:spPr bwMode="auto">
            <a:xfrm>
              <a:off x="2146" y="2480"/>
              <a:ext cx="61" cy="69"/>
            </a:xfrm>
            <a:custGeom>
              <a:avLst/>
              <a:gdLst>
                <a:gd name="T0" fmla="*/ 60 w 61"/>
                <a:gd name="T1" fmla="*/ 0 h 69"/>
                <a:gd name="T2" fmla="*/ 0 w 61"/>
                <a:gd name="T3" fmla="*/ 68 h 69"/>
                <a:gd name="T4" fmla="*/ 1 w 61"/>
                <a:gd name="T5" fmla="*/ 63 h 69"/>
                <a:gd name="T6" fmla="*/ 2 w 61"/>
                <a:gd name="T7" fmla="*/ 59 h 69"/>
                <a:gd name="T8" fmla="*/ 5 w 61"/>
                <a:gd name="T9" fmla="*/ 56 h 69"/>
                <a:gd name="T10" fmla="*/ 7 w 61"/>
                <a:gd name="T11" fmla="*/ 53 h 69"/>
                <a:gd name="T12" fmla="*/ 10 w 61"/>
                <a:gd name="T13" fmla="*/ 50 h 69"/>
                <a:gd name="T14" fmla="*/ 13 w 61"/>
                <a:gd name="T15" fmla="*/ 48 h 69"/>
                <a:gd name="T16" fmla="*/ 16 w 61"/>
                <a:gd name="T17" fmla="*/ 46 h 69"/>
                <a:gd name="T18" fmla="*/ 20 w 61"/>
                <a:gd name="T19" fmla="*/ 43 h 69"/>
                <a:gd name="T20" fmla="*/ 60 w 61"/>
                <a:gd name="T21" fmla="*/ 0 h 69"/>
                <a:gd name="T22" fmla="*/ 60 w 61"/>
                <a:gd name="T23" fmla="*/ 0 h 69"/>
                <a:gd name="T24" fmla="*/ 60 w 61"/>
                <a:gd name="T25" fmla="*/ 0 h 69"/>
                <a:gd name="T26" fmla="*/ 60 w 61"/>
                <a:gd name="T27" fmla="*/ 0 h 69"/>
                <a:gd name="T28" fmla="*/ 60 w 61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9"/>
                <a:gd name="T47" fmla="*/ 61 w 61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9">
                  <a:moveTo>
                    <a:pt x="60" y="0"/>
                  </a:moveTo>
                  <a:lnTo>
                    <a:pt x="0" y="68"/>
                  </a:lnTo>
                  <a:lnTo>
                    <a:pt x="1" y="63"/>
                  </a:lnTo>
                  <a:lnTo>
                    <a:pt x="2" y="59"/>
                  </a:lnTo>
                  <a:lnTo>
                    <a:pt x="5" y="56"/>
                  </a:lnTo>
                  <a:lnTo>
                    <a:pt x="7" y="53"/>
                  </a:lnTo>
                  <a:lnTo>
                    <a:pt x="10" y="50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20" y="43"/>
                  </a:lnTo>
                  <a:lnTo>
                    <a:pt x="6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7" name="Freeform 514"/>
            <p:cNvSpPr>
              <a:spLocks/>
            </p:cNvSpPr>
            <p:nvPr/>
          </p:nvSpPr>
          <p:spPr bwMode="auto">
            <a:xfrm>
              <a:off x="2143" y="2480"/>
              <a:ext cx="66" cy="78"/>
            </a:xfrm>
            <a:custGeom>
              <a:avLst/>
              <a:gdLst>
                <a:gd name="T0" fmla="*/ 0 w 66"/>
                <a:gd name="T1" fmla="*/ 68 h 78"/>
                <a:gd name="T2" fmla="*/ 5 w 66"/>
                <a:gd name="T3" fmla="*/ 70 h 78"/>
                <a:gd name="T4" fmla="*/ 65 w 66"/>
                <a:gd name="T5" fmla="*/ 3 h 78"/>
                <a:gd name="T6" fmla="*/ 61 w 66"/>
                <a:gd name="T7" fmla="*/ 0 h 78"/>
                <a:gd name="T8" fmla="*/ 1 w 66"/>
                <a:gd name="T9" fmla="*/ 66 h 78"/>
                <a:gd name="T10" fmla="*/ 6 w 66"/>
                <a:gd name="T11" fmla="*/ 68 h 78"/>
                <a:gd name="T12" fmla="*/ 0 w 66"/>
                <a:gd name="T13" fmla="*/ 68 h 78"/>
                <a:gd name="T14" fmla="*/ 0 w 66"/>
                <a:gd name="T15" fmla="*/ 77 h 78"/>
                <a:gd name="T16" fmla="*/ 5 w 66"/>
                <a:gd name="T17" fmla="*/ 70 h 78"/>
                <a:gd name="T18" fmla="*/ 0 w 66"/>
                <a:gd name="T19" fmla="*/ 68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8"/>
                <a:gd name="T32" fmla="*/ 66 w 66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8">
                  <a:moveTo>
                    <a:pt x="0" y="68"/>
                  </a:moveTo>
                  <a:lnTo>
                    <a:pt x="5" y="70"/>
                  </a:lnTo>
                  <a:lnTo>
                    <a:pt x="65" y="3"/>
                  </a:lnTo>
                  <a:lnTo>
                    <a:pt x="61" y="0"/>
                  </a:lnTo>
                  <a:lnTo>
                    <a:pt x="1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5" y="70"/>
                  </a:lnTo>
                  <a:lnTo>
                    <a:pt x="0" y="68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8" name="Freeform 515"/>
            <p:cNvSpPr>
              <a:spLocks/>
            </p:cNvSpPr>
            <p:nvPr/>
          </p:nvSpPr>
          <p:spPr bwMode="auto">
            <a:xfrm>
              <a:off x="2144" y="2521"/>
              <a:ext cx="25" cy="28"/>
            </a:xfrm>
            <a:custGeom>
              <a:avLst/>
              <a:gdLst>
                <a:gd name="T0" fmla="*/ 21 w 25"/>
                <a:gd name="T1" fmla="*/ 0 h 28"/>
                <a:gd name="T2" fmla="*/ 21 w 25"/>
                <a:gd name="T3" fmla="*/ 0 h 28"/>
                <a:gd name="T4" fmla="*/ 18 w 25"/>
                <a:gd name="T5" fmla="*/ 2 h 28"/>
                <a:gd name="T6" fmla="*/ 15 w 25"/>
                <a:gd name="T7" fmla="*/ 5 h 28"/>
                <a:gd name="T8" fmla="*/ 12 w 25"/>
                <a:gd name="T9" fmla="*/ 7 h 28"/>
                <a:gd name="T10" fmla="*/ 8 w 25"/>
                <a:gd name="T11" fmla="*/ 9 h 28"/>
                <a:gd name="T12" fmla="*/ 6 w 25"/>
                <a:gd name="T13" fmla="*/ 13 h 28"/>
                <a:gd name="T14" fmla="*/ 2 w 25"/>
                <a:gd name="T15" fmla="*/ 16 h 28"/>
                <a:gd name="T16" fmla="*/ 1 w 25"/>
                <a:gd name="T17" fmla="*/ 21 h 28"/>
                <a:gd name="T18" fmla="*/ 0 w 25"/>
                <a:gd name="T19" fmla="*/ 27 h 28"/>
                <a:gd name="T20" fmla="*/ 6 w 25"/>
                <a:gd name="T21" fmla="*/ 27 h 28"/>
                <a:gd name="T22" fmla="*/ 7 w 25"/>
                <a:gd name="T23" fmla="*/ 23 h 28"/>
                <a:gd name="T24" fmla="*/ 8 w 25"/>
                <a:gd name="T25" fmla="*/ 20 h 28"/>
                <a:gd name="T26" fmla="*/ 9 w 25"/>
                <a:gd name="T27" fmla="*/ 17 h 28"/>
                <a:gd name="T28" fmla="*/ 12 w 25"/>
                <a:gd name="T29" fmla="*/ 15 h 28"/>
                <a:gd name="T30" fmla="*/ 14 w 25"/>
                <a:gd name="T31" fmla="*/ 12 h 28"/>
                <a:gd name="T32" fmla="*/ 18 w 25"/>
                <a:gd name="T33" fmla="*/ 10 h 28"/>
                <a:gd name="T34" fmla="*/ 21 w 25"/>
                <a:gd name="T35" fmla="*/ 7 h 28"/>
                <a:gd name="T36" fmla="*/ 24 w 25"/>
                <a:gd name="T37" fmla="*/ 4 h 28"/>
                <a:gd name="T38" fmla="*/ 24 w 25"/>
                <a:gd name="T39" fmla="*/ 4 h 28"/>
                <a:gd name="T40" fmla="*/ 21 w 25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8"/>
                <a:gd name="T65" fmla="*/ 25 w 2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8">
                  <a:moveTo>
                    <a:pt x="21" y="0"/>
                  </a:moveTo>
                  <a:lnTo>
                    <a:pt x="21" y="0"/>
                  </a:lnTo>
                  <a:lnTo>
                    <a:pt x="18" y="2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8" y="9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19" name="Freeform 516"/>
            <p:cNvSpPr>
              <a:spLocks/>
            </p:cNvSpPr>
            <p:nvPr/>
          </p:nvSpPr>
          <p:spPr bwMode="auto">
            <a:xfrm>
              <a:off x="2165" y="2473"/>
              <a:ext cx="45" cy="54"/>
            </a:xfrm>
            <a:custGeom>
              <a:avLst/>
              <a:gdLst>
                <a:gd name="T0" fmla="*/ 44 w 45"/>
                <a:gd name="T1" fmla="*/ 7 h 54"/>
                <a:gd name="T2" fmla="*/ 39 w 45"/>
                <a:gd name="T3" fmla="*/ 5 h 54"/>
                <a:gd name="T4" fmla="*/ 0 w 45"/>
                <a:gd name="T5" fmla="*/ 48 h 54"/>
                <a:gd name="T6" fmla="*/ 2 w 45"/>
                <a:gd name="T7" fmla="*/ 53 h 54"/>
                <a:gd name="T8" fmla="*/ 43 w 45"/>
                <a:gd name="T9" fmla="*/ 10 h 54"/>
                <a:gd name="T10" fmla="*/ 38 w 45"/>
                <a:gd name="T11" fmla="*/ 7 h 54"/>
                <a:gd name="T12" fmla="*/ 44 w 45"/>
                <a:gd name="T13" fmla="*/ 7 h 54"/>
                <a:gd name="T14" fmla="*/ 44 w 45"/>
                <a:gd name="T15" fmla="*/ 0 h 54"/>
                <a:gd name="T16" fmla="*/ 39 w 45"/>
                <a:gd name="T17" fmla="*/ 5 h 54"/>
                <a:gd name="T18" fmla="*/ 44 w 45"/>
                <a:gd name="T19" fmla="*/ 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54"/>
                <a:gd name="T32" fmla="*/ 45 w 45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54">
                  <a:moveTo>
                    <a:pt x="44" y="7"/>
                  </a:moveTo>
                  <a:lnTo>
                    <a:pt x="39" y="5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3" y="10"/>
                  </a:lnTo>
                  <a:lnTo>
                    <a:pt x="38" y="7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39" y="5"/>
                  </a:lnTo>
                  <a:lnTo>
                    <a:pt x="44" y="7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0" name="Freeform 517"/>
            <p:cNvSpPr>
              <a:spLocks/>
            </p:cNvSpPr>
            <p:nvPr/>
          </p:nvSpPr>
          <p:spPr bwMode="auto">
            <a:xfrm>
              <a:off x="2203" y="2480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6 w 17"/>
                <a:gd name="T3" fmla="*/ 8 h 17"/>
                <a:gd name="T4" fmla="*/ 16 w 17"/>
                <a:gd name="T5" fmla="*/ 8 h 17"/>
                <a:gd name="T6" fmla="*/ 16 w 17"/>
                <a:gd name="T7" fmla="*/ 4 h 17"/>
                <a:gd name="T8" fmla="*/ 16 w 17"/>
                <a:gd name="T9" fmla="*/ 4 h 17"/>
                <a:gd name="T10" fmla="*/ 16 w 17"/>
                <a:gd name="T11" fmla="*/ 4 h 17"/>
                <a:gd name="T12" fmla="*/ 0 w 17"/>
                <a:gd name="T13" fmla="*/ 4 h 17"/>
                <a:gd name="T14" fmla="*/ 0 w 17"/>
                <a:gd name="T15" fmla="*/ 4 h 17"/>
                <a:gd name="T16" fmla="*/ 0 w 17"/>
                <a:gd name="T17" fmla="*/ 4 h 17"/>
                <a:gd name="T18" fmla="*/ 0 w 17"/>
                <a:gd name="T19" fmla="*/ 8 h 17"/>
                <a:gd name="T20" fmla="*/ 0 w 17"/>
                <a:gd name="T21" fmla="*/ 8 h 17"/>
                <a:gd name="T22" fmla="*/ 2 w 17"/>
                <a:gd name="T23" fmla="*/ 0 h 17"/>
                <a:gd name="T24" fmla="*/ 13 w 17"/>
                <a:gd name="T25" fmla="*/ 16 h 17"/>
                <a:gd name="T26" fmla="*/ 16 w 17"/>
                <a:gd name="T27" fmla="*/ 12 h 17"/>
                <a:gd name="T28" fmla="*/ 16 w 17"/>
                <a:gd name="T29" fmla="*/ 8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6" y="8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0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3" y="16"/>
                  </a:lnTo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1" name="Freeform 518"/>
            <p:cNvSpPr>
              <a:spLocks/>
            </p:cNvSpPr>
            <p:nvPr/>
          </p:nvSpPr>
          <p:spPr bwMode="auto">
            <a:xfrm>
              <a:off x="2166" y="1234"/>
              <a:ext cx="107" cy="92"/>
            </a:xfrm>
            <a:custGeom>
              <a:avLst/>
              <a:gdLst>
                <a:gd name="T0" fmla="*/ 77 w 107"/>
                <a:gd name="T1" fmla="*/ 19 h 92"/>
                <a:gd name="T2" fmla="*/ 70 w 107"/>
                <a:gd name="T3" fmla="*/ 25 h 92"/>
                <a:gd name="T4" fmla="*/ 64 w 107"/>
                <a:gd name="T5" fmla="*/ 32 h 92"/>
                <a:gd name="T6" fmla="*/ 62 w 107"/>
                <a:gd name="T7" fmla="*/ 34 h 92"/>
                <a:gd name="T8" fmla="*/ 58 w 107"/>
                <a:gd name="T9" fmla="*/ 37 h 92"/>
                <a:gd name="T10" fmla="*/ 56 w 107"/>
                <a:gd name="T11" fmla="*/ 37 h 92"/>
                <a:gd name="T12" fmla="*/ 53 w 107"/>
                <a:gd name="T13" fmla="*/ 39 h 92"/>
                <a:gd name="T14" fmla="*/ 50 w 107"/>
                <a:gd name="T15" fmla="*/ 45 h 92"/>
                <a:gd name="T16" fmla="*/ 50 w 107"/>
                <a:gd name="T17" fmla="*/ 45 h 92"/>
                <a:gd name="T18" fmla="*/ 50 w 107"/>
                <a:gd name="T19" fmla="*/ 45 h 92"/>
                <a:gd name="T20" fmla="*/ 50 w 107"/>
                <a:gd name="T21" fmla="*/ 45 h 92"/>
                <a:gd name="T22" fmla="*/ 45 w 107"/>
                <a:gd name="T23" fmla="*/ 50 h 92"/>
                <a:gd name="T24" fmla="*/ 37 w 107"/>
                <a:gd name="T25" fmla="*/ 53 h 92"/>
                <a:gd name="T26" fmla="*/ 35 w 107"/>
                <a:gd name="T27" fmla="*/ 55 h 92"/>
                <a:gd name="T28" fmla="*/ 29 w 107"/>
                <a:gd name="T29" fmla="*/ 61 h 92"/>
                <a:gd name="T30" fmla="*/ 27 w 107"/>
                <a:gd name="T31" fmla="*/ 64 h 92"/>
                <a:gd name="T32" fmla="*/ 21 w 107"/>
                <a:gd name="T33" fmla="*/ 66 h 92"/>
                <a:gd name="T34" fmla="*/ 15 w 107"/>
                <a:gd name="T35" fmla="*/ 68 h 92"/>
                <a:gd name="T36" fmla="*/ 13 w 107"/>
                <a:gd name="T37" fmla="*/ 68 h 92"/>
                <a:gd name="T38" fmla="*/ 11 w 107"/>
                <a:gd name="T39" fmla="*/ 69 h 92"/>
                <a:gd name="T40" fmla="*/ 9 w 107"/>
                <a:gd name="T41" fmla="*/ 70 h 92"/>
                <a:gd name="T42" fmla="*/ 3 w 107"/>
                <a:gd name="T43" fmla="*/ 75 h 92"/>
                <a:gd name="T44" fmla="*/ 0 w 107"/>
                <a:gd name="T45" fmla="*/ 85 h 92"/>
                <a:gd name="T46" fmla="*/ 0 w 107"/>
                <a:gd name="T47" fmla="*/ 86 h 92"/>
                <a:gd name="T48" fmla="*/ 0 w 107"/>
                <a:gd name="T49" fmla="*/ 89 h 92"/>
                <a:gd name="T50" fmla="*/ 0 w 107"/>
                <a:gd name="T51" fmla="*/ 91 h 92"/>
                <a:gd name="T52" fmla="*/ 5 w 107"/>
                <a:gd name="T53" fmla="*/ 91 h 92"/>
                <a:gd name="T54" fmla="*/ 10 w 107"/>
                <a:gd name="T55" fmla="*/ 89 h 92"/>
                <a:gd name="T56" fmla="*/ 15 w 107"/>
                <a:gd name="T57" fmla="*/ 84 h 92"/>
                <a:gd name="T58" fmla="*/ 18 w 107"/>
                <a:gd name="T59" fmla="*/ 79 h 92"/>
                <a:gd name="T60" fmla="*/ 18 w 107"/>
                <a:gd name="T61" fmla="*/ 77 h 92"/>
                <a:gd name="T62" fmla="*/ 18 w 107"/>
                <a:gd name="T63" fmla="*/ 75 h 92"/>
                <a:gd name="T64" fmla="*/ 18 w 107"/>
                <a:gd name="T65" fmla="*/ 73 h 92"/>
                <a:gd name="T66" fmla="*/ 24 w 107"/>
                <a:gd name="T67" fmla="*/ 70 h 92"/>
                <a:gd name="T68" fmla="*/ 31 w 107"/>
                <a:gd name="T69" fmla="*/ 68 h 92"/>
                <a:gd name="T70" fmla="*/ 33 w 107"/>
                <a:gd name="T71" fmla="*/ 65 h 92"/>
                <a:gd name="T72" fmla="*/ 37 w 107"/>
                <a:gd name="T73" fmla="*/ 59 h 92"/>
                <a:gd name="T74" fmla="*/ 39 w 107"/>
                <a:gd name="T75" fmla="*/ 57 h 92"/>
                <a:gd name="T76" fmla="*/ 48 w 107"/>
                <a:gd name="T77" fmla="*/ 53 h 92"/>
                <a:gd name="T78" fmla="*/ 52 w 107"/>
                <a:gd name="T79" fmla="*/ 48 h 92"/>
                <a:gd name="T80" fmla="*/ 53 w 107"/>
                <a:gd name="T81" fmla="*/ 44 h 92"/>
                <a:gd name="T82" fmla="*/ 56 w 107"/>
                <a:gd name="T83" fmla="*/ 41 h 92"/>
                <a:gd name="T84" fmla="*/ 58 w 107"/>
                <a:gd name="T85" fmla="*/ 41 h 92"/>
                <a:gd name="T86" fmla="*/ 61 w 107"/>
                <a:gd name="T87" fmla="*/ 40 h 92"/>
                <a:gd name="T88" fmla="*/ 62 w 107"/>
                <a:gd name="T89" fmla="*/ 39 h 92"/>
                <a:gd name="T90" fmla="*/ 66 w 107"/>
                <a:gd name="T91" fmla="*/ 36 h 92"/>
                <a:gd name="T92" fmla="*/ 69 w 107"/>
                <a:gd name="T93" fmla="*/ 32 h 92"/>
                <a:gd name="T94" fmla="*/ 73 w 107"/>
                <a:gd name="T95" fmla="*/ 28 h 92"/>
                <a:gd name="T96" fmla="*/ 78 w 107"/>
                <a:gd name="T97" fmla="*/ 24 h 92"/>
                <a:gd name="T98" fmla="*/ 80 w 107"/>
                <a:gd name="T99" fmla="*/ 21 h 92"/>
                <a:gd name="T100" fmla="*/ 86 w 107"/>
                <a:gd name="T101" fmla="*/ 18 h 92"/>
                <a:gd name="T102" fmla="*/ 91 w 107"/>
                <a:gd name="T103" fmla="*/ 13 h 92"/>
                <a:gd name="T104" fmla="*/ 96 w 107"/>
                <a:gd name="T105" fmla="*/ 8 h 92"/>
                <a:gd name="T106" fmla="*/ 99 w 107"/>
                <a:gd name="T107" fmla="*/ 6 h 92"/>
                <a:gd name="T108" fmla="*/ 105 w 107"/>
                <a:gd name="T109" fmla="*/ 1 h 92"/>
                <a:gd name="T110" fmla="*/ 106 w 107"/>
                <a:gd name="T111" fmla="*/ 0 h 92"/>
                <a:gd name="T112" fmla="*/ 103 w 107"/>
                <a:gd name="T113" fmla="*/ 0 h 92"/>
                <a:gd name="T114" fmla="*/ 93 w 107"/>
                <a:gd name="T115" fmla="*/ 8 h 92"/>
                <a:gd name="T116" fmla="*/ 91 w 107"/>
                <a:gd name="T117" fmla="*/ 9 h 92"/>
                <a:gd name="T118" fmla="*/ 87 w 107"/>
                <a:gd name="T119" fmla="*/ 13 h 92"/>
                <a:gd name="T120" fmla="*/ 83 w 107"/>
                <a:gd name="T121" fmla="*/ 17 h 92"/>
                <a:gd name="T122" fmla="*/ 78 w 107"/>
                <a:gd name="T123" fmla="*/ 19 h 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92"/>
                <a:gd name="T188" fmla="*/ 107 w 107"/>
                <a:gd name="T189" fmla="*/ 92 h 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92">
                  <a:moveTo>
                    <a:pt x="77" y="19"/>
                  </a:moveTo>
                  <a:lnTo>
                    <a:pt x="77" y="19"/>
                  </a:lnTo>
                  <a:lnTo>
                    <a:pt x="73" y="21"/>
                  </a:lnTo>
                  <a:lnTo>
                    <a:pt x="70" y="25"/>
                  </a:lnTo>
                  <a:lnTo>
                    <a:pt x="67" y="28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8" y="37"/>
                  </a:lnTo>
                  <a:lnTo>
                    <a:pt x="56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50" y="45"/>
                  </a:lnTo>
                  <a:lnTo>
                    <a:pt x="48" y="48"/>
                  </a:lnTo>
                  <a:lnTo>
                    <a:pt x="45" y="50"/>
                  </a:lnTo>
                  <a:lnTo>
                    <a:pt x="41" y="51"/>
                  </a:lnTo>
                  <a:lnTo>
                    <a:pt x="37" y="53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29" y="61"/>
                  </a:lnTo>
                  <a:lnTo>
                    <a:pt x="27" y="64"/>
                  </a:lnTo>
                  <a:lnTo>
                    <a:pt x="24" y="65"/>
                  </a:lnTo>
                  <a:lnTo>
                    <a:pt x="21" y="66"/>
                  </a:lnTo>
                  <a:lnTo>
                    <a:pt x="18" y="67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0"/>
                  </a:lnTo>
                  <a:lnTo>
                    <a:pt x="6" y="72"/>
                  </a:lnTo>
                  <a:lnTo>
                    <a:pt x="3" y="75"/>
                  </a:lnTo>
                  <a:lnTo>
                    <a:pt x="1" y="81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5" y="91"/>
                  </a:lnTo>
                  <a:lnTo>
                    <a:pt x="7" y="91"/>
                  </a:lnTo>
                  <a:lnTo>
                    <a:pt x="10" y="89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7" y="81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1" y="71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31" y="68"/>
                  </a:lnTo>
                  <a:lnTo>
                    <a:pt x="33" y="65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7"/>
                  </a:lnTo>
                  <a:lnTo>
                    <a:pt x="44" y="54"/>
                  </a:lnTo>
                  <a:lnTo>
                    <a:pt x="48" y="53"/>
                  </a:lnTo>
                  <a:lnTo>
                    <a:pt x="50" y="51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5" y="42"/>
                  </a:lnTo>
                  <a:lnTo>
                    <a:pt x="56" y="41"/>
                  </a:lnTo>
                  <a:lnTo>
                    <a:pt x="58" y="41"/>
                  </a:lnTo>
                  <a:lnTo>
                    <a:pt x="59" y="41"/>
                  </a:lnTo>
                  <a:lnTo>
                    <a:pt x="61" y="40"/>
                  </a:lnTo>
                  <a:lnTo>
                    <a:pt x="62" y="39"/>
                  </a:lnTo>
                  <a:lnTo>
                    <a:pt x="64" y="37"/>
                  </a:lnTo>
                  <a:lnTo>
                    <a:pt x="66" y="36"/>
                  </a:lnTo>
                  <a:lnTo>
                    <a:pt x="67" y="34"/>
                  </a:lnTo>
                  <a:lnTo>
                    <a:pt x="69" y="32"/>
                  </a:lnTo>
                  <a:lnTo>
                    <a:pt x="72" y="30"/>
                  </a:lnTo>
                  <a:lnTo>
                    <a:pt x="73" y="28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6" y="18"/>
                  </a:lnTo>
                  <a:lnTo>
                    <a:pt x="89" y="15"/>
                  </a:lnTo>
                  <a:lnTo>
                    <a:pt x="91" y="13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9" y="6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99" y="3"/>
                  </a:lnTo>
                  <a:lnTo>
                    <a:pt x="93" y="8"/>
                  </a:lnTo>
                  <a:lnTo>
                    <a:pt x="91" y="9"/>
                  </a:lnTo>
                  <a:lnTo>
                    <a:pt x="89" y="10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1" y="18"/>
                  </a:lnTo>
                  <a:lnTo>
                    <a:pt x="78" y="19"/>
                  </a:lnTo>
                  <a:lnTo>
                    <a:pt x="77" y="1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2" name="Freeform 519"/>
            <p:cNvSpPr>
              <a:spLocks/>
            </p:cNvSpPr>
            <p:nvPr/>
          </p:nvSpPr>
          <p:spPr bwMode="auto">
            <a:xfrm>
              <a:off x="2188" y="1255"/>
              <a:ext cx="140" cy="91"/>
            </a:xfrm>
            <a:custGeom>
              <a:avLst/>
              <a:gdLst>
                <a:gd name="T0" fmla="*/ 103 w 140"/>
                <a:gd name="T1" fmla="*/ 27 h 91"/>
                <a:gd name="T2" fmla="*/ 95 w 140"/>
                <a:gd name="T3" fmla="*/ 31 h 91"/>
                <a:gd name="T4" fmla="*/ 89 w 140"/>
                <a:gd name="T5" fmla="*/ 34 h 91"/>
                <a:gd name="T6" fmla="*/ 81 w 140"/>
                <a:gd name="T7" fmla="*/ 41 h 91"/>
                <a:gd name="T8" fmla="*/ 73 w 140"/>
                <a:gd name="T9" fmla="*/ 49 h 91"/>
                <a:gd name="T10" fmla="*/ 69 w 140"/>
                <a:gd name="T11" fmla="*/ 52 h 91"/>
                <a:gd name="T12" fmla="*/ 65 w 140"/>
                <a:gd name="T13" fmla="*/ 54 h 91"/>
                <a:gd name="T14" fmla="*/ 56 w 140"/>
                <a:gd name="T15" fmla="*/ 54 h 91"/>
                <a:gd name="T16" fmla="*/ 51 w 140"/>
                <a:gd name="T17" fmla="*/ 57 h 91"/>
                <a:gd name="T18" fmla="*/ 45 w 140"/>
                <a:gd name="T19" fmla="*/ 64 h 91"/>
                <a:gd name="T20" fmla="*/ 42 w 140"/>
                <a:gd name="T21" fmla="*/ 67 h 91"/>
                <a:gd name="T22" fmla="*/ 36 w 140"/>
                <a:gd name="T23" fmla="*/ 68 h 91"/>
                <a:gd name="T24" fmla="*/ 30 w 140"/>
                <a:gd name="T25" fmla="*/ 69 h 91"/>
                <a:gd name="T26" fmla="*/ 26 w 140"/>
                <a:gd name="T27" fmla="*/ 70 h 91"/>
                <a:gd name="T28" fmla="*/ 22 w 140"/>
                <a:gd name="T29" fmla="*/ 74 h 91"/>
                <a:gd name="T30" fmla="*/ 18 w 140"/>
                <a:gd name="T31" fmla="*/ 81 h 91"/>
                <a:gd name="T32" fmla="*/ 17 w 140"/>
                <a:gd name="T33" fmla="*/ 83 h 91"/>
                <a:gd name="T34" fmla="*/ 7 w 140"/>
                <a:gd name="T35" fmla="*/ 88 h 91"/>
                <a:gd name="T36" fmla="*/ 0 w 140"/>
                <a:gd name="T37" fmla="*/ 90 h 91"/>
                <a:gd name="T38" fmla="*/ 0 w 140"/>
                <a:gd name="T39" fmla="*/ 84 h 91"/>
                <a:gd name="T40" fmla="*/ 11 w 140"/>
                <a:gd name="T41" fmla="*/ 72 h 91"/>
                <a:gd name="T42" fmla="*/ 13 w 140"/>
                <a:gd name="T43" fmla="*/ 73 h 91"/>
                <a:gd name="T44" fmla="*/ 16 w 140"/>
                <a:gd name="T45" fmla="*/ 74 h 91"/>
                <a:gd name="T46" fmla="*/ 16 w 140"/>
                <a:gd name="T47" fmla="*/ 74 h 91"/>
                <a:gd name="T48" fmla="*/ 17 w 140"/>
                <a:gd name="T49" fmla="*/ 74 h 91"/>
                <a:gd name="T50" fmla="*/ 20 w 140"/>
                <a:gd name="T51" fmla="*/ 72 h 91"/>
                <a:gd name="T52" fmla="*/ 24 w 140"/>
                <a:gd name="T53" fmla="*/ 68 h 91"/>
                <a:gd name="T54" fmla="*/ 29 w 140"/>
                <a:gd name="T55" fmla="*/ 65 h 91"/>
                <a:gd name="T56" fmla="*/ 36 w 140"/>
                <a:gd name="T57" fmla="*/ 65 h 91"/>
                <a:gd name="T58" fmla="*/ 41 w 140"/>
                <a:gd name="T59" fmla="*/ 63 h 91"/>
                <a:gd name="T60" fmla="*/ 45 w 140"/>
                <a:gd name="T61" fmla="*/ 59 h 91"/>
                <a:gd name="T62" fmla="*/ 52 w 140"/>
                <a:gd name="T63" fmla="*/ 52 h 91"/>
                <a:gd name="T64" fmla="*/ 57 w 140"/>
                <a:gd name="T65" fmla="*/ 50 h 91"/>
                <a:gd name="T66" fmla="*/ 65 w 140"/>
                <a:gd name="T67" fmla="*/ 49 h 91"/>
                <a:gd name="T68" fmla="*/ 72 w 140"/>
                <a:gd name="T69" fmla="*/ 45 h 91"/>
                <a:gd name="T70" fmla="*/ 76 w 140"/>
                <a:gd name="T71" fmla="*/ 41 h 91"/>
                <a:gd name="T72" fmla="*/ 82 w 140"/>
                <a:gd name="T73" fmla="*/ 36 h 91"/>
                <a:gd name="T74" fmla="*/ 88 w 140"/>
                <a:gd name="T75" fmla="*/ 31 h 91"/>
                <a:gd name="T76" fmla="*/ 93 w 140"/>
                <a:gd name="T77" fmla="*/ 27 h 91"/>
                <a:gd name="T78" fmla="*/ 103 w 140"/>
                <a:gd name="T79" fmla="*/ 23 h 91"/>
                <a:gd name="T80" fmla="*/ 108 w 140"/>
                <a:gd name="T81" fmla="*/ 20 h 91"/>
                <a:gd name="T82" fmla="*/ 112 w 140"/>
                <a:gd name="T83" fmla="*/ 17 h 91"/>
                <a:gd name="T84" fmla="*/ 122 w 140"/>
                <a:gd name="T85" fmla="*/ 10 h 91"/>
                <a:gd name="T86" fmla="*/ 133 w 140"/>
                <a:gd name="T87" fmla="*/ 3 h 91"/>
                <a:gd name="T88" fmla="*/ 139 w 140"/>
                <a:gd name="T89" fmla="*/ 0 h 91"/>
                <a:gd name="T90" fmla="*/ 135 w 140"/>
                <a:gd name="T91" fmla="*/ 4 h 91"/>
                <a:gd name="T92" fmla="*/ 127 w 140"/>
                <a:gd name="T93" fmla="*/ 11 h 91"/>
                <a:gd name="T94" fmla="*/ 126 w 140"/>
                <a:gd name="T95" fmla="*/ 12 h 91"/>
                <a:gd name="T96" fmla="*/ 118 w 140"/>
                <a:gd name="T97" fmla="*/ 17 h 91"/>
                <a:gd name="T98" fmla="*/ 111 w 140"/>
                <a:gd name="T99" fmla="*/ 21 h 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"/>
                <a:gd name="T151" fmla="*/ 0 h 91"/>
                <a:gd name="T152" fmla="*/ 140 w 140"/>
                <a:gd name="T153" fmla="*/ 91 h 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" h="91">
                  <a:moveTo>
                    <a:pt x="106" y="25"/>
                  </a:moveTo>
                  <a:lnTo>
                    <a:pt x="106" y="25"/>
                  </a:lnTo>
                  <a:lnTo>
                    <a:pt x="103" y="27"/>
                  </a:lnTo>
                  <a:lnTo>
                    <a:pt x="101" y="28"/>
                  </a:lnTo>
                  <a:lnTo>
                    <a:pt x="98" y="30"/>
                  </a:lnTo>
                  <a:lnTo>
                    <a:pt x="95" y="31"/>
                  </a:lnTo>
                  <a:lnTo>
                    <a:pt x="92" y="33"/>
                  </a:lnTo>
                  <a:lnTo>
                    <a:pt x="89" y="34"/>
                  </a:lnTo>
                  <a:lnTo>
                    <a:pt x="87" y="36"/>
                  </a:lnTo>
                  <a:lnTo>
                    <a:pt x="84" y="38"/>
                  </a:lnTo>
                  <a:lnTo>
                    <a:pt x="81" y="41"/>
                  </a:lnTo>
                  <a:lnTo>
                    <a:pt x="79" y="43"/>
                  </a:lnTo>
                  <a:lnTo>
                    <a:pt x="76" y="46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4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6" y="54"/>
                  </a:lnTo>
                  <a:lnTo>
                    <a:pt x="54" y="55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47" y="62"/>
                  </a:lnTo>
                  <a:lnTo>
                    <a:pt x="45" y="64"/>
                  </a:lnTo>
                  <a:lnTo>
                    <a:pt x="44" y="65"/>
                  </a:lnTo>
                  <a:lnTo>
                    <a:pt x="42" y="67"/>
                  </a:lnTo>
                  <a:lnTo>
                    <a:pt x="40" y="68"/>
                  </a:lnTo>
                  <a:lnTo>
                    <a:pt x="39" y="68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30" y="69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8"/>
                  </a:lnTo>
                  <a:lnTo>
                    <a:pt x="18" y="81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2" y="86"/>
                  </a:lnTo>
                  <a:lnTo>
                    <a:pt x="7" y="88"/>
                  </a:lnTo>
                  <a:lnTo>
                    <a:pt x="5" y="90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2" y="79"/>
                  </a:lnTo>
                  <a:lnTo>
                    <a:pt x="6" y="74"/>
                  </a:lnTo>
                  <a:lnTo>
                    <a:pt x="11" y="72"/>
                  </a:lnTo>
                  <a:lnTo>
                    <a:pt x="12" y="72"/>
                  </a:lnTo>
                  <a:lnTo>
                    <a:pt x="13" y="73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8" y="74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4" y="68"/>
                  </a:lnTo>
                  <a:lnTo>
                    <a:pt x="27" y="66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41" y="63"/>
                  </a:lnTo>
                  <a:lnTo>
                    <a:pt x="44" y="61"/>
                  </a:lnTo>
                  <a:lnTo>
                    <a:pt x="45" y="59"/>
                  </a:lnTo>
                  <a:lnTo>
                    <a:pt x="47" y="56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61" y="50"/>
                  </a:lnTo>
                  <a:lnTo>
                    <a:pt x="62" y="50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69" y="47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6" y="41"/>
                  </a:lnTo>
                  <a:lnTo>
                    <a:pt x="78" y="40"/>
                  </a:lnTo>
                  <a:lnTo>
                    <a:pt x="79" y="38"/>
                  </a:lnTo>
                  <a:lnTo>
                    <a:pt x="82" y="36"/>
                  </a:lnTo>
                  <a:lnTo>
                    <a:pt x="84" y="34"/>
                  </a:lnTo>
                  <a:lnTo>
                    <a:pt x="86" y="32"/>
                  </a:lnTo>
                  <a:lnTo>
                    <a:pt x="88" y="31"/>
                  </a:lnTo>
                  <a:lnTo>
                    <a:pt x="90" y="30"/>
                  </a:lnTo>
                  <a:lnTo>
                    <a:pt x="93" y="27"/>
                  </a:lnTo>
                  <a:lnTo>
                    <a:pt x="97" y="25"/>
                  </a:lnTo>
                  <a:lnTo>
                    <a:pt x="100" y="24"/>
                  </a:lnTo>
                  <a:lnTo>
                    <a:pt x="103" y="23"/>
                  </a:lnTo>
                  <a:lnTo>
                    <a:pt x="106" y="21"/>
                  </a:lnTo>
                  <a:lnTo>
                    <a:pt x="108" y="20"/>
                  </a:lnTo>
                  <a:lnTo>
                    <a:pt x="111" y="18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20" y="12"/>
                  </a:lnTo>
                  <a:lnTo>
                    <a:pt x="122" y="10"/>
                  </a:lnTo>
                  <a:lnTo>
                    <a:pt x="126" y="7"/>
                  </a:lnTo>
                  <a:lnTo>
                    <a:pt x="129" y="5"/>
                  </a:lnTo>
                  <a:lnTo>
                    <a:pt x="133" y="3"/>
                  </a:lnTo>
                  <a:lnTo>
                    <a:pt x="136" y="1"/>
                  </a:lnTo>
                  <a:lnTo>
                    <a:pt x="139" y="0"/>
                  </a:lnTo>
                  <a:lnTo>
                    <a:pt x="137" y="1"/>
                  </a:lnTo>
                  <a:lnTo>
                    <a:pt x="135" y="4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7" y="11"/>
                  </a:lnTo>
                  <a:lnTo>
                    <a:pt x="126" y="12"/>
                  </a:lnTo>
                  <a:lnTo>
                    <a:pt x="123" y="14"/>
                  </a:lnTo>
                  <a:lnTo>
                    <a:pt x="121" y="15"/>
                  </a:lnTo>
                  <a:lnTo>
                    <a:pt x="118" y="17"/>
                  </a:lnTo>
                  <a:lnTo>
                    <a:pt x="116" y="18"/>
                  </a:lnTo>
                  <a:lnTo>
                    <a:pt x="113" y="19"/>
                  </a:lnTo>
                  <a:lnTo>
                    <a:pt x="111" y="21"/>
                  </a:lnTo>
                  <a:lnTo>
                    <a:pt x="108" y="23"/>
                  </a:lnTo>
                  <a:lnTo>
                    <a:pt x="106" y="25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3" name="Freeform 520"/>
            <p:cNvSpPr>
              <a:spLocks/>
            </p:cNvSpPr>
            <p:nvPr/>
          </p:nvSpPr>
          <p:spPr bwMode="auto">
            <a:xfrm>
              <a:off x="2203" y="1287"/>
              <a:ext cx="148" cy="78"/>
            </a:xfrm>
            <a:custGeom>
              <a:avLst/>
              <a:gdLst>
                <a:gd name="T0" fmla="*/ 107 w 148"/>
                <a:gd name="T1" fmla="*/ 26 h 78"/>
                <a:gd name="T2" fmla="*/ 101 w 148"/>
                <a:gd name="T3" fmla="*/ 31 h 78"/>
                <a:gd name="T4" fmla="*/ 95 w 148"/>
                <a:gd name="T5" fmla="*/ 35 h 78"/>
                <a:gd name="T6" fmla="*/ 91 w 148"/>
                <a:gd name="T7" fmla="*/ 37 h 78"/>
                <a:gd name="T8" fmla="*/ 88 w 148"/>
                <a:gd name="T9" fmla="*/ 38 h 78"/>
                <a:gd name="T10" fmla="*/ 81 w 148"/>
                <a:gd name="T11" fmla="*/ 39 h 78"/>
                <a:gd name="T12" fmla="*/ 72 w 148"/>
                <a:gd name="T13" fmla="*/ 43 h 78"/>
                <a:gd name="T14" fmla="*/ 63 w 148"/>
                <a:gd name="T15" fmla="*/ 51 h 78"/>
                <a:gd name="T16" fmla="*/ 58 w 148"/>
                <a:gd name="T17" fmla="*/ 52 h 78"/>
                <a:gd name="T18" fmla="*/ 52 w 148"/>
                <a:gd name="T19" fmla="*/ 53 h 78"/>
                <a:gd name="T20" fmla="*/ 43 w 148"/>
                <a:gd name="T21" fmla="*/ 59 h 78"/>
                <a:gd name="T22" fmla="*/ 36 w 148"/>
                <a:gd name="T23" fmla="*/ 63 h 78"/>
                <a:gd name="T24" fmla="*/ 26 w 148"/>
                <a:gd name="T25" fmla="*/ 64 h 78"/>
                <a:gd name="T26" fmla="*/ 24 w 148"/>
                <a:gd name="T27" fmla="*/ 64 h 78"/>
                <a:gd name="T28" fmla="*/ 22 w 148"/>
                <a:gd name="T29" fmla="*/ 66 h 78"/>
                <a:gd name="T30" fmla="*/ 20 w 148"/>
                <a:gd name="T31" fmla="*/ 71 h 78"/>
                <a:gd name="T32" fmla="*/ 18 w 148"/>
                <a:gd name="T33" fmla="*/ 74 h 78"/>
                <a:gd name="T34" fmla="*/ 11 w 148"/>
                <a:gd name="T35" fmla="*/ 76 h 78"/>
                <a:gd name="T36" fmla="*/ 5 w 148"/>
                <a:gd name="T37" fmla="*/ 77 h 78"/>
                <a:gd name="T38" fmla="*/ 0 w 148"/>
                <a:gd name="T39" fmla="*/ 76 h 78"/>
                <a:gd name="T40" fmla="*/ 2 w 148"/>
                <a:gd name="T41" fmla="*/ 69 h 78"/>
                <a:gd name="T42" fmla="*/ 8 w 148"/>
                <a:gd name="T43" fmla="*/ 62 h 78"/>
                <a:gd name="T44" fmla="*/ 13 w 148"/>
                <a:gd name="T45" fmla="*/ 59 h 78"/>
                <a:gd name="T46" fmla="*/ 15 w 148"/>
                <a:gd name="T47" fmla="*/ 59 h 78"/>
                <a:gd name="T48" fmla="*/ 16 w 148"/>
                <a:gd name="T49" fmla="*/ 59 h 78"/>
                <a:gd name="T50" fmla="*/ 16 w 148"/>
                <a:gd name="T51" fmla="*/ 59 h 78"/>
                <a:gd name="T52" fmla="*/ 19 w 148"/>
                <a:gd name="T53" fmla="*/ 60 h 78"/>
                <a:gd name="T54" fmla="*/ 22 w 148"/>
                <a:gd name="T55" fmla="*/ 60 h 78"/>
                <a:gd name="T56" fmla="*/ 32 w 148"/>
                <a:gd name="T57" fmla="*/ 59 h 78"/>
                <a:gd name="T58" fmla="*/ 39 w 148"/>
                <a:gd name="T59" fmla="*/ 57 h 78"/>
                <a:gd name="T60" fmla="*/ 47 w 148"/>
                <a:gd name="T61" fmla="*/ 50 h 78"/>
                <a:gd name="T62" fmla="*/ 52 w 148"/>
                <a:gd name="T63" fmla="*/ 49 h 78"/>
                <a:gd name="T64" fmla="*/ 58 w 148"/>
                <a:gd name="T65" fmla="*/ 47 h 78"/>
                <a:gd name="T66" fmla="*/ 68 w 148"/>
                <a:gd name="T67" fmla="*/ 39 h 78"/>
                <a:gd name="T68" fmla="*/ 74 w 148"/>
                <a:gd name="T69" fmla="*/ 38 h 78"/>
                <a:gd name="T70" fmla="*/ 84 w 148"/>
                <a:gd name="T71" fmla="*/ 34 h 78"/>
                <a:gd name="T72" fmla="*/ 93 w 148"/>
                <a:gd name="T73" fmla="*/ 31 h 78"/>
                <a:gd name="T74" fmla="*/ 98 w 148"/>
                <a:gd name="T75" fmla="*/ 26 h 78"/>
                <a:gd name="T76" fmla="*/ 105 w 148"/>
                <a:gd name="T77" fmla="*/ 22 h 78"/>
                <a:gd name="T78" fmla="*/ 112 w 148"/>
                <a:gd name="T79" fmla="*/ 19 h 78"/>
                <a:gd name="T80" fmla="*/ 118 w 148"/>
                <a:gd name="T81" fmla="*/ 15 h 78"/>
                <a:gd name="T82" fmla="*/ 124 w 148"/>
                <a:gd name="T83" fmla="*/ 12 h 78"/>
                <a:gd name="T84" fmla="*/ 129 w 148"/>
                <a:gd name="T85" fmla="*/ 8 h 78"/>
                <a:gd name="T86" fmla="*/ 134 w 148"/>
                <a:gd name="T87" fmla="*/ 6 h 78"/>
                <a:gd name="T88" fmla="*/ 144 w 148"/>
                <a:gd name="T89" fmla="*/ 1 h 78"/>
                <a:gd name="T90" fmla="*/ 143 w 148"/>
                <a:gd name="T91" fmla="*/ 3 h 78"/>
                <a:gd name="T92" fmla="*/ 129 w 148"/>
                <a:gd name="T93" fmla="*/ 14 h 78"/>
                <a:gd name="T94" fmla="*/ 113 w 148"/>
                <a:gd name="T95" fmla="*/ 23 h 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"/>
                <a:gd name="T145" fmla="*/ 0 h 78"/>
                <a:gd name="T146" fmla="*/ 148 w 148"/>
                <a:gd name="T147" fmla="*/ 78 h 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" h="78">
                  <a:moveTo>
                    <a:pt x="108" y="26"/>
                  </a:moveTo>
                  <a:lnTo>
                    <a:pt x="108" y="26"/>
                  </a:lnTo>
                  <a:lnTo>
                    <a:pt x="107" y="26"/>
                  </a:lnTo>
                  <a:lnTo>
                    <a:pt x="104" y="28"/>
                  </a:lnTo>
                  <a:lnTo>
                    <a:pt x="102" y="29"/>
                  </a:lnTo>
                  <a:lnTo>
                    <a:pt x="101" y="31"/>
                  </a:lnTo>
                  <a:lnTo>
                    <a:pt x="98" y="31"/>
                  </a:lnTo>
                  <a:lnTo>
                    <a:pt x="96" y="33"/>
                  </a:lnTo>
                  <a:lnTo>
                    <a:pt x="95" y="35"/>
                  </a:lnTo>
                  <a:lnTo>
                    <a:pt x="93" y="36"/>
                  </a:lnTo>
                  <a:lnTo>
                    <a:pt x="91" y="37"/>
                  </a:lnTo>
                  <a:lnTo>
                    <a:pt x="91" y="38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5" y="39"/>
                  </a:lnTo>
                  <a:lnTo>
                    <a:pt x="81" y="39"/>
                  </a:lnTo>
                  <a:lnTo>
                    <a:pt x="78" y="40"/>
                  </a:lnTo>
                  <a:lnTo>
                    <a:pt x="75" y="42"/>
                  </a:lnTo>
                  <a:lnTo>
                    <a:pt x="72" y="43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5" y="53"/>
                  </a:lnTo>
                  <a:lnTo>
                    <a:pt x="52" y="53"/>
                  </a:lnTo>
                  <a:lnTo>
                    <a:pt x="48" y="54"/>
                  </a:lnTo>
                  <a:lnTo>
                    <a:pt x="46" y="57"/>
                  </a:lnTo>
                  <a:lnTo>
                    <a:pt x="43" y="59"/>
                  </a:lnTo>
                  <a:lnTo>
                    <a:pt x="40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0" y="63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8"/>
                  </a:lnTo>
                  <a:lnTo>
                    <a:pt x="21" y="69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9" y="76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2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60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8" y="59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0"/>
                  </a:lnTo>
                  <a:lnTo>
                    <a:pt x="25" y="59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5" y="58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4" y="52"/>
                  </a:lnTo>
                  <a:lnTo>
                    <a:pt x="47" y="50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5" y="42"/>
                  </a:lnTo>
                  <a:lnTo>
                    <a:pt x="68" y="39"/>
                  </a:lnTo>
                  <a:lnTo>
                    <a:pt x="71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90" y="32"/>
                  </a:lnTo>
                  <a:lnTo>
                    <a:pt x="93" y="31"/>
                  </a:lnTo>
                  <a:lnTo>
                    <a:pt x="96" y="29"/>
                  </a:lnTo>
                  <a:lnTo>
                    <a:pt x="98" y="26"/>
                  </a:lnTo>
                  <a:lnTo>
                    <a:pt x="101" y="24"/>
                  </a:lnTo>
                  <a:lnTo>
                    <a:pt x="102" y="23"/>
                  </a:lnTo>
                  <a:lnTo>
                    <a:pt x="105" y="22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15" y="18"/>
                  </a:lnTo>
                  <a:lnTo>
                    <a:pt x="118" y="15"/>
                  </a:lnTo>
                  <a:lnTo>
                    <a:pt x="120" y="14"/>
                  </a:lnTo>
                  <a:lnTo>
                    <a:pt x="122" y="13"/>
                  </a:lnTo>
                  <a:lnTo>
                    <a:pt x="124" y="12"/>
                  </a:lnTo>
                  <a:lnTo>
                    <a:pt x="126" y="11"/>
                  </a:lnTo>
                  <a:lnTo>
                    <a:pt x="128" y="10"/>
                  </a:lnTo>
                  <a:lnTo>
                    <a:pt x="129" y="8"/>
                  </a:lnTo>
                  <a:lnTo>
                    <a:pt x="132" y="7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41" y="2"/>
                  </a:lnTo>
                  <a:lnTo>
                    <a:pt x="144" y="1"/>
                  </a:lnTo>
                  <a:lnTo>
                    <a:pt x="147" y="0"/>
                  </a:lnTo>
                  <a:lnTo>
                    <a:pt x="143" y="3"/>
                  </a:lnTo>
                  <a:lnTo>
                    <a:pt x="139" y="6"/>
                  </a:lnTo>
                  <a:lnTo>
                    <a:pt x="134" y="11"/>
                  </a:lnTo>
                  <a:lnTo>
                    <a:pt x="129" y="14"/>
                  </a:lnTo>
                  <a:lnTo>
                    <a:pt x="123" y="18"/>
                  </a:lnTo>
                  <a:lnTo>
                    <a:pt x="118" y="20"/>
                  </a:lnTo>
                  <a:lnTo>
                    <a:pt x="113" y="23"/>
                  </a:lnTo>
                  <a:lnTo>
                    <a:pt x="108" y="26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4" name="Freeform 521"/>
            <p:cNvSpPr>
              <a:spLocks/>
            </p:cNvSpPr>
            <p:nvPr/>
          </p:nvSpPr>
          <p:spPr bwMode="auto">
            <a:xfrm>
              <a:off x="2223" y="1397"/>
              <a:ext cx="137" cy="32"/>
            </a:xfrm>
            <a:custGeom>
              <a:avLst/>
              <a:gdLst>
                <a:gd name="T0" fmla="*/ 112 w 137"/>
                <a:gd name="T1" fmla="*/ 31 h 32"/>
                <a:gd name="T2" fmla="*/ 104 w 137"/>
                <a:gd name="T3" fmla="*/ 31 h 32"/>
                <a:gd name="T4" fmla="*/ 90 w 137"/>
                <a:gd name="T5" fmla="*/ 31 h 32"/>
                <a:gd name="T6" fmla="*/ 76 w 137"/>
                <a:gd name="T7" fmla="*/ 31 h 32"/>
                <a:gd name="T8" fmla="*/ 67 w 137"/>
                <a:gd name="T9" fmla="*/ 30 h 32"/>
                <a:gd name="T10" fmla="*/ 65 w 137"/>
                <a:gd name="T11" fmla="*/ 29 h 32"/>
                <a:gd name="T12" fmla="*/ 60 w 137"/>
                <a:gd name="T13" fmla="*/ 25 h 32"/>
                <a:gd name="T14" fmla="*/ 56 w 137"/>
                <a:gd name="T15" fmla="*/ 22 h 32"/>
                <a:gd name="T16" fmla="*/ 52 w 137"/>
                <a:gd name="T17" fmla="*/ 17 h 32"/>
                <a:gd name="T18" fmla="*/ 49 w 137"/>
                <a:gd name="T19" fmla="*/ 16 h 32"/>
                <a:gd name="T20" fmla="*/ 45 w 137"/>
                <a:gd name="T21" fmla="*/ 15 h 32"/>
                <a:gd name="T22" fmla="*/ 41 w 137"/>
                <a:gd name="T23" fmla="*/ 15 h 32"/>
                <a:gd name="T24" fmla="*/ 37 w 137"/>
                <a:gd name="T25" fmla="*/ 15 h 32"/>
                <a:gd name="T26" fmla="*/ 32 w 137"/>
                <a:gd name="T27" fmla="*/ 15 h 32"/>
                <a:gd name="T28" fmla="*/ 30 w 137"/>
                <a:gd name="T29" fmla="*/ 15 h 32"/>
                <a:gd name="T30" fmla="*/ 24 w 137"/>
                <a:gd name="T31" fmla="*/ 11 h 32"/>
                <a:gd name="T32" fmla="*/ 21 w 137"/>
                <a:gd name="T33" fmla="*/ 11 h 32"/>
                <a:gd name="T34" fmla="*/ 18 w 137"/>
                <a:gd name="T35" fmla="*/ 11 h 32"/>
                <a:gd name="T36" fmla="*/ 15 w 137"/>
                <a:gd name="T37" fmla="*/ 13 h 32"/>
                <a:gd name="T38" fmla="*/ 13 w 137"/>
                <a:gd name="T39" fmla="*/ 13 h 32"/>
                <a:gd name="T40" fmla="*/ 8 w 137"/>
                <a:gd name="T41" fmla="*/ 12 h 32"/>
                <a:gd name="T42" fmla="*/ 4 w 137"/>
                <a:gd name="T43" fmla="*/ 10 h 32"/>
                <a:gd name="T44" fmla="*/ 0 w 137"/>
                <a:gd name="T45" fmla="*/ 6 h 32"/>
                <a:gd name="T46" fmla="*/ 0 w 137"/>
                <a:gd name="T47" fmla="*/ 3 h 32"/>
                <a:gd name="T48" fmla="*/ 2 w 137"/>
                <a:gd name="T49" fmla="*/ 0 h 32"/>
                <a:gd name="T50" fmla="*/ 9 w 137"/>
                <a:gd name="T51" fmla="*/ 0 h 32"/>
                <a:gd name="T52" fmla="*/ 15 w 137"/>
                <a:gd name="T53" fmla="*/ 0 h 32"/>
                <a:gd name="T54" fmla="*/ 17 w 137"/>
                <a:gd name="T55" fmla="*/ 0 h 32"/>
                <a:gd name="T56" fmla="*/ 19 w 137"/>
                <a:gd name="T57" fmla="*/ 1 h 32"/>
                <a:gd name="T58" fmla="*/ 21 w 137"/>
                <a:gd name="T59" fmla="*/ 4 h 32"/>
                <a:gd name="T60" fmla="*/ 21 w 137"/>
                <a:gd name="T61" fmla="*/ 5 h 32"/>
                <a:gd name="T62" fmla="*/ 24 w 137"/>
                <a:gd name="T63" fmla="*/ 8 h 32"/>
                <a:gd name="T64" fmla="*/ 27 w 137"/>
                <a:gd name="T65" fmla="*/ 9 h 32"/>
                <a:gd name="T66" fmla="*/ 31 w 137"/>
                <a:gd name="T67" fmla="*/ 11 h 32"/>
                <a:gd name="T68" fmla="*/ 36 w 137"/>
                <a:gd name="T69" fmla="*/ 11 h 32"/>
                <a:gd name="T70" fmla="*/ 41 w 137"/>
                <a:gd name="T71" fmla="*/ 11 h 32"/>
                <a:gd name="T72" fmla="*/ 47 w 137"/>
                <a:gd name="T73" fmla="*/ 12 h 32"/>
                <a:gd name="T74" fmla="*/ 50 w 137"/>
                <a:gd name="T75" fmla="*/ 13 h 32"/>
                <a:gd name="T76" fmla="*/ 56 w 137"/>
                <a:gd name="T77" fmla="*/ 16 h 32"/>
                <a:gd name="T78" fmla="*/ 61 w 137"/>
                <a:gd name="T79" fmla="*/ 21 h 32"/>
                <a:gd name="T80" fmla="*/ 67 w 137"/>
                <a:gd name="T81" fmla="*/ 25 h 32"/>
                <a:gd name="T82" fmla="*/ 74 w 137"/>
                <a:gd name="T83" fmla="*/ 28 h 32"/>
                <a:gd name="T84" fmla="*/ 76 w 137"/>
                <a:gd name="T85" fmla="*/ 28 h 32"/>
                <a:gd name="T86" fmla="*/ 86 w 137"/>
                <a:gd name="T87" fmla="*/ 27 h 32"/>
                <a:gd name="T88" fmla="*/ 98 w 137"/>
                <a:gd name="T89" fmla="*/ 26 h 32"/>
                <a:gd name="T90" fmla="*/ 109 w 137"/>
                <a:gd name="T91" fmla="*/ 26 h 32"/>
                <a:gd name="T92" fmla="*/ 112 w 137"/>
                <a:gd name="T93" fmla="*/ 27 h 32"/>
                <a:gd name="T94" fmla="*/ 116 w 137"/>
                <a:gd name="T95" fmla="*/ 29 h 32"/>
                <a:gd name="T96" fmla="*/ 124 w 137"/>
                <a:gd name="T97" fmla="*/ 30 h 32"/>
                <a:gd name="T98" fmla="*/ 132 w 137"/>
                <a:gd name="T99" fmla="*/ 31 h 32"/>
                <a:gd name="T100" fmla="*/ 136 w 137"/>
                <a:gd name="T101" fmla="*/ 31 h 32"/>
                <a:gd name="T102" fmla="*/ 134 w 137"/>
                <a:gd name="T103" fmla="*/ 31 h 32"/>
                <a:gd name="T104" fmla="*/ 127 w 137"/>
                <a:gd name="T105" fmla="*/ 31 h 32"/>
                <a:gd name="T106" fmla="*/ 121 w 137"/>
                <a:gd name="T107" fmla="*/ 31 h 32"/>
                <a:gd name="T108" fmla="*/ 114 w 137"/>
                <a:gd name="T109" fmla="*/ 31 h 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7"/>
                <a:gd name="T166" fmla="*/ 0 h 32"/>
                <a:gd name="T167" fmla="*/ 137 w 137"/>
                <a:gd name="T168" fmla="*/ 32 h 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7" h="32">
                  <a:moveTo>
                    <a:pt x="112" y="31"/>
                  </a:moveTo>
                  <a:lnTo>
                    <a:pt x="112" y="31"/>
                  </a:lnTo>
                  <a:lnTo>
                    <a:pt x="109" y="31"/>
                  </a:lnTo>
                  <a:lnTo>
                    <a:pt x="104" y="31"/>
                  </a:lnTo>
                  <a:lnTo>
                    <a:pt x="97" y="31"/>
                  </a:lnTo>
                  <a:lnTo>
                    <a:pt x="90" y="31"/>
                  </a:lnTo>
                  <a:lnTo>
                    <a:pt x="82" y="31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67" y="30"/>
                  </a:lnTo>
                  <a:lnTo>
                    <a:pt x="65" y="29"/>
                  </a:lnTo>
                  <a:lnTo>
                    <a:pt x="62" y="26"/>
                  </a:lnTo>
                  <a:lnTo>
                    <a:pt x="60" y="25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26" y="13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7" y="12"/>
                  </a:lnTo>
                  <a:lnTo>
                    <a:pt x="50" y="13"/>
                  </a:lnTo>
                  <a:lnTo>
                    <a:pt x="53" y="15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61" y="21"/>
                  </a:lnTo>
                  <a:lnTo>
                    <a:pt x="64" y="23"/>
                  </a:lnTo>
                  <a:lnTo>
                    <a:pt x="67" y="25"/>
                  </a:lnTo>
                  <a:lnTo>
                    <a:pt x="71" y="26"/>
                  </a:lnTo>
                  <a:lnTo>
                    <a:pt x="74" y="28"/>
                  </a:lnTo>
                  <a:lnTo>
                    <a:pt x="76" y="28"/>
                  </a:lnTo>
                  <a:lnTo>
                    <a:pt x="81" y="28"/>
                  </a:lnTo>
                  <a:lnTo>
                    <a:pt x="86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5" y="26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6" y="29"/>
                  </a:lnTo>
                  <a:lnTo>
                    <a:pt x="121" y="29"/>
                  </a:lnTo>
                  <a:lnTo>
                    <a:pt x="124" y="30"/>
                  </a:lnTo>
                  <a:lnTo>
                    <a:pt x="127" y="31"/>
                  </a:lnTo>
                  <a:lnTo>
                    <a:pt x="132" y="31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4" y="31"/>
                  </a:lnTo>
                  <a:lnTo>
                    <a:pt x="131" y="31"/>
                  </a:lnTo>
                  <a:lnTo>
                    <a:pt x="127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7" y="31"/>
                  </a:lnTo>
                  <a:lnTo>
                    <a:pt x="114" y="31"/>
                  </a:lnTo>
                  <a:lnTo>
                    <a:pt x="112" y="3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5" name="Freeform 522"/>
            <p:cNvSpPr>
              <a:spLocks/>
            </p:cNvSpPr>
            <p:nvPr/>
          </p:nvSpPr>
          <p:spPr bwMode="auto">
            <a:xfrm>
              <a:off x="2196" y="1401"/>
              <a:ext cx="126" cy="68"/>
            </a:xfrm>
            <a:custGeom>
              <a:avLst/>
              <a:gdLst>
                <a:gd name="T0" fmla="*/ 110 w 126"/>
                <a:gd name="T1" fmla="*/ 63 h 68"/>
                <a:gd name="T2" fmla="*/ 117 w 126"/>
                <a:gd name="T3" fmla="*/ 65 h 68"/>
                <a:gd name="T4" fmla="*/ 123 w 126"/>
                <a:gd name="T5" fmla="*/ 65 h 68"/>
                <a:gd name="T6" fmla="*/ 124 w 126"/>
                <a:gd name="T7" fmla="*/ 65 h 68"/>
                <a:gd name="T8" fmla="*/ 125 w 126"/>
                <a:gd name="T9" fmla="*/ 66 h 68"/>
                <a:gd name="T10" fmla="*/ 125 w 126"/>
                <a:gd name="T11" fmla="*/ 67 h 68"/>
                <a:gd name="T12" fmla="*/ 120 w 126"/>
                <a:gd name="T13" fmla="*/ 67 h 68"/>
                <a:gd name="T14" fmla="*/ 116 w 126"/>
                <a:gd name="T15" fmla="*/ 67 h 68"/>
                <a:gd name="T16" fmla="*/ 113 w 126"/>
                <a:gd name="T17" fmla="*/ 66 h 68"/>
                <a:gd name="T18" fmla="*/ 105 w 126"/>
                <a:gd name="T19" fmla="*/ 63 h 68"/>
                <a:gd name="T20" fmla="*/ 103 w 126"/>
                <a:gd name="T21" fmla="*/ 60 h 68"/>
                <a:gd name="T22" fmla="*/ 98 w 126"/>
                <a:gd name="T23" fmla="*/ 54 h 68"/>
                <a:gd name="T24" fmla="*/ 92 w 126"/>
                <a:gd name="T25" fmla="*/ 48 h 68"/>
                <a:gd name="T26" fmla="*/ 88 w 126"/>
                <a:gd name="T27" fmla="*/ 46 h 68"/>
                <a:gd name="T28" fmla="*/ 80 w 126"/>
                <a:gd name="T29" fmla="*/ 42 h 68"/>
                <a:gd name="T30" fmla="*/ 71 w 126"/>
                <a:gd name="T31" fmla="*/ 38 h 68"/>
                <a:gd name="T32" fmla="*/ 63 w 126"/>
                <a:gd name="T33" fmla="*/ 33 h 68"/>
                <a:gd name="T34" fmla="*/ 59 w 126"/>
                <a:gd name="T35" fmla="*/ 30 h 68"/>
                <a:gd name="T36" fmla="*/ 54 w 126"/>
                <a:gd name="T37" fmla="*/ 28 h 68"/>
                <a:gd name="T38" fmla="*/ 51 w 126"/>
                <a:gd name="T39" fmla="*/ 27 h 68"/>
                <a:gd name="T40" fmla="*/ 47 w 126"/>
                <a:gd name="T41" fmla="*/ 26 h 68"/>
                <a:gd name="T42" fmla="*/ 42 w 126"/>
                <a:gd name="T43" fmla="*/ 25 h 68"/>
                <a:gd name="T44" fmla="*/ 39 w 126"/>
                <a:gd name="T45" fmla="*/ 23 h 68"/>
                <a:gd name="T46" fmla="*/ 34 w 126"/>
                <a:gd name="T47" fmla="*/ 18 h 68"/>
                <a:gd name="T48" fmla="*/ 31 w 126"/>
                <a:gd name="T49" fmla="*/ 18 h 68"/>
                <a:gd name="T50" fmla="*/ 24 w 126"/>
                <a:gd name="T51" fmla="*/ 18 h 68"/>
                <a:gd name="T52" fmla="*/ 18 w 126"/>
                <a:gd name="T53" fmla="*/ 15 h 68"/>
                <a:gd name="T54" fmla="*/ 16 w 126"/>
                <a:gd name="T55" fmla="*/ 15 h 68"/>
                <a:gd name="T56" fmla="*/ 13 w 126"/>
                <a:gd name="T57" fmla="*/ 15 h 68"/>
                <a:gd name="T58" fmla="*/ 11 w 126"/>
                <a:gd name="T59" fmla="*/ 15 h 68"/>
                <a:gd name="T60" fmla="*/ 4 w 126"/>
                <a:gd name="T61" fmla="*/ 11 h 68"/>
                <a:gd name="T62" fmla="*/ 0 w 126"/>
                <a:gd name="T63" fmla="*/ 2 h 68"/>
                <a:gd name="T64" fmla="*/ 0 w 126"/>
                <a:gd name="T65" fmla="*/ 0 h 68"/>
                <a:gd name="T66" fmla="*/ 4 w 126"/>
                <a:gd name="T67" fmla="*/ 0 h 68"/>
                <a:gd name="T68" fmla="*/ 10 w 126"/>
                <a:gd name="T69" fmla="*/ 1 h 68"/>
                <a:gd name="T70" fmla="*/ 15 w 126"/>
                <a:gd name="T71" fmla="*/ 3 h 68"/>
                <a:gd name="T72" fmla="*/ 15 w 126"/>
                <a:gd name="T73" fmla="*/ 3 h 68"/>
                <a:gd name="T74" fmla="*/ 18 w 126"/>
                <a:gd name="T75" fmla="*/ 8 h 68"/>
                <a:gd name="T76" fmla="*/ 23 w 126"/>
                <a:gd name="T77" fmla="*/ 13 h 68"/>
                <a:gd name="T78" fmla="*/ 26 w 126"/>
                <a:gd name="T79" fmla="*/ 13 h 68"/>
                <a:gd name="T80" fmla="*/ 32 w 126"/>
                <a:gd name="T81" fmla="*/ 15 h 68"/>
                <a:gd name="T82" fmla="*/ 36 w 126"/>
                <a:gd name="T83" fmla="*/ 15 h 68"/>
                <a:gd name="T84" fmla="*/ 40 w 126"/>
                <a:gd name="T85" fmla="*/ 18 h 68"/>
                <a:gd name="T86" fmla="*/ 43 w 126"/>
                <a:gd name="T87" fmla="*/ 22 h 68"/>
                <a:gd name="T88" fmla="*/ 46 w 126"/>
                <a:gd name="T89" fmla="*/ 22 h 68"/>
                <a:gd name="T90" fmla="*/ 50 w 126"/>
                <a:gd name="T91" fmla="*/ 24 h 68"/>
                <a:gd name="T92" fmla="*/ 54 w 126"/>
                <a:gd name="T93" fmla="*/ 24 h 68"/>
                <a:gd name="T94" fmla="*/ 59 w 126"/>
                <a:gd name="T95" fmla="*/ 26 h 68"/>
                <a:gd name="T96" fmla="*/ 61 w 126"/>
                <a:gd name="T97" fmla="*/ 28 h 68"/>
                <a:gd name="T98" fmla="*/ 66 w 126"/>
                <a:gd name="T99" fmla="*/ 31 h 68"/>
                <a:gd name="T100" fmla="*/ 70 w 126"/>
                <a:gd name="T101" fmla="*/ 33 h 68"/>
                <a:gd name="T102" fmla="*/ 73 w 126"/>
                <a:gd name="T103" fmla="*/ 34 h 68"/>
                <a:gd name="T104" fmla="*/ 79 w 126"/>
                <a:gd name="T105" fmla="*/ 37 h 68"/>
                <a:gd name="T106" fmla="*/ 84 w 126"/>
                <a:gd name="T107" fmla="*/ 39 h 68"/>
                <a:gd name="T108" fmla="*/ 90 w 126"/>
                <a:gd name="T109" fmla="*/ 42 h 68"/>
                <a:gd name="T110" fmla="*/ 92 w 126"/>
                <a:gd name="T111" fmla="*/ 44 h 68"/>
                <a:gd name="T112" fmla="*/ 98 w 126"/>
                <a:gd name="T113" fmla="*/ 48 h 68"/>
                <a:gd name="T114" fmla="*/ 102 w 126"/>
                <a:gd name="T115" fmla="*/ 54 h 68"/>
                <a:gd name="T116" fmla="*/ 105 w 126"/>
                <a:gd name="T117" fmla="*/ 58 h 68"/>
                <a:gd name="T118" fmla="*/ 110 w 126"/>
                <a:gd name="T119" fmla="*/ 63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"/>
                <a:gd name="T181" fmla="*/ 0 h 68"/>
                <a:gd name="T182" fmla="*/ 126 w 126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" h="68">
                  <a:moveTo>
                    <a:pt x="110" y="63"/>
                  </a:moveTo>
                  <a:lnTo>
                    <a:pt x="110" y="63"/>
                  </a:lnTo>
                  <a:lnTo>
                    <a:pt x="114" y="64"/>
                  </a:lnTo>
                  <a:lnTo>
                    <a:pt x="117" y="65"/>
                  </a:lnTo>
                  <a:lnTo>
                    <a:pt x="120" y="65"/>
                  </a:lnTo>
                  <a:lnTo>
                    <a:pt x="123" y="65"/>
                  </a:lnTo>
                  <a:lnTo>
                    <a:pt x="124" y="65"/>
                  </a:lnTo>
                  <a:lnTo>
                    <a:pt x="125" y="65"/>
                  </a:lnTo>
                  <a:lnTo>
                    <a:pt x="125" y="66"/>
                  </a:lnTo>
                  <a:lnTo>
                    <a:pt x="125" y="67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9" y="67"/>
                  </a:lnTo>
                  <a:lnTo>
                    <a:pt x="116" y="67"/>
                  </a:lnTo>
                  <a:lnTo>
                    <a:pt x="113" y="66"/>
                  </a:lnTo>
                  <a:lnTo>
                    <a:pt x="109" y="65"/>
                  </a:lnTo>
                  <a:lnTo>
                    <a:pt x="105" y="63"/>
                  </a:lnTo>
                  <a:lnTo>
                    <a:pt x="103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5" y="51"/>
                  </a:lnTo>
                  <a:lnTo>
                    <a:pt x="92" y="48"/>
                  </a:lnTo>
                  <a:lnTo>
                    <a:pt x="88" y="46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5" y="40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7" y="28"/>
                  </a:lnTo>
                  <a:lnTo>
                    <a:pt x="54" y="28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2" y="25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1" y="16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1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11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3" y="22"/>
                  </a:lnTo>
                  <a:lnTo>
                    <a:pt x="46" y="22"/>
                  </a:lnTo>
                  <a:lnTo>
                    <a:pt x="48" y="23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1" y="28"/>
                  </a:lnTo>
                  <a:lnTo>
                    <a:pt x="64" y="29"/>
                  </a:lnTo>
                  <a:lnTo>
                    <a:pt x="66" y="31"/>
                  </a:lnTo>
                  <a:lnTo>
                    <a:pt x="68" y="32"/>
                  </a:lnTo>
                  <a:lnTo>
                    <a:pt x="70" y="33"/>
                  </a:lnTo>
                  <a:lnTo>
                    <a:pt x="73" y="34"/>
                  </a:lnTo>
                  <a:lnTo>
                    <a:pt x="76" y="35"/>
                  </a:lnTo>
                  <a:lnTo>
                    <a:pt x="79" y="37"/>
                  </a:lnTo>
                  <a:lnTo>
                    <a:pt x="82" y="38"/>
                  </a:lnTo>
                  <a:lnTo>
                    <a:pt x="84" y="39"/>
                  </a:lnTo>
                  <a:lnTo>
                    <a:pt x="87" y="40"/>
                  </a:lnTo>
                  <a:lnTo>
                    <a:pt x="90" y="42"/>
                  </a:lnTo>
                  <a:lnTo>
                    <a:pt x="92" y="44"/>
                  </a:lnTo>
                  <a:lnTo>
                    <a:pt x="95" y="46"/>
                  </a:lnTo>
                  <a:lnTo>
                    <a:pt x="98" y="48"/>
                  </a:lnTo>
                  <a:lnTo>
                    <a:pt x="99" y="51"/>
                  </a:lnTo>
                  <a:lnTo>
                    <a:pt x="102" y="54"/>
                  </a:lnTo>
                  <a:lnTo>
                    <a:pt x="103" y="56"/>
                  </a:lnTo>
                  <a:lnTo>
                    <a:pt x="105" y="58"/>
                  </a:lnTo>
                  <a:lnTo>
                    <a:pt x="108" y="60"/>
                  </a:lnTo>
                  <a:lnTo>
                    <a:pt x="110" y="63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6" name="Freeform 523"/>
            <p:cNvSpPr>
              <a:spLocks/>
            </p:cNvSpPr>
            <p:nvPr/>
          </p:nvSpPr>
          <p:spPr bwMode="auto">
            <a:xfrm>
              <a:off x="2178" y="1421"/>
              <a:ext cx="111" cy="48"/>
            </a:xfrm>
            <a:custGeom>
              <a:avLst/>
              <a:gdLst>
                <a:gd name="T0" fmla="*/ 80 w 111"/>
                <a:gd name="T1" fmla="*/ 30 h 48"/>
                <a:gd name="T2" fmla="*/ 86 w 111"/>
                <a:gd name="T3" fmla="*/ 33 h 48"/>
                <a:gd name="T4" fmla="*/ 92 w 111"/>
                <a:gd name="T5" fmla="*/ 37 h 48"/>
                <a:gd name="T6" fmla="*/ 98 w 111"/>
                <a:gd name="T7" fmla="*/ 40 h 48"/>
                <a:gd name="T8" fmla="*/ 105 w 111"/>
                <a:gd name="T9" fmla="*/ 43 h 48"/>
                <a:gd name="T10" fmla="*/ 106 w 111"/>
                <a:gd name="T11" fmla="*/ 44 h 48"/>
                <a:gd name="T12" fmla="*/ 109 w 111"/>
                <a:gd name="T13" fmla="*/ 46 h 48"/>
                <a:gd name="T14" fmla="*/ 110 w 111"/>
                <a:gd name="T15" fmla="*/ 47 h 48"/>
                <a:gd name="T16" fmla="*/ 105 w 111"/>
                <a:gd name="T17" fmla="*/ 45 h 48"/>
                <a:gd name="T18" fmla="*/ 101 w 111"/>
                <a:gd name="T19" fmla="*/ 44 h 48"/>
                <a:gd name="T20" fmla="*/ 96 w 111"/>
                <a:gd name="T21" fmla="*/ 42 h 48"/>
                <a:gd name="T22" fmla="*/ 91 w 111"/>
                <a:gd name="T23" fmla="*/ 40 h 48"/>
                <a:gd name="T24" fmla="*/ 89 w 111"/>
                <a:gd name="T25" fmla="*/ 38 h 48"/>
                <a:gd name="T26" fmla="*/ 83 w 111"/>
                <a:gd name="T27" fmla="*/ 36 h 48"/>
                <a:gd name="T28" fmla="*/ 77 w 111"/>
                <a:gd name="T29" fmla="*/ 33 h 48"/>
                <a:gd name="T30" fmla="*/ 71 w 111"/>
                <a:gd name="T31" fmla="*/ 31 h 48"/>
                <a:gd name="T32" fmla="*/ 69 w 111"/>
                <a:gd name="T33" fmla="*/ 30 h 48"/>
                <a:gd name="T34" fmla="*/ 65 w 111"/>
                <a:gd name="T35" fmla="*/ 26 h 48"/>
                <a:gd name="T36" fmla="*/ 60 w 111"/>
                <a:gd name="T37" fmla="*/ 24 h 48"/>
                <a:gd name="T38" fmla="*/ 55 w 111"/>
                <a:gd name="T39" fmla="*/ 22 h 48"/>
                <a:gd name="T40" fmla="*/ 50 w 111"/>
                <a:gd name="T41" fmla="*/ 22 h 48"/>
                <a:gd name="T42" fmla="*/ 48 w 111"/>
                <a:gd name="T43" fmla="*/ 22 h 48"/>
                <a:gd name="T44" fmla="*/ 42 w 111"/>
                <a:gd name="T45" fmla="*/ 21 h 48"/>
                <a:gd name="T46" fmla="*/ 36 w 111"/>
                <a:gd name="T47" fmla="*/ 20 h 48"/>
                <a:gd name="T48" fmla="*/ 31 w 111"/>
                <a:gd name="T49" fmla="*/ 18 h 48"/>
                <a:gd name="T50" fmla="*/ 29 w 111"/>
                <a:gd name="T51" fmla="*/ 16 h 48"/>
                <a:gd name="T52" fmla="*/ 25 w 111"/>
                <a:gd name="T53" fmla="*/ 13 h 48"/>
                <a:gd name="T54" fmla="*/ 22 w 111"/>
                <a:gd name="T55" fmla="*/ 11 h 48"/>
                <a:gd name="T56" fmla="*/ 18 w 111"/>
                <a:gd name="T57" fmla="*/ 11 h 48"/>
                <a:gd name="T58" fmla="*/ 11 w 111"/>
                <a:gd name="T59" fmla="*/ 11 h 48"/>
                <a:gd name="T60" fmla="*/ 11 w 111"/>
                <a:gd name="T61" fmla="*/ 11 h 48"/>
                <a:gd name="T62" fmla="*/ 6 w 111"/>
                <a:gd name="T63" fmla="*/ 8 h 48"/>
                <a:gd name="T64" fmla="*/ 1 w 111"/>
                <a:gd name="T65" fmla="*/ 6 h 48"/>
                <a:gd name="T66" fmla="*/ 0 w 111"/>
                <a:gd name="T67" fmla="*/ 1 h 48"/>
                <a:gd name="T68" fmla="*/ 0 w 111"/>
                <a:gd name="T69" fmla="*/ 0 h 48"/>
                <a:gd name="T70" fmla="*/ 4 w 111"/>
                <a:gd name="T71" fmla="*/ 0 h 48"/>
                <a:gd name="T72" fmla="*/ 9 w 111"/>
                <a:gd name="T73" fmla="*/ 0 h 48"/>
                <a:gd name="T74" fmla="*/ 13 w 111"/>
                <a:gd name="T75" fmla="*/ 1 h 48"/>
                <a:gd name="T76" fmla="*/ 16 w 111"/>
                <a:gd name="T77" fmla="*/ 4 h 48"/>
                <a:gd name="T78" fmla="*/ 17 w 111"/>
                <a:gd name="T79" fmla="*/ 6 h 48"/>
                <a:gd name="T80" fmla="*/ 21 w 111"/>
                <a:gd name="T81" fmla="*/ 8 h 48"/>
                <a:gd name="T82" fmla="*/ 26 w 111"/>
                <a:gd name="T83" fmla="*/ 11 h 48"/>
                <a:gd name="T84" fmla="*/ 30 w 111"/>
                <a:gd name="T85" fmla="*/ 13 h 48"/>
                <a:gd name="T86" fmla="*/ 31 w 111"/>
                <a:gd name="T87" fmla="*/ 13 h 48"/>
                <a:gd name="T88" fmla="*/ 35 w 111"/>
                <a:gd name="T89" fmla="*/ 14 h 48"/>
                <a:gd name="T90" fmla="*/ 40 w 111"/>
                <a:gd name="T91" fmla="*/ 15 h 48"/>
                <a:gd name="T92" fmla="*/ 42 w 111"/>
                <a:gd name="T93" fmla="*/ 15 h 48"/>
                <a:gd name="T94" fmla="*/ 46 w 111"/>
                <a:gd name="T95" fmla="*/ 18 h 48"/>
                <a:gd name="T96" fmla="*/ 51 w 111"/>
                <a:gd name="T97" fmla="*/ 19 h 48"/>
                <a:gd name="T98" fmla="*/ 55 w 111"/>
                <a:gd name="T99" fmla="*/ 20 h 48"/>
                <a:gd name="T100" fmla="*/ 57 w 111"/>
                <a:gd name="T101" fmla="*/ 21 h 48"/>
                <a:gd name="T102" fmla="*/ 65 w 111"/>
                <a:gd name="T103" fmla="*/ 24 h 48"/>
                <a:gd name="T104" fmla="*/ 70 w 111"/>
                <a:gd name="T105" fmla="*/ 27 h 48"/>
                <a:gd name="T106" fmla="*/ 74 w 111"/>
                <a:gd name="T107" fmla="*/ 28 h 48"/>
                <a:gd name="T108" fmla="*/ 77 w 111"/>
                <a:gd name="T109" fmla="*/ 29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"/>
                <a:gd name="T166" fmla="*/ 0 h 48"/>
                <a:gd name="T167" fmla="*/ 111 w 111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" h="48">
                  <a:moveTo>
                    <a:pt x="80" y="30"/>
                  </a:moveTo>
                  <a:lnTo>
                    <a:pt x="80" y="30"/>
                  </a:lnTo>
                  <a:lnTo>
                    <a:pt x="83" y="31"/>
                  </a:lnTo>
                  <a:lnTo>
                    <a:pt x="86" y="33"/>
                  </a:lnTo>
                  <a:lnTo>
                    <a:pt x="89" y="35"/>
                  </a:lnTo>
                  <a:lnTo>
                    <a:pt x="92" y="37"/>
                  </a:lnTo>
                  <a:lnTo>
                    <a:pt x="95" y="38"/>
                  </a:lnTo>
                  <a:lnTo>
                    <a:pt x="98" y="40"/>
                  </a:lnTo>
                  <a:lnTo>
                    <a:pt x="101" y="42"/>
                  </a:lnTo>
                  <a:lnTo>
                    <a:pt x="105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6"/>
                  </a:lnTo>
                  <a:lnTo>
                    <a:pt x="110" y="47"/>
                  </a:lnTo>
                  <a:lnTo>
                    <a:pt x="108" y="46"/>
                  </a:lnTo>
                  <a:lnTo>
                    <a:pt x="105" y="45"/>
                  </a:lnTo>
                  <a:lnTo>
                    <a:pt x="103" y="45"/>
                  </a:lnTo>
                  <a:lnTo>
                    <a:pt x="101" y="44"/>
                  </a:lnTo>
                  <a:lnTo>
                    <a:pt x="98" y="43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1" y="40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0" y="35"/>
                  </a:lnTo>
                  <a:lnTo>
                    <a:pt x="77" y="33"/>
                  </a:lnTo>
                  <a:lnTo>
                    <a:pt x="73" y="33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28"/>
                  </a:lnTo>
                  <a:lnTo>
                    <a:pt x="65" y="26"/>
                  </a:lnTo>
                  <a:lnTo>
                    <a:pt x="62" y="25"/>
                  </a:lnTo>
                  <a:lnTo>
                    <a:pt x="60" y="24"/>
                  </a:lnTo>
                  <a:lnTo>
                    <a:pt x="57" y="23"/>
                  </a:lnTo>
                  <a:lnTo>
                    <a:pt x="55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2" y="21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6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8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9"/>
                  </a:lnTo>
                  <a:lnTo>
                    <a:pt x="26" y="11"/>
                  </a:lnTo>
                  <a:lnTo>
                    <a:pt x="27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9" y="18"/>
                  </a:lnTo>
                  <a:lnTo>
                    <a:pt x="51" y="19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7" y="21"/>
                  </a:lnTo>
                  <a:lnTo>
                    <a:pt x="61" y="22"/>
                  </a:lnTo>
                  <a:lnTo>
                    <a:pt x="65" y="24"/>
                  </a:lnTo>
                  <a:lnTo>
                    <a:pt x="67" y="25"/>
                  </a:lnTo>
                  <a:lnTo>
                    <a:pt x="70" y="27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80" y="3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7" name="Freeform 524"/>
            <p:cNvSpPr>
              <a:spLocks/>
            </p:cNvSpPr>
            <p:nvPr/>
          </p:nvSpPr>
          <p:spPr bwMode="auto">
            <a:xfrm>
              <a:off x="2185" y="1442"/>
              <a:ext cx="117" cy="80"/>
            </a:xfrm>
            <a:custGeom>
              <a:avLst/>
              <a:gdLst>
                <a:gd name="T0" fmla="*/ 110 w 117"/>
                <a:gd name="T1" fmla="*/ 69 h 80"/>
                <a:gd name="T2" fmla="*/ 114 w 117"/>
                <a:gd name="T3" fmla="*/ 74 h 80"/>
                <a:gd name="T4" fmla="*/ 116 w 117"/>
                <a:gd name="T5" fmla="*/ 79 h 80"/>
                <a:gd name="T6" fmla="*/ 112 w 117"/>
                <a:gd name="T7" fmla="*/ 75 h 80"/>
                <a:gd name="T8" fmla="*/ 105 w 117"/>
                <a:gd name="T9" fmla="*/ 68 h 80"/>
                <a:gd name="T10" fmla="*/ 98 w 117"/>
                <a:gd name="T11" fmla="*/ 62 h 80"/>
                <a:gd name="T12" fmla="*/ 89 w 117"/>
                <a:gd name="T13" fmla="*/ 57 h 80"/>
                <a:gd name="T14" fmla="*/ 84 w 117"/>
                <a:gd name="T15" fmla="*/ 55 h 80"/>
                <a:gd name="T16" fmla="*/ 78 w 117"/>
                <a:gd name="T17" fmla="*/ 52 h 80"/>
                <a:gd name="T18" fmla="*/ 73 w 117"/>
                <a:gd name="T19" fmla="*/ 49 h 80"/>
                <a:gd name="T20" fmla="*/ 70 w 117"/>
                <a:gd name="T21" fmla="*/ 46 h 80"/>
                <a:gd name="T22" fmla="*/ 64 w 117"/>
                <a:gd name="T23" fmla="*/ 43 h 80"/>
                <a:gd name="T24" fmla="*/ 58 w 117"/>
                <a:gd name="T25" fmla="*/ 41 h 80"/>
                <a:gd name="T26" fmla="*/ 52 w 117"/>
                <a:gd name="T27" fmla="*/ 37 h 80"/>
                <a:gd name="T28" fmla="*/ 49 w 117"/>
                <a:gd name="T29" fmla="*/ 35 h 80"/>
                <a:gd name="T30" fmla="*/ 47 w 117"/>
                <a:gd name="T31" fmla="*/ 32 h 80"/>
                <a:gd name="T32" fmla="*/ 43 w 117"/>
                <a:gd name="T33" fmla="*/ 30 h 80"/>
                <a:gd name="T34" fmla="*/ 39 w 117"/>
                <a:gd name="T35" fmla="*/ 28 h 80"/>
                <a:gd name="T36" fmla="*/ 32 w 117"/>
                <a:gd name="T37" fmla="*/ 26 h 80"/>
                <a:gd name="T38" fmla="*/ 28 w 117"/>
                <a:gd name="T39" fmla="*/ 24 h 80"/>
                <a:gd name="T40" fmla="*/ 25 w 117"/>
                <a:gd name="T41" fmla="*/ 19 h 80"/>
                <a:gd name="T42" fmla="*/ 23 w 117"/>
                <a:gd name="T43" fmla="*/ 17 h 80"/>
                <a:gd name="T44" fmla="*/ 20 w 117"/>
                <a:gd name="T45" fmla="*/ 14 h 80"/>
                <a:gd name="T46" fmla="*/ 17 w 117"/>
                <a:gd name="T47" fmla="*/ 12 h 80"/>
                <a:gd name="T48" fmla="*/ 16 w 117"/>
                <a:gd name="T49" fmla="*/ 12 h 80"/>
                <a:gd name="T50" fmla="*/ 9 w 117"/>
                <a:gd name="T51" fmla="*/ 10 h 80"/>
                <a:gd name="T52" fmla="*/ 2 w 117"/>
                <a:gd name="T53" fmla="*/ 5 h 80"/>
                <a:gd name="T54" fmla="*/ 0 w 117"/>
                <a:gd name="T55" fmla="*/ 0 h 80"/>
                <a:gd name="T56" fmla="*/ 3 w 117"/>
                <a:gd name="T57" fmla="*/ 0 h 80"/>
                <a:gd name="T58" fmla="*/ 8 w 117"/>
                <a:gd name="T59" fmla="*/ 0 h 80"/>
                <a:gd name="T60" fmla="*/ 12 w 117"/>
                <a:gd name="T61" fmla="*/ 0 h 80"/>
                <a:gd name="T62" fmla="*/ 15 w 117"/>
                <a:gd name="T63" fmla="*/ 2 h 80"/>
                <a:gd name="T64" fmla="*/ 18 w 117"/>
                <a:gd name="T65" fmla="*/ 5 h 80"/>
                <a:gd name="T66" fmla="*/ 19 w 117"/>
                <a:gd name="T67" fmla="*/ 7 h 80"/>
                <a:gd name="T68" fmla="*/ 22 w 117"/>
                <a:gd name="T69" fmla="*/ 10 h 80"/>
                <a:gd name="T70" fmla="*/ 26 w 117"/>
                <a:gd name="T71" fmla="*/ 13 h 80"/>
                <a:gd name="T72" fmla="*/ 28 w 117"/>
                <a:gd name="T73" fmla="*/ 16 h 80"/>
                <a:gd name="T74" fmla="*/ 32 w 117"/>
                <a:gd name="T75" fmla="*/ 22 h 80"/>
                <a:gd name="T76" fmla="*/ 35 w 117"/>
                <a:gd name="T77" fmla="*/ 24 h 80"/>
                <a:gd name="T78" fmla="*/ 42 w 117"/>
                <a:gd name="T79" fmla="*/ 26 h 80"/>
                <a:gd name="T80" fmla="*/ 47 w 117"/>
                <a:gd name="T81" fmla="*/ 28 h 80"/>
                <a:gd name="T82" fmla="*/ 48 w 117"/>
                <a:gd name="T83" fmla="*/ 29 h 80"/>
                <a:gd name="T84" fmla="*/ 52 w 117"/>
                <a:gd name="T85" fmla="*/ 32 h 80"/>
                <a:gd name="T86" fmla="*/ 53 w 117"/>
                <a:gd name="T87" fmla="*/ 32 h 80"/>
                <a:gd name="T88" fmla="*/ 58 w 117"/>
                <a:gd name="T89" fmla="*/ 36 h 80"/>
                <a:gd name="T90" fmla="*/ 64 w 117"/>
                <a:gd name="T91" fmla="*/ 39 h 80"/>
                <a:gd name="T92" fmla="*/ 72 w 117"/>
                <a:gd name="T93" fmla="*/ 43 h 80"/>
                <a:gd name="T94" fmla="*/ 81 w 117"/>
                <a:gd name="T95" fmla="*/ 51 h 80"/>
                <a:gd name="T96" fmla="*/ 83 w 117"/>
                <a:gd name="T97" fmla="*/ 52 h 80"/>
                <a:gd name="T98" fmla="*/ 87 w 117"/>
                <a:gd name="T99" fmla="*/ 53 h 80"/>
                <a:gd name="T100" fmla="*/ 91 w 117"/>
                <a:gd name="T101" fmla="*/ 55 h 80"/>
                <a:gd name="T102" fmla="*/ 94 w 117"/>
                <a:gd name="T103" fmla="*/ 57 h 80"/>
                <a:gd name="T104" fmla="*/ 96 w 117"/>
                <a:gd name="T105" fmla="*/ 58 h 80"/>
                <a:gd name="T106" fmla="*/ 100 w 117"/>
                <a:gd name="T107" fmla="*/ 60 h 80"/>
                <a:gd name="T108" fmla="*/ 104 w 117"/>
                <a:gd name="T109" fmla="*/ 62 h 80"/>
                <a:gd name="T110" fmla="*/ 108 w 117"/>
                <a:gd name="T111" fmla="*/ 65 h 80"/>
                <a:gd name="T112" fmla="*/ 110 w 117"/>
                <a:gd name="T113" fmla="*/ 69 h 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7"/>
                <a:gd name="T172" fmla="*/ 0 h 80"/>
                <a:gd name="T173" fmla="*/ 117 w 117"/>
                <a:gd name="T174" fmla="*/ 80 h 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7" h="80">
                  <a:moveTo>
                    <a:pt x="110" y="69"/>
                  </a:moveTo>
                  <a:lnTo>
                    <a:pt x="110" y="69"/>
                  </a:lnTo>
                  <a:lnTo>
                    <a:pt x="111" y="71"/>
                  </a:lnTo>
                  <a:lnTo>
                    <a:pt x="114" y="74"/>
                  </a:lnTo>
                  <a:lnTo>
                    <a:pt x="114" y="77"/>
                  </a:lnTo>
                  <a:lnTo>
                    <a:pt x="116" y="79"/>
                  </a:lnTo>
                  <a:lnTo>
                    <a:pt x="112" y="75"/>
                  </a:lnTo>
                  <a:lnTo>
                    <a:pt x="109" y="71"/>
                  </a:lnTo>
                  <a:lnTo>
                    <a:pt x="105" y="68"/>
                  </a:lnTo>
                  <a:lnTo>
                    <a:pt x="101" y="64"/>
                  </a:lnTo>
                  <a:lnTo>
                    <a:pt x="98" y="62"/>
                  </a:lnTo>
                  <a:lnTo>
                    <a:pt x="93" y="59"/>
                  </a:lnTo>
                  <a:lnTo>
                    <a:pt x="89" y="57"/>
                  </a:lnTo>
                  <a:lnTo>
                    <a:pt x="84" y="55"/>
                  </a:lnTo>
                  <a:lnTo>
                    <a:pt x="81" y="54"/>
                  </a:lnTo>
                  <a:lnTo>
                    <a:pt x="78" y="52"/>
                  </a:lnTo>
                  <a:lnTo>
                    <a:pt x="76" y="51"/>
                  </a:lnTo>
                  <a:lnTo>
                    <a:pt x="73" y="49"/>
                  </a:lnTo>
                  <a:lnTo>
                    <a:pt x="70" y="46"/>
                  </a:lnTo>
                  <a:lnTo>
                    <a:pt x="67" y="44"/>
                  </a:lnTo>
                  <a:lnTo>
                    <a:pt x="64" y="43"/>
                  </a:lnTo>
                  <a:lnTo>
                    <a:pt x="60" y="42"/>
                  </a:lnTo>
                  <a:lnTo>
                    <a:pt x="58" y="41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49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5" y="30"/>
                  </a:lnTo>
                  <a:lnTo>
                    <a:pt x="43" y="30"/>
                  </a:lnTo>
                  <a:lnTo>
                    <a:pt x="39" y="28"/>
                  </a:lnTo>
                  <a:lnTo>
                    <a:pt x="36" y="28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9" y="13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9" y="10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8" y="16"/>
                  </a:lnTo>
                  <a:lnTo>
                    <a:pt x="30" y="19"/>
                  </a:lnTo>
                  <a:lnTo>
                    <a:pt x="32" y="22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5" y="35"/>
                  </a:lnTo>
                  <a:lnTo>
                    <a:pt x="58" y="36"/>
                  </a:lnTo>
                  <a:lnTo>
                    <a:pt x="60" y="37"/>
                  </a:lnTo>
                  <a:lnTo>
                    <a:pt x="64" y="39"/>
                  </a:lnTo>
                  <a:lnTo>
                    <a:pt x="68" y="41"/>
                  </a:lnTo>
                  <a:lnTo>
                    <a:pt x="72" y="43"/>
                  </a:lnTo>
                  <a:lnTo>
                    <a:pt x="76" y="46"/>
                  </a:lnTo>
                  <a:lnTo>
                    <a:pt x="81" y="51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87" y="53"/>
                  </a:lnTo>
                  <a:lnTo>
                    <a:pt x="88" y="55"/>
                  </a:lnTo>
                  <a:lnTo>
                    <a:pt x="91" y="55"/>
                  </a:lnTo>
                  <a:lnTo>
                    <a:pt x="92" y="56"/>
                  </a:lnTo>
                  <a:lnTo>
                    <a:pt x="94" y="57"/>
                  </a:lnTo>
                  <a:lnTo>
                    <a:pt x="96" y="58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3" y="62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5"/>
                  </a:lnTo>
                  <a:lnTo>
                    <a:pt x="109" y="66"/>
                  </a:lnTo>
                  <a:lnTo>
                    <a:pt x="110" y="6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8" name="Freeform 525"/>
            <p:cNvSpPr>
              <a:spLocks/>
            </p:cNvSpPr>
            <p:nvPr/>
          </p:nvSpPr>
          <p:spPr bwMode="auto">
            <a:xfrm>
              <a:off x="2191" y="1461"/>
              <a:ext cx="98" cy="96"/>
            </a:xfrm>
            <a:custGeom>
              <a:avLst/>
              <a:gdLst>
                <a:gd name="T0" fmla="*/ 88 w 98"/>
                <a:gd name="T1" fmla="*/ 82 h 96"/>
                <a:gd name="T2" fmla="*/ 92 w 98"/>
                <a:gd name="T3" fmla="*/ 88 h 96"/>
                <a:gd name="T4" fmla="*/ 97 w 98"/>
                <a:gd name="T5" fmla="*/ 95 h 96"/>
                <a:gd name="T6" fmla="*/ 95 w 98"/>
                <a:gd name="T7" fmla="*/ 94 h 96"/>
                <a:gd name="T8" fmla="*/ 89 w 98"/>
                <a:gd name="T9" fmla="*/ 88 h 96"/>
                <a:gd name="T10" fmla="*/ 88 w 98"/>
                <a:gd name="T11" fmla="*/ 85 h 96"/>
                <a:gd name="T12" fmla="*/ 84 w 98"/>
                <a:gd name="T13" fmla="*/ 81 h 96"/>
                <a:gd name="T14" fmla="*/ 80 w 98"/>
                <a:gd name="T15" fmla="*/ 75 h 96"/>
                <a:gd name="T16" fmla="*/ 76 w 98"/>
                <a:gd name="T17" fmla="*/ 71 h 96"/>
                <a:gd name="T18" fmla="*/ 71 w 98"/>
                <a:gd name="T19" fmla="*/ 65 h 96"/>
                <a:gd name="T20" fmla="*/ 70 w 98"/>
                <a:gd name="T21" fmla="*/ 63 h 96"/>
                <a:gd name="T22" fmla="*/ 67 w 98"/>
                <a:gd name="T23" fmla="*/ 58 h 96"/>
                <a:gd name="T24" fmla="*/ 66 w 98"/>
                <a:gd name="T25" fmla="*/ 56 h 96"/>
                <a:gd name="T26" fmla="*/ 61 w 98"/>
                <a:gd name="T27" fmla="*/ 50 h 96"/>
                <a:gd name="T28" fmla="*/ 54 w 98"/>
                <a:gd name="T29" fmla="*/ 49 h 96"/>
                <a:gd name="T30" fmla="*/ 49 w 98"/>
                <a:gd name="T31" fmla="*/ 48 h 96"/>
                <a:gd name="T32" fmla="*/ 44 w 98"/>
                <a:gd name="T33" fmla="*/ 44 h 96"/>
                <a:gd name="T34" fmla="*/ 41 w 98"/>
                <a:gd name="T35" fmla="*/ 38 h 96"/>
                <a:gd name="T36" fmla="*/ 36 w 98"/>
                <a:gd name="T37" fmla="*/ 31 h 96"/>
                <a:gd name="T38" fmla="*/ 33 w 98"/>
                <a:gd name="T39" fmla="*/ 29 h 96"/>
                <a:gd name="T40" fmla="*/ 29 w 98"/>
                <a:gd name="T41" fmla="*/ 26 h 96"/>
                <a:gd name="T42" fmla="*/ 25 w 98"/>
                <a:gd name="T43" fmla="*/ 24 h 96"/>
                <a:gd name="T44" fmla="*/ 21 w 98"/>
                <a:gd name="T45" fmla="*/ 21 h 96"/>
                <a:gd name="T46" fmla="*/ 18 w 98"/>
                <a:gd name="T47" fmla="*/ 18 h 96"/>
                <a:gd name="T48" fmla="*/ 16 w 98"/>
                <a:gd name="T49" fmla="*/ 16 h 96"/>
                <a:gd name="T50" fmla="*/ 12 w 98"/>
                <a:gd name="T51" fmla="*/ 15 h 96"/>
                <a:gd name="T52" fmla="*/ 9 w 98"/>
                <a:gd name="T53" fmla="*/ 16 h 96"/>
                <a:gd name="T54" fmla="*/ 4 w 98"/>
                <a:gd name="T55" fmla="*/ 11 h 96"/>
                <a:gd name="T56" fmla="*/ 1 w 98"/>
                <a:gd name="T57" fmla="*/ 4 h 96"/>
                <a:gd name="T58" fmla="*/ 0 w 98"/>
                <a:gd name="T59" fmla="*/ 1 h 96"/>
                <a:gd name="T60" fmla="*/ 3 w 98"/>
                <a:gd name="T61" fmla="*/ 0 h 96"/>
                <a:gd name="T62" fmla="*/ 9 w 98"/>
                <a:gd name="T63" fmla="*/ 3 h 96"/>
                <a:gd name="T64" fmla="*/ 14 w 98"/>
                <a:gd name="T65" fmla="*/ 6 h 96"/>
                <a:gd name="T66" fmla="*/ 14 w 98"/>
                <a:gd name="T67" fmla="*/ 6 h 96"/>
                <a:gd name="T68" fmla="*/ 15 w 98"/>
                <a:gd name="T69" fmla="*/ 9 h 96"/>
                <a:gd name="T70" fmla="*/ 17 w 98"/>
                <a:gd name="T71" fmla="*/ 13 h 96"/>
                <a:gd name="T72" fmla="*/ 18 w 98"/>
                <a:gd name="T73" fmla="*/ 13 h 96"/>
                <a:gd name="T74" fmla="*/ 20 w 98"/>
                <a:gd name="T75" fmla="*/ 15 h 96"/>
                <a:gd name="T76" fmla="*/ 21 w 98"/>
                <a:gd name="T77" fmla="*/ 16 h 96"/>
                <a:gd name="T78" fmla="*/ 25 w 98"/>
                <a:gd name="T79" fmla="*/ 20 h 96"/>
                <a:gd name="T80" fmla="*/ 31 w 98"/>
                <a:gd name="T81" fmla="*/ 24 h 96"/>
                <a:gd name="T82" fmla="*/ 34 w 98"/>
                <a:gd name="T83" fmla="*/ 26 h 96"/>
                <a:gd name="T84" fmla="*/ 38 w 98"/>
                <a:gd name="T85" fmla="*/ 31 h 96"/>
                <a:gd name="T86" fmla="*/ 41 w 98"/>
                <a:gd name="T87" fmla="*/ 32 h 96"/>
                <a:gd name="T88" fmla="*/ 45 w 98"/>
                <a:gd name="T89" fmla="*/ 38 h 96"/>
                <a:gd name="T90" fmla="*/ 49 w 98"/>
                <a:gd name="T91" fmla="*/ 44 h 96"/>
                <a:gd name="T92" fmla="*/ 52 w 98"/>
                <a:gd name="T93" fmla="*/ 45 h 96"/>
                <a:gd name="T94" fmla="*/ 58 w 98"/>
                <a:gd name="T95" fmla="*/ 47 h 96"/>
                <a:gd name="T96" fmla="*/ 63 w 98"/>
                <a:gd name="T97" fmla="*/ 49 h 96"/>
                <a:gd name="T98" fmla="*/ 68 w 98"/>
                <a:gd name="T99" fmla="*/ 54 h 96"/>
                <a:gd name="T100" fmla="*/ 70 w 98"/>
                <a:gd name="T101" fmla="*/ 56 h 96"/>
                <a:gd name="T102" fmla="*/ 75 w 98"/>
                <a:gd name="T103" fmla="*/ 64 h 96"/>
                <a:gd name="T104" fmla="*/ 81 w 98"/>
                <a:gd name="T105" fmla="*/ 70 h 96"/>
                <a:gd name="T106" fmla="*/ 83 w 98"/>
                <a:gd name="T107" fmla="*/ 72 h 96"/>
                <a:gd name="T108" fmla="*/ 86 w 98"/>
                <a:gd name="T109" fmla="*/ 78 h 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"/>
                <a:gd name="T166" fmla="*/ 0 h 96"/>
                <a:gd name="T167" fmla="*/ 98 w 98"/>
                <a:gd name="T168" fmla="*/ 96 h 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" h="96">
                  <a:moveTo>
                    <a:pt x="88" y="82"/>
                  </a:moveTo>
                  <a:lnTo>
                    <a:pt x="88" y="82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5" y="92"/>
                  </a:lnTo>
                  <a:lnTo>
                    <a:pt x="97" y="95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8"/>
                  </a:lnTo>
                  <a:lnTo>
                    <a:pt x="88" y="85"/>
                  </a:lnTo>
                  <a:lnTo>
                    <a:pt x="86" y="83"/>
                  </a:lnTo>
                  <a:lnTo>
                    <a:pt x="84" y="81"/>
                  </a:lnTo>
                  <a:lnTo>
                    <a:pt x="82" y="78"/>
                  </a:lnTo>
                  <a:lnTo>
                    <a:pt x="80" y="75"/>
                  </a:lnTo>
                  <a:lnTo>
                    <a:pt x="78" y="72"/>
                  </a:lnTo>
                  <a:lnTo>
                    <a:pt x="76" y="71"/>
                  </a:lnTo>
                  <a:lnTo>
                    <a:pt x="74" y="68"/>
                  </a:lnTo>
                  <a:lnTo>
                    <a:pt x="71" y="65"/>
                  </a:lnTo>
                  <a:lnTo>
                    <a:pt x="70" y="63"/>
                  </a:lnTo>
                  <a:lnTo>
                    <a:pt x="68" y="61"/>
                  </a:lnTo>
                  <a:lnTo>
                    <a:pt x="67" y="58"/>
                  </a:lnTo>
                  <a:lnTo>
                    <a:pt x="66" y="56"/>
                  </a:lnTo>
                  <a:lnTo>
                    <a:pt x="64" y="52"/>
                  </a:lnTo>
                  <a:lnTo>
                    <a:pt x="61" y="50"/>
                  </a:lnTo>
                  <a:lnTo>
                    <a:pt x="58" y="49"/>
                  </a:lnTo>
                  <a:lnTo>
                    <a:pt x="54" y="49"/>
                  </a:lnTo>
                  <a:lnTo>
                    <a:pt x="49" y="48"/>
                  </a:lnTo>
                  <a:lnTo>
                    <a:pt x="47" y="47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41" y="38"/>
                  </a:lnTo>
                  <a:lnTo>
                    <a:pt x="38" y="34"/>
                  </a:lnTo>
                  <a:lnTo>
                    <a:pt x="36" y="31"/>
                  </a:lnTo>
                  <a:lnTo>
                    <a:pt x="33" y="29"/>
                  </a:lnTo>
                  <a:lnTo>
                    <a:pt x="31" y="28"/>
                  </a:lnTo>
                  <a:lnTo>
                    <a:pt x="29" y="26"/>
                  </a:lnTo>
                  <a:lnTo>
                    <a:pt x="27" y="25"/>
                  </a:lnTo>
                  <a:lnTo>
                    <a:pt x="25" y="24"/>
                  </a:lnTo>
                  <a:lnTo>
                    <a:pt x="23" y="23"/>
                  </a:lnTo>
                  <a:lnTo>
                    <a:pt x="21" y="21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8" y="23"/>
                  </a:lnTo>
                  <a:lnTo>
                    <a:pt x="31" y="24"/>
                  </a:lnTo>
                  <a:lnTo>
                    <a:pt x="34" y="26"/>
                  </a:lnTo>
                  <a:lnTo>
                    <a:pt x="36" y="29"/>
                  </a:lnTo>
                  <a:lnTo>
                    <a:pt x="38" y="31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5" y="38"/>
                  </a:lnTo>
                  <a:lnTo>
                    <a:pt x="47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6"/>
                  </a:lnTo>
                  <a:lnTo>
                    <a:pt x="58" y="47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1"/>
                  </a:lnTo>
                  <a:lnTo>
                    <a:pt x="68" y="54"/>
                  </a:lnTo>
                  <a:lnTo>
                    <a:pt x="70" y="56"/>
                  </a:lnTo>
                  <a:lnTo>
                    <a:pt x="72" y="61"/>
                  </a:lnTo>
                  <a:lnTo>
                    <a:pt x="75" y="64"/>
                  </a:lnTo>
                  <a:lnTo>
                    <a:pt x="78" y="68"/>
                  </a:lnTo>
                  <a:lnTo>
                    <a:pt x="81" y="70"/>
                  </a:lnTo>
                  <a:lnTo>
                    <a:pt x="83" y="72"/>
                  </a:lnTo>
                  <a:lnTo>
                    <a:pt x="85" y="76"/>
                  </a:lnTo>
                  <a:lnTo>
                    <a:pt x="86" y="78"/>
                  </a:lnTo>
                  <a:lnTo>
                    <a:pt x="88" y="8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29" name="Freeform 526"/>
            <p:cNvSpPr>
              <a:spLocks/>
            </p:cNvSpPr>
            <p:nvPr/>
          </p:nvSpPr>
          <p:spPr bwMode="auto">
            <a:xfrm>
              <a:off x="2164" y="1448"/>
              <a:ext cx="104" cy="92"/>
            </a:xfrm>
            <a:custGeom>
              <a:avLst/>
              <a:gdLst>
                <a:gd name="T0" fmla="*/ 102 w 104"/>
                <a:gd name="T1" fmla="*/ 91 h 92"/>
                <a:gd name="T2" fmla="*/ 100 w 104"/>
                <a:gd name="T3" fmla="*/ 90 h 92"/>
                <a:gd name="T4" fmla="*/ 94 w 104"/>
                <a:gd name="T5" fmla="*/ 86 h 92"/>
                <a:gd name="T6" fmla="*/ 86 w 104"/>
                <a:gd name="T7" fmla="*/ 85 h 92"/>
                <a:gd name="T8" fmla="*/ 76 w 104"/>
                <a:gd name="T9" fmla="*/ 83 h 92"/>
                <a:gd name="T10" fmla="*/ 71 w 104"/>
                <a:gd name="T11" fmla="*/ 76 h 92"/>
                <a:gd name="T12" fmla="*/ 65 w 104"/>
                <a:gd name="T13" fmla="*/ 69 h 92"/>
                <a:gd name="T14" fmla="*/ 59 w 104"/>
                <a:gd name="T15" fmla="*/ 68 h 92"/>
                <a:gd name="T16" fmla="*/ 54 w 104"/>
                <a:gd name="T17" fmla="*/ 65 h 92"/>
                <a:gd name="T18" fmla="*/ 50 w 104"/>
                <a:gd name="T19" fmla="*/ 65 h 92"/>
                <a:gd name="T20" fmla="*/ 42 w 104"/>
                <a:gd name="T21" fmla="*/ 51 h 92"/>
                <a:gd name="T22" fmla="*/ 38 w 104"/>
                <a:gd name="T23" fmla="*/ 46 h 92"/>
                <a:gd name="T24" fmla="*/ 33 w 104"/>
                <a:gd name="T25" fmla="*/ 42 h 92"/>
                <a:gd name="T26" fmla="*/ 27 w 104"/>
                <a:gd name="T27" fmla="*/ 38 h 92"/>
                <a:gd name="T28" fmla="*/ 23 w 104"/>
                <a:gd name="T29" fmla="*/ 36 h 92"/>
                <a:gd name="T30" fmla="*/ 20 w 104"/>
                <a:gd name="T31" fmla="*/ 29 h 92"/>
                <a:gd name="T32" fmla="*/ 16 w 104"/>
                <a:gd name="T33" fmla="*/ 24 h 92"/>
                <a:gd name="T34" fmla="*/ 11 w 104"/>
                <a:gd name="T35" fmla="*/ 22 h 92"/>
                <a:gd name="T36" fmla="*/ 3 w 104"/>
                <a:gd name="T37" fmla="*/ 13 h 92"/>
                <a:gd name="T38" fmla="*/ 0 w 104"/>
                <a:gd name="T39" fmla="*/ 0 h 92"/>
                <a:gd name="T40" fmla="*/ 5 w 104"/>
                <a:gd name="T41" fmla="*/ 2 h 92"/>
                <a:gd name="T42" fmla="*/ 12 w 104"/>
                <a:gd name="T43" fmla="*/ 12 h 92"/>
                <a:gd name="T44" fmla="*/ 14 w 104"/>
                <a:gd name="T45" fmla="*/ 14 h 92"/>
                <a:gd name="T46" fmla="*/ 14 w 104"/>
                <a:gd name="T47" fmla="*/ 18 h 92"/>
                <a:gd name="T48" fmla="*/ 15 w 104"/>
                <a:gd name="T49" fmla="*/ 20 h 92"/>
                <a:gd name="T50" fmla="*/ 19 w 104"/>
                <a:gd name="T51" fmla="*/ 22 h 92"/>
                <a:gd name="T52" fmla="*/ 24 w 104"/>
                <a:gd name="T53" fmla="*/ 29 h 92"/>
                <a:gd name="T54" fmla="*/ 26 w 104"/>
                <a:gd name="T55" fmla="*/ 32 h 92"/>
                <a:gd name="T56" fmla="*/ 27 w 104"/>
                <a:gd name="T57" fmla="*/ 33 h 92"/>
                <a:gd name="T58" fmla="*/ 31 w 104"/>
                <a:gd name="T59" fmla="*/ 37 h 92"/>
                <a:gd name="T60" fmla="*/ 37 w 104"/>
                <a:gd name="T61" fmla="*/ 42 h 92"/>
                <a:gd name="T62" fmla="*/ 43 w 104"/>
                <a:gd name="T63" fmla="*/ 46 h 92"/>
                <a:gd name="T64" fmla="*/ 47 w 104"/>
                <a:gd name="T65" fmla="*/ 53 h 92"/>
                <a:gd name="T66" fmla="*/ 50 w 104"/>
                <a:gd name="T67" fmla="*/ 60 h 92"/>
                <a:gd name="T68" fmla="*/ 59 w 104"/>
                <a:gd name="T69" fmla="*/ 63 h 92"/>
                <a:gd name="T70" fmla="*/ 64 w 104"/>
                <a:gd name="T71" fmla="*/ 65 h 92"/>
                <a:gd name="T72" fmla="*/ 70 w 104"/>
                <a:gd name="T73" fmla="*/ 69 h 92"/>
                <a:gd name="T74" fmla="*/ 75 w 104"/>
                <a:gd name="T75" fmla="*/ 76 h 92"/>
                <a:gd name="T76" fmla="*/ 79 w 104"/>
                <a:gd name="T77" fmla="*/ 78 h 92"/>
                <a:gd name="T78" fmla="*/ 84 w 104"/>
                <a:gd name="T79" fmla="*/ 81 h 92"/>
                <a:gd name="T80" fmla="*/ 91 w 104"/>
                <a:gd name="T81" fmla="*/ 83 h 92"/>
                <a:gd name="T82" fmla="*/ 97 w 104"/>
                <a:gd name="T83" fmla="*/ 85 h 92"/>
                <a:gd name="T84" fmla="*/ 101 w 104"/>
                <a:gd name="T85" fmla="*/ 88 h 92"/>
                <a:gd name="T86" fmla="*/ 102 w 104"/>
                <a:gd name="T87" fmla="*/ 90 h 92"/>
                <a:gd name="T88" fmla="*/ 103 w 104"/>
                <a:gd name="T89" fmla="*/ 91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"/>
                <a:gd name="T136" fmla="*/ 0 h 92"/>
                <a:gd name="T137" fmla="*/ 104 w 104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" h="92">
                  <a:moveTo>
                    <a:pt x="103" y="91"/>
                  </a:moveTo>
                  <a:lnTo>
                    <a:pt x="103" y="91"/>
                  </a:lnTo>
                  <a:lnTo>
                    <a:pt x="102" y="91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97" y="88"/>
                  </a:lnTo>
                  <a:lnTo>
                    <a:pt x="94" y="86"/>
                  </a:lnTo>
                  <a:lnTo>
                    <a:pt x="92" y="85"/>
                  </a:lnTo>
                  <a:lnTo>
                    <a:pt x="88" y="85"/>
                  </a:lnTo>
                  <a:lnTo>
                    <a:pt x="86" y="85"/>
                  </a:lnTo>
                  <a:lnTo>
                    <a:pt x="82" y="85"/>
                  </a:lnTo>
                  <a:lnTo>
                    <a:pt x="80" y="84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71" y="76"/>
                  </a:lnTo>
                  <a:lnTo>
                    <a:pt x="69" y="72"/>
                  </a:lnTo>
                  <a:lnTo>
                    <a:pt x="65" y="69"/>
                  </a:lnTo>
                  <a:lnTo>
                    <a:pt x="64" y="68"/>
                  </a:lnTo>
                  <a:lnTo>
                    <a:pt x="61" y="68"/>
                  </a:lnTo>
                  <a:lnTo>
                    <a:pt x="59" y="68"/>
                  </a:lnTo>
                  <a:lnTo>
                    <a:pt x="58" y="66"/>
                  </a:lnTo>
                  <a:lnTo>
                    <a:pt x="56" y="65"/>
                  </a:lnTo>
                  <a:lnTo>
                    <a:pt x="54" y="65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7" y="62"/>
                  </a:lnTo>
                  <a:lnTo>
                    <a:pt x="44" y="56"/>
                  </a:lnTo>
                  <a:lnTo>
                    <a:pt x="42" y="51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7" y="45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3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9" y="22"/>
                  </a:lnTo>
                  <a:lnTo>
                    <a:pt x="20" y="24"/>
                  </a:lnTo>
                  <a:lnTo>
                    <a:pt x="22" y="26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30" y="36"/>
                  </a:lnTo>
                  <a:lnTo>
                    <a:pt x="31" y="37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7" y="42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3" y="46"/>
                  </a:lnTo>
                  <a:lnTo>
                    <a:pt x="45" y="49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3" y="61"/>
                  </a:lnTo>
                  <a:lnTo>
                    <a:pt x="56" y="62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9" y="68"/>
                  </a:lnTo>
                  <a:lnTo>
                    <a:pt x="70" y="69"/>
                  </a:lnTo>
                  <a:lnTo>
                    <a:pt x="71" y="71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77" y="78"/>
                  </a:lnTo>
                  <a:lnTo>
                    <a:pt x="79" y="78"/>
                  </a:lnTo>
                  <a:lnTo>
                    <a:pt x="81" y="80"/>
                  </a:lnTo>
                  <a:lnTo>
                    <a:pt x="82" y="81"/>
                  </a:lnTo>
                  <a:lnTo>
                    <a:pt x="84" y="81"/>
                  </a:lnTo>
                  <a:lnTo>
                    <a:pt x="86" y="82"/>
                  </a:lnTo>
                  <a:lnTo>
                    <a:pt x="91" y="83"/>
                  </a:lnTo>
                  <a:lnTo>
                    <a:pt x="94" y="83"/>
                  </a:lnTo>
                  <a:lnTo>
                    <a:pt x="97" y="85"/>
                  </a:lnTo>
                  <a:lnTo>
                    <a:pt x="98" y="86"/>
                  </a:lnTo>
                  <a:lnTo>
                    <a:pt x="99" y="87"/>
                  </a:lnTo>
                  <a:lnTo>
                    <a:pt x="101" y="88"/>
                  </a:lnTo>
                  <a:lnTo>
                    <a:pt x="102" y="90"/>
                  </a:lnTo>
                  <a:lnTo>
                    <a:pt x="103" y="9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0" name="Freeform 527"/>
            <p:cNvSpPr>
              <a:spLocks/>
            </p:cNvSpPr>
            <p:nvPr/>
          </p:nvSpPr>
          <p:spPr bwMode="auto">
            <a:xfrm>
              <a:off x="2168" y="1478"/>
              <a:ext cx="49" cy="147"/>
            </a:xfrm>
            <a:custGeom>
              <a:avLst/>
              <a:gdLst>
                <a:gd name="T0" fmla="*/ 45 w 49"/>
                <a:gd name="T1" fmla="*/ 104 h 147"/>
                <a:gd name="T2" fmla="*/ 44 w 49"/>
                <a:gd name="T3" fmla="*/ 94 h 147"/>
                <a:gd name="T4" fmla="*/ 38 w 49"/>
                <a:gd name="T5" fmla="*/ 86 h 147"/>
                <a:gd name="T6" fmla="*/ 36 w 49"/>
                <a:gd name="T7" fmla="*/ 83 h 147"/>
                <a:gd name="T8" fmla="*/ 28 w 49"/>
                <a:gd name="T9" fmla="*/ 77 h 147"/>
                <a:gd name="T10" fmla="*/ 26 w 49"/>
                <a:gd name="T11" fmla="*/ 73 h 147"/>
                <a:gd name="T12" fmla="*/ 27 w 49"/>
                <a:gd name="T13" fmla="*/ 62 h 147"/>
                <a:gd name="T14" fmla="*/ 26 w 49"/>
                <a:gd name="T15" fmla="*/ 51 h 147"/>
                <a:gd name="T16" fmla="*/ 22 w 49"/>
                <a:gd name="T17" fmla="*/ 47 h 147"/>
                <a:gd name="T18" fmla="*/ 16 w 49"/>
                <a:gd name="T19" fmla="*/ 43 h 147"/>
                <a:gd name="T20" fmla="*/ 14 w 49"/>
                <a:gd name="T21" fmla="*/ 39 h 147"/>
                <a:gd name="T22" fmla="*/ 13 w 49"/>
                <a:gd name="T23" fmla="*/ 30 h 147"/>
                <a:gd name="T24" fmla="*/ 12 w 49"/>
                <a:gd name="T25" fmla="*/ 22 h 147"/>
                <a:gd name="T26" fmla="*/ 9 w 49"/>
                <a:gd name="T27" fmla="*/ 19 h 147"/>
                <a:gd name="T28" fmla="*/ 3 w 49"/>
                <a:gd name="T29" fmla="*/ 16 h 147"/>
                <a:gd name="T30" fmla="*/ 2 w 49"/>
                <a:gd name="T31" fmla="*/ 15 h 147"/>
                <a:gd name="T32" fmla="*/ 0 w 49"/>
                <a:gd name="T33" fmla="*/ 10 h 147"/>
                <a:gd name="T34" fmla="*/ 0 w 49"/>
                <a:gd name="T35" fmla="*/ 0 h 147"/>
                <a:gd name="T36" fmla="*/ 1 w 49"/>
                <a:gd name="T37" fmla="*/ 0 h 147"/>
                <a:gd name="T38" fmla="*/ 9 w 49"/>
                <a:gd name="T39" fmla="*/ 8 h 147"/>
                <a:gd name="T40" fmla="*/ 11 w 49"/>
                <a:gd name="T41" fmla="*/ 10 h 147"/>
                <a:gd name="T42" fmla="*/ 11 w 49"/>
                <a:gd name="T43" fmla="*/ 13 h 147"/>
                <a:gd name="T44" fmla="*/ 11 w 49"/>
                <a:gd name="T45" fmla="*/ 15 h 147"/>
                <a:gd name="T46" fmla="*/ 11 w 49"/>
                <a:gd name="T47" fmla="*/ 17 h 147"/>
                <a:gd name="T48" fmla="*/ 14 w 49"/>
                <a:gd name="T49" fmla="*/ 21 h 147"/>
                <a:gd name="T50" fmla="*/ 15 w 49"/>
                <a:gd name="T51" fmla="*/ 23 h 147"/>
                <a:gd name="T52" fmla="*/ 17 w 49"/>
                <a:gd name="T53" fmla="*/ 35 h 147"/>
                <a:gd name="T54" fmla="*/ 23 w 49"/>
                <a:gd name="T55" fmla="*/ 44 h 147"/>
                <a:gd name="T56" fmla="*/ 27 w 49"/>
                <a:gd name="T57" fmla="*/ 46 h 147"/>
                <a:gd name="T58" fmla="*/ 31 w 49"/>
                <a:gd name="T59" fmla="*/ 53 h 147"/>
                <a:gd name="T60" fmla="*/ 31 w 49"/>
                <a:gd name="T61" fmla="*/ 57 h 147"/>
                <a:gd name="T62" fmla="*/ 28 w 49"/>
                <a:gd name="T63" fmla="*/ 63 h 147"/>
                <a:gd name="T64" fmla="*/ 28 w 49"/>
                <a:gd name="T65" fmla="*/ 69 h 147"/>
                <a:gd name="T66" fmla="*/ 30 w 49"/>
                <a:gd name="T67" fmla="*/ 72 h 147"/>
                <a:gd name="T68" fmla="*/ 33 w 49"/>
                <a:gd name="T69" fmla="*/ 76 h 147"/>
                <a:gd name="T70" fmla="*/ 37 w 49"/>
                <a:gd name="T71" fmla="*/ 80 h 147"/>
                <a:gd name="T72" fmla="*/ 41 w 49"/>
                <a:gd name="T73" fmla="*/ 84 h 147"/>
                <a:gd name="T74" fmla="*/ 43 w 49"/>
                <a:gd name="T75" fmla="*/ 86 h 147"/>
                <a:gd name="T76" fmla="*/ 45 w 49"/>
                <a:gd name="T77" fmla="*/ 88 h 147"/>
                <a:gd name="T78" fmla="*/ 46 w 49"/>
                <a:gd name="T79" fmla="*/ 93 h 147"/>
                <a:gd name="T80" fmla="*/ 47 w 49"/>
                <a:gd name="T81" fmla="*/ 96 h 147"/>
                <a:gd name="T82" fmla="*/ 48 w 49"/>
                <a:gd name="T83" fmla="*/ 103 h 147"/>
                <a:gd name="T84" fmla="*/ 48 w 49"/>
                <a:gd name="T85" fmla="*/ 105 h 147"/>
                <a:gd name="T86" fmla="*/ 45 w 49"/>
                <a:gd name="T87" fmla="*/ 122 h 147"/>
                <a:gd name="T88" fmla="*/ 40 w 49"/>
                <a:gd name="T89" fmla="*/ 137 h 147"/>
                <a:gd name="T90" fmla="*/ 39 w 49"/>
                <a:gd name="T91" fmla="*/ 138 h 147"/>
                <a:gd name="T92" fmla="*/ 37 w 49"/>
                <a:gd name="T93" fmla="*/ 145 h 147"/>
                <a:gd name="T94" fmla="*/ 37 w 49"/>
                <a:gd name="T95" fmla="*/ 146 h 147"/>
                <a:gd name="T96" fmla="*/ 37 w 49"/>
                <a:gd name="T97" fmla="*/ 143 h 147"/>
                <a:gd name="T98" fmla="*/ 38 w 49"/>
                <a:gd name="T99" fmla="*/ 138 h 147"/>
                <a:gd name="T100" fmla="*/ 38 w 49"/>
                <a:gd name="T101" fmla="*/ 133 h 147"/>
                <a:gd name="T102" fmla="*/ 42 w 49"/>
                <a:gd name="T103" fmla="*/ 123 h 147"/>
                <a:gd name="T104" fmla="*/ 43 w 49"/>
                <a:gd name="T105" fmla="*/ 118 h 147"/>
                <a:gd name="T106" fmla="*/ 45 w 49"/>
                <a:gd name="T107" fmla="*/ 111 h 147"/>
                <a:gd name="T108" fmla="*/ 45 w 49"/>
                <a:gd name="T109" fmla="*/ 104 h 1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147"/>
                <a:gd name="T167" fmla="*/ 49 w 49"/>
                <a:gd name="T168" fmla="*/ 147 h 1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147">
                  <a:moveTo>
                    <a:pt x="45" y="104"/>
                  </a:moveTo>
                  <a:lnTo>
                    <a:pt x="45" y="104"/>
                  </a:lnTo>
                  <a:lnTo>
                    <a:pt x="45" y="99"/>
                  </a:lnTo>
                  <a:lnTo>
                    <a:pt x="44" y="94"/>
                  </a:lnTo>
                  <a:lnTo>
                    <a:pt x="42" y="91"/>
                  </a:lnTo>
                  <a:lnTo>
                    <a:pt x="38" y="86"/>
                  </a:lnTo>
                  <a:lnTo>
                    <a:pt x="36" y="83"/>
                  </a:lnTo>
                  <a:lnTo>
                    <a:pt x="32" y="80"/>
                  </a:lnTo>
                  <a:lnTo>
                    <a:pt x="28" y="77"/>
                  </a:lnTo>
                  <a:lnTo>
                    <a:pt x="26" y="73"/>
                  </a:lnTo>
                  <a:lnTo>
                    <a:pt x="25" y="66"/>
                  </a:lnTo>
                  <a:lnTo>
                    <a:pt x="27" y="62"/>
                  </a:lnTo>
                  <a:lnTo>
                    <a:pt x="27" y="55"/>
                  </a:lnTo>
                  <a:lnTo>
                    <a:pt x="26" y="51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6" y="43"/>
                  </a:lnTo>
                  <a:lnTo>
                    <a:pt x="14" y="39"/>
                  </a:lnTo>
                  <a:lnTo>
                    <a:pt x="13" y="35"/>
                  </a:lnTo>
                  <a:lnTo>
                    <a:pt x="13" y="30"/>
                  </a:lnTo>
                  <a:lnTo>
                    <a:pt x="13" y="26"/>
                  </a:lnTo>
                  <a:lnTo>
                    <a:pt x="12" y="22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16" y="29"/>
                  </a:lnTo>
                  <a:lnTo>
                    <a:pt x="17" y="35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7" y="46"/>
                  </a:lnTo>
                  <a:lnTo>
                    <a:pt x="29" y="48"/>
                  </a:lnTo>
                  <a:lnTo>
                    <a:pt x="31" y="53"/>
                  </a:lnTo>
                  <a:lnTo>
                    <a:pt x="31" y="57"/>
                  </a:lnTo>
                  <a:lnTo>
                    <a:pt x="30" y="60"/>
                  </a:lnTo>
                  <a:lnTo>
                    <a:pt x="28" y="63"/>
                  </a:lnTo>
                  <a:lnTo>
                    <a:pt x="28" y="66"/>
                  </a:lnTo>
                  <a:lnTo>
                    <a:pt x="28" y="69"/>
                  </a:lnTo>
                  <a:lnTo>
                    <a:pt x="30" y="72"/>
                  </a:lnTo>
                  <a:lnTo>
                    <a:pt x="32" y="74"/>
                  </a:lnTo>
                  <a:lnTo>
                    <a:pt x="33" y="76"/>
                  </a:lnTo>
                  <a:lnTo>
                    <a:pt x="35" y="78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6" y="93"/>
                  </a:lnTo>
                  <a:lnTo>
                    <a:pt x="47" y="96"/>
                  </a:lnTo>
                  <a:lnTo>
                    <a:pt x="47" y="100"/>
                  </a:lnTo>
                  <a:lnTo>
                    <a:pt x="48" y="103"/>
                  </a:lnTo>
                  <a:lnTo>
                    <a:pt x="48" y="105"/>
                  </a:lnTo>
                  <a:lnTo>
                    <a:pt x="47" y="112"/>
                  </a:lnTo>
                  <a:lnTo>
                    <a:pt x="45" y="122"/>
                  </a:lnTo>
                  <a:lnTo>
                    <a:pt x="42" y="131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8" y="141"/>
                  </a:lnTo>
                  <a:lnTo>
                    <a:pt x="37" y="145"/>
                  </a:lnTo>
                  <a:lnTo>
                    <a:pt x="37" y="146"/>
                  </a:lnTo>
                  <a:lnTo>
                    <a:pt x="37" y="145"/>
                  </a:lnTo>
                  <a:lnTo>
                    <a:pt x="37" y="143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38" y="133"/>
                  </a:lnTo>
                  <a:lnTo>
                    <a:pt x="40" y="127"/>
                  </a:lnTo>
                  <a:lnTo>
                    <a:pt x="42" y="123"/>
                  </a:lnTo>
                  <a:lnTo>
                    <a:pt x="43" y="118"/>
                  </a:lnTo>
                  <a:lnTo>
                    <a:pt x="44" y="115"/>
                  </a:lnTo>
                  <a:lnTo>
                    <a:pt x="45" y="111"/>
                  </a:lnTo>
                  <a:lnTo>
                    <a:pt x="45" y="106"/>
                  </a:lnTo>
                  <a:lnTo>
                    <a:pt x="45" y="10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1" name="Freeform 528"/>
            <p:cNvSpPr>
              <a:spLocks/>
            </p:cNvSpPr>
            <p:nvPr/>
          </p:nvSpPr>
          <p:spPr bwMode="auto">
            <a:xfrm>
              <a:off x="2138" y="1495"/>
              <a:ext cx="19" cy="133"/>
            </a:xfrm>
            <a:custGeom>
              <a:avLst/>
              <a:gdLst>
                <a:gd name="T0" fmla="*/ 5 w 19"/>
                <a:gd name="T1" fmla="*/ 96 h 133"/>
                <a:gd name="T2" fmla="*/ 6 w 19"/>
                <a:gd name="T3" fmla="*/ 112 h 133"/>
                <a:gd name="T4" fmla="*/ 3 w 19"/>
                <a:gd name="T5" fmla="*/ 125 h 133"/>
                <a:gd name="T6" fmla="*/ 3 w 19"/>
                <a:gd name="T7" fmla="*/ 126 h 133"/>
                <a:gd name="T8" fmla="*/ 0 w 19"/>
                <a:gd name="T9" fmla="*/ 132 h 133"/>
                <a:gd name="T10" fmla="*/ 0 w 19"/>
                <a:gd name="T11" fmla="*/ 132 h 133"/>
                <a:gd name="T12" fmla="*/ 3 w 19"/>
                <a:gd name="T13" fmla="*/ 130 h 133"/>
                <a:gd name="T14" fmla="*/ 5 w 19"/>
                <a:gd name="T15" fmla="*/ 126 h 133"/>
                <a:gd name="T16" fmla="*/ 8 w 19"/>
                <a:gd name="T17" fmla="*/ 115 h 133"/>
                <a:gd name="T18" fmla="*/ 7 w 19"/>
                <a:gd name="T19" fmla="*/ 97 h 133"/>
                <a:gd name="T20" fmla="*/ 8 w 19"/>
                <a:gd name="T21" fmla="*/ 87 h 133"/>
                <a:gd name="T22" fmla="*/ 10 w 19"/>
                <a:gd name="T23" fmla="*/ 82 h 133"/>
                <a:gd name="T24" fmla="*/ 11 w 19"/>
                <a:gd name="T25" fmla="*/ 77 h 133"/>
                <a:gd name="T26" fmla="*/ 11 w 19"/>
                <a:gd name="T27" fmla="*/ 71 h 133"/>
                <a:gd name="T28" fmla="*/ 12 w 19"/>
                <a:gd name="T29" fmla="*/ 61 h 133"/>
                <a:gd name="T30" fmla="*/ 13 w 19"/>
                <a:gd name="T31" fmla="*/ 56 h 133"/>
                <a:gd name="T32" fmla="*/ 14 w 19"/>
                <a:gd name="T33" fmla="*/ 41 h 133"/>
                <a:gd name="T34" fmla="*/ 14 w 19"/>
                <a:gd name="T35" fmla="*/ 27 h 133"/>
                <a:gd name="T36" fmla="*/ 14 w 19"/>
                <a:gd name="T37" fmla="*/ 26 h 133"/>
                <a:gd name="T38" fmla="*/ 14 w 19"/>
                <a:gd name="T39" fmla="*/ 22 h 133"/>
                <a:gd name="T40" fmla="*/ 14 w 19"/>
                <a:gd name="T41" fmla="*/ 22 h 133"/>
                <a:gd name="T42" fmla="*/ 17 w 19"/>
                <a:gd name="T43" fmla="*/ 20 h 133"/>
                <a:gd name="T44" fmla="*/ 18 w 19"/>
                <a:gd name="T45" fmla="*/ 18 h 133"/>
                <a:gd name="T46" fmla="*/ 18 w 19"/>
                <a:gd name="T47" fmla="*/ 6 h 133"/>
                <a:gd name="T48" fmla="*/ 12 w 19"/>
                <a:gd name="T49" fmla="*/ 0 h 133"/>
                <a:gd name="T50" fmla="*/ 8 w 19"/>
                <a:gd name="T51" fmla="*/ 14 h 133"/>
                <a:gd name="T52" fmla="*/ 8 w 19"/>
                <a:gd name="T53" fmla="*/ 18 h 133"/>
                <a:gd name="T54" fmla="*/ 10 w 19"/>
                <a:gd name="T55" fmla="*/ 20 h 133"/>
                <a:gd name="T56" fmla="*/ 10 w 19"/>
                <a:gd name="T57" fmla="*/ 21 h 133"/>
                <a:gd name="T58" fmla="*/ 10 w 19"/>
                <a:gd name="T59" fmla="*/ 24 h 133"/>
                <a:gd name="T60" fmla="*/ 10 w 19"/>
                <a:gd name="T61" fmla="*/ 26 h 133"/>
                <a:gd name="T62" fmla="*/ 10 w 19"/>
                <a:gd name="T63" fmla="*/ 37 h 133"/>
                <a:gd name="T64" fmla="*/ 11 w 19"/>
                <a:gd name="T65" fmla="*/ 49 h 133"/>
                <a:gd name="T66" fmla="*/ 10 w 19"/>
                <a:gd name="T67" fmla="*/ 54 h 133"/>
                <a:gd name="T68" fmla="*/ 8 w 19"/>
                <a:gd name="T69" fmla="*/ 64 h 133"/>
                <a:gd name="T70" fmla="*/ 8 w 19"/>
                <a:gd name="T71" fmla="*/ 71 h 133"/>
                <a:gd name="T72" fmla="*/ 8 w 19"/>
                <a:gd name="T73" fmla="*/ 75 h 133"/>
                <a:gd name="T74" fmla="*/ 7 w 19"/>
                <a:gd name="T75" fmla="*/ 79 h 133"/>
                <a:gd name="T76" fmla="*/ 6 w 19"/>
                <a:gd name="T77" fmla="*/ 84 h 133"/>
                <a:gd name="T78" fmla="*/ 4 w 19"/>
                <a:gd name="T79" fmla="*/ 93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133"/>
                <a:gd name="T122" fmla="*/ 19 w 19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133">
                  <a:moveTo>
                    <a:pt x="5" y="96"/>
                  </a:moveTo>
                  <a:lnTo>
                    <a:pt x="5" y="96"/>
                  </a:lnTo>
                  <a:lnTo>
                    <a:pt x="6" y="104"/>
                  </a:lnTo>
                  <a:lnTo>
                    <a:pt x="6" y="112"/>
                  </a:lnTo>
                  <a:lnTo>
                    <a:pt x="5" y="118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5" y="126"/>
                  </a:lnTo>
                  <a:lnTo>
                    <a:pt x="8" y="115"/>
                  </a:lnTo>
                  <a:lnTo>
                    <a:pt x="8" y="107"/>
                  </a:lnTo>
                  <a:lnTo>
                    <a:pt x="7" y="97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10" y="82"/>
                  </a:lnTo>
                  <a:lnTo>
                    <a:pt x="11" y="80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2" y="67"/>
                  </a:lnTo>
                  <a:lnTo>
                    <a:pt x="12" y="61"/>
                  </a:lnTo>
                  <a:lnTo>
                    <a:pt x="13" y="56"/>
                  </a:lnTo>
                  <a:lnTo>
                    <a:pt x="14" y="49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0" y="37"/>
                  </a:lnTo>
                  <a:lnTo>
                    <a:pt x="11" y="43"/>
                  </a:lnTo>
                  <a:lnTo>
                    <a:pt x="11" y="49"/>
                  </a:lnTo>
                  <a:lnTo>
                    <a:pt x="10" y="54"/>
                  </a:lnTo>
                  <a:lnTo>
                    <a:pt x="9" y="59"/>
                  </a:lnTo>
                  <a:lnTo>
                    <a:pt x="8" y="64"/>
                  </a:lnTo>
                  <a:lnTo>
                    <a:pt x="8" y="71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7" y="76"/>
                  </a:lnTo>
                  <a:lnTo>
                    <a:pt x="7" y="79"/>
                  </a:lnTo>
                  <a:lnTo>
                    <a:pt x="6" y="84"/>
                  </a:lnTo>
                  <a:lnTo>
                    <a:pt x="4" y="89"/>
                  </a:lnTo>
                  <a:lnTo>
                    <a:pt x="4" y="93"/>
                  </a:lnTo>
                  <a:lnTo>
                    <a:pt x="5" y="96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2" name="Freeform 529"/>
            <p:cNvSpPr>
              <a:spLocks/>
            </p:cNvSpPr>
            <p:nvPr/>
          </p:nvSpPr>
          <p:spPr bwMode="auto">
            <a:xfrm>
              <a:off x="2122" y="1461"/>
              <a:ext cx="20" cy="176"/>
            </a:xfrm>
            <a:custGeom>
              <a:avLst/>
              <a:gdLst>
                <a:gd name="T0" fmla="*/ 0 w 20"/>
                <a:gd name="T1" fmla="*/ 174 h 176"/>
                <a:gd name="T2" fmla="*/ 1 w 20"/>
                <a:gd name="T3" fmla="*/ 175 h 176"/>
                <a:gd name="T4" fmla="*/ 1 w 20"/>
                <a:gd name="T5" fmla="*/ 175 h 176"/>
                <a:gd name="T6" fmla="*/ 2 w 20"/>
                <a:gd name="T7" fmla="*/ 171 h 176"/>
                <a:gd name="T8" fmla="*/ 7 w 20"/>
                <a:gd name="T9" fmla="*/ 162 h 176"/>
                <a:gd name="T10" fmla="*/ 9 w 20"/>
                <a:gd name="T11" fmla="*/ 157 h 176"/>
                <a:gd name="T12" fmla="*/ 13 w 20"/>
                <a:gd name="T13" fmla="*/ 141 h 176"/>
                <a:gd name="T14" fmla="*/ 9 w 20"/>
                <a:gd name="T15" fmla="*/ 125 h 176"/>
                <a:gd name="T16" fmla="*/ 8 w 20"/>
                <a:gd name="T17" fmla="*/ 122 h 176"/>
                <a:gd name="T18" fmla="*/ 7 w 20"/>
                <a:gd name="T19" fmla="*/ 117 h 176"/>
                <a:gd name="T20" fmla="*/ 6 w 20"/>
                <a:gd name="T21" fmla="*/ 114 h 176"/>
                <a:gd name="T22" fmla="*/ 7 w 20"/>
                <a:gd name="T23" fmla="*/ 103 h 176"/>
                <a:gd name="T24" fmla="*/ 11 w 20"/>
                <a:gd name="T25" fmla="*/ 91 h 176"/>
                <a:gd name="T26" fmla="*/ 12 w 20"/>
                <a:gd name="T27" fmla="*/ 87 h 176"/>
                <a:gd name="T28" fmla="*/ 12 w 20"/>
                <a:gd name="T29" fmla="*/ 81 h 176"/>
                <a:gd name="T30" fmla="*/ 12 w 20"/>
                <a:gd name="T31" fmla="*/ 76 h 176"/>
                <a:gd name="T32" fmla="*/ 11 w 20"/>
                <a:gd name="T33" fmla="*/ 65 h 176"/>
                <a:gd name="T34" fmla="*/ 12 w 20"/>
                <a:gd name="T35" fmla="*/ 55 h 176"/>
                <a:gd name="T36" fmla="*/ 13 w 20"/>
                <a:gd name="T37" fmla="*/ 49 h 176"/>
                <a:gd name="T38" fmla="*/ 17 w 20"/>
                <a:gd name="T39" fmla="*/ 36 h 176"/>
                <a:gd name="T40" fmla="*/ 16 w 20"/>
                <a:gd name="T41" fmla="*/ 26 h 176"/>
                <a:gd name="T42" fmla="*/ 16 w 20"/>
                <a:gd name="T43" fmla="*/ 24 h 176"/>
                <a:gd name="T44" fmla="*/ 17 w 20"/>
                <a:gd name="T45" fmla="*/ 21 h 176"/>
                <a:gd name="T46" fmla="*/ 18 w 20"/>
                <a:gd name="T47" fmla="*/ 20 h 176"/>
                <a:gd name="T48" fmla="*/ 18 w 20"/>
                <a:gd name="T49" fmla="*/ 16 h 176"/>
                <a:gd name="T50" fmla="*/ 18 w 20"/>
                <a:gd name="T51" fmla="*/ 13 h 176"/>
                <a:gd name="T52" fmla="*/ 13 w 20"/>
                <a:gd name="T53" fmla="*/ 1 h 176"/>
                <a:gd name="T54" fmla="*/ 9 w 20"/>
                <a:gd name="T55" fmla="*/ 19 h 176"/>
                <a:gd name="T56" fmla="*/ 10 w 20"/>
                <a:gd name="T57" fmla="*/ 20 h 176"/>
                <a:gd name="T58" fmla="*/ 12 w 20"/>
                <a:gd name="T59" fmla="*/ 22 h 176"/>
                <a:gd name="T60" fmla="*/ 13 w 20"/>
                <a:gd name="T61" fmla="*/ 22 h 176"/>
                <a:gd name="T62" fmla="*/ 13 w 20"/>
                <a:gd name="T63" fmla="*/ 31 h 176"/>
                <a:gd name="T64" fmla="*/ 13 w 20"/>
                <a:gd name="T65" fmla="*/ 40 h 176"/>
                <a:gd name="T66" fmla="*/ 13 w 20"/>
                <a:gd name="T67" fmla="*/ 43 h 176"/>
                <a:gd name="T68" fmla="*/ 9 w 20"/>
                <a:gd name="T69" fmla="*/ 50 h 176"/>
                <a:gd name="T70" fmla="*/ 8 w 20"/>
                <a:gd name="T71" fmla="*/ 54 h 176"/>
                <a:gd name="T72" fmla="*/ 8 w 20"/>
                <a:gd name="T73" fmla="*/ 69 h 176"/>
                <a:gd name="T74" fmla="*/ 8 w 20"/>
                <a:gd name="T75" fmla="*/ 83 h 176"/>
                <a:gd name="T76" fmla="*/ 6 w 20"/>
                <a:gd name="T77" fmla="*/ 89 h 176"/>
                <a:gd name="T78" fmla="*/ 2 w 20"/>
                <a:gd name="T79" fmla="*/ 103 h 176"/>
                <a:gd name="T80" fmla="*/ 1 w 20"/>
                <a:gd name="T81" fmla="*/ 109 h 176"/>
                <a:gd name="T82" fmla="*/ 4 w 20"/>
                <a:gd name="T83" fmla="*/ 126 h 176"/>
                <a:gd name="T84" fmla="*/ 9 w 20"/>
                <a:gd name="T85" fmla="*/ 141 h 176"/>
                <a:gd name="T86" fmla="*/ 9 w 20"/>
                <a:gd name="T87" fmla="*/ 148 h 176"/>
                <a:gd name="T88" fmla="*/ 5 w 20"/>
                <a:gd name="T89" fmla="*/ 161 h 176"/>
                <a:gd name="T90" fmla="*/ 2 w 20"/>
                <a:gd name="T91" fmla="*/ 168 h 176"/>
                <a:gd name="T92" fmla="*/ 1 w 20"/>
                <a:gd name="T93" fmla="*/ 171 h 176"/>
                <a:gd name="T94" fmla="*/ 0 w 20"/>
                <a:gd name="T95" fmla="*/ 174 h 1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176"/>
                <a:gd name="T146" fmla="*/ 20 w 20"/>
                <a:gd name="T147" fmla="*/ 176 h 1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176">
                  <a:moveTo>
                    <a:pt x="0" y="174"/>
                  </a:moveTo>
                  <a:lnTo>
                    <a:pt x="0" y="174"/>
                  </a:lnTo>
                  <a:lnTo>
                    <a:pt x="1" y="175"/>
                  </a:lnTo>
                  <a:lnTo>
                    <a:pt x="2" y="171"/>
                  </a:lnTo>
                  <a:lnTo>
                    <a:pt x="4" y="166"/>
                  </a:lnTo>
                  <a:lnTo>
                    <a:pt x="7" y="162"/>
                  </a:lnTo>
                  <a:lnTo>
                    <a:pt x="9" y="157"/>
                  </a:lnTo>
                  <a:lnTo>
                    <a:pt x="13" y="150"/>
                  </a:lnTo>
                  <a:lnTo>
                    <a:pt x="13" y="141"/>
                  </a:lnTo>
                  <a:lnTo>
                    <a:pt x="12" y="133"/>
                  </a:lnTo>
                  <a:lnTo>
                    <a:pt x="9" y="125"/>
                  </a:lnTo>
                  <a:lnTo>
                    <a:pt x="8" y="122"/>
                  </a:lnTo>
                  <a:lnTo>
                    <a:pt x="8" y="119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5" y="109"/>
                  </a:lnTo>
                  <a:lnTo>
                    <a:pt x="7" y="103"/>
                  </a:lnTo>
                  <a:lnTo>
                    <a:pt x="8" y="97"/>
                  </a:lnTo>
                  <a:lnTo>
                    <a:pt x="11" y="91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12" y="81"/>
                  </a:lnTo>
                  <a:lnTo>
                    <a:pt x="12" y="76"/>
                  </a:lnTo>
                  <a:lnTo>
                    <a:pt x="11" y="70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3" y="49"/>
                  </a:lnTo>
                  <a:lnTo>
                    <a:pt x="16" y="43"/>
                  </a:lnTo>
                  <a:lnTo>
                    <a:pt x="17" y="3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9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3" y="43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8" y="54"/>
                  </a:lnTo>
                  <a:lnTo>
                    <a:pt x="8" y="62"/>
                  </a:lnTo>
                  <a:lnTo>
                    <a:pt x="8" y="69"/>
                  </a:lnTo>
                  <a:lnTo>
                    <a:pt x="8" y="76"/>
                  </a:lnTo>
                  <a:lnTo>
                    <a:pt x="8" y="83"/>
                  </a:lnTo>
                  <a:lnTo>
                    <a:pt x="6" y="89"/>
                  </a:lnTo>
                  <a:lnTo>
                    <a:pt x="4" y="96"/>
                  </a:lnTo>
                  <a:lnTo>
                    <a:pt x="2" y="103"/>
                  </a:lnTo>
                  <a:lnTo>
                    <a:pt x="1" y="109"/>
                  </a:lnTo>
                  <a:lnTo>
                    <a:pt x="2" y="116"/>
                  </a:lnTo>
                  <a:lnTo>
                    <a:pt x="4" y="126"/>
                  </a:lnTo>
                  <a:lnTo>
                    <a:pt x="8" y="133"/>
                  </a:lnTo>
                  <a:lnTo>
                    <a:pt x="9" y="141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5" y="161"/>
                  </a:lnTo>
                  <a:lnTo>
                    <a:pt x="2" y="168"/>
                  </a:lnTo>
                  <a:lnTo>
                    <a:pt x="2" y="170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0" y="17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3" name="Freeform 530"/>
            <p:cNvSpPr>
              <a:spLocks/>
            </p:cNvSpPr>
            <p:nvPr/>
          </p:nvSpPr>
          <p:spPr bwMode="auto">
            <a:xfrm>
              <a:off x="2095" y="1455"/>
              <a:ext cx="30" cy="147"/>
            </a:xfrm>
            <a:custGeom>
              <a:avLst/>
              <a:gdLst>
                <a:gd name="T0" fmla="*/ 9 w 30"/>
                <a:gd name="T1" fmla="*/ 137 h 147"/>
                <a:gd name="T2" fmla="*/ 7 w 30"/>
                <a:gd name="T3" fmla="*/ 145 h 147"/>
                <a:gd name="T4" fmla="*/ 9 w 30"/>
                <a:gd name="T5" fmla="*/ 142 h 147"/>
                <a:gd name="T6" fmla="*/ 13 w 30"/>
                <a:gd name="T7" fmla="*/ 134 h 147"/>
                <a:gd name="T8" fmla="*/ 13 w 30"/>
                <a:gd name="T9" fmla="*/ 123 h 147"/>
                <a:gd name="T10" fmla="*/ 10 w 30"/>
                <a:gd name="T11" fmla="*/ 115 h 147"/>
                <a:gd name="T12" fmla="*/ 6 w 30"/>
                <a:gd name="T13" fmla="*/ 103 h 147"/>
                <a:gd name="T14" fmla="*/ 5 w 30"/>
                <a:gd name="T15" fmla="*/ 89 h 147"/>
                <a:gd name="T16" fmla="*/ 7 w 30"/>
                <a:gd name="T17" fmla="*/ 86 h 147"/>
                <a:gd name="T18" fmla="*/ 11 w 30"/>
                <a:gd name="T19" fmla="*/ 81 h 147"/>
                <a:gd name="T20" fmla="*/ 13 w 30"/>
                <a:gd name="T21" fmla="*/ 78 h 147"/>
                <a:gd name="T22" fmla="*/ 14 w 30"/>
                <a:gd name="T23" fmla="*/ 72 h 147"/>
                <a:gd name="T24" fmla="*/ 15 w 30"/>
                <a:gd name="T25" fmla="*/ 67 h 147"/>
                <a:gd name="T26" fmla="*/ 16 w 30"/>
                <a:gd name="T27" fmla="*/ 65 h 147"/>
                <a:gd name="T28" fmla="*/ 18 w 30"/>
                <a:gd name="T29" fmla="*/ 62 h 147"/>
                <a:gd name="T30" fmla="*/ 18 w 30"/>
                <a:gd name="T31" fmla="*/ 62 h 147"/>
                <a:gd name="T32" fmla="*/ 19 w 30"/>
                <a:gd name="T33" fmla="*/ 54 h 147"/>
                <a:gd name="T34" fmla="*/ 20 w 30"/>
                <a:gd name="T35" fmla="*/ 46 h 147"/>
                <a:gd name="T36" fmla="*/ 21 w 30"/>
                <a:gd name="T37" fmla="*/ 42 h 147"/>
                <a:gd name="T38" fmla="*/ 24 w 30"/>
                <a:gd name="T39" fmla="*/ 33 h 147"/>
                <a:gd name="T40" fmla="*/ 25 w 30"/>
                <a:gd name="T41" fmla="*/ 29 h 147"/>
                <a:gd name="T42" fmla="*/ 25 w 30"/>
                <a:gd name="T43" fmla="*/ 24 h 147"/>
                <a:gd name="T44" fmla="*/ 25 w 30"/>
                <a:gd name="T45" fmla="*/ 20 h 147"/>
                <a:gd name="T46" fmla="*/ 25 w 30"/>
                <a:gd name="T47" fmla="*/ 18 h 147"/>
                <a:gd name="T48" fmla="*/ 28 w 30"/>
                <a:gd name="T49" fmla="*/ 16 h 147"/>
                <a:gd name="T50" fmla="*/ 28 w 30"/>
                <a:gd name="T51" fmla="*/ 15 h 147"/>
                <a:gd name="T52" fmla="*/ 28 w 30"/>
                <a:gd name="T53" fmla="*/ 7 h 147"/>
                <a:gd name="T54" fmla="*/ 26 w 30"/>
                <a:gd name="T55" fmla="*/ 0 h 147"/>
                <a:gd name="T56" fmla="*/ 25 w 30"/>
                <a:gd name="T57" fmla="*/ 0 h 147"/>
                <a:gd name="T58" fmla="*/ 24 w 30"/>
                <a:gd name="T59" fmla="*/ 0 h 147"/>
                <a:gd name="T60" fmla="*/ 23 w 30"/>
                <a:gd name="T61" fmla="*/ 0 h 147"/>
                <a:gd name="T62" fmla="*/ 21 w 30"/>
                <a:gd name="T63" fmla="*/ 6 h 147"/>
                <a:gd name="T64" fmla="*/ 20 w 30"/>
                <a:gd name="T65" fmla="*/ 13 h 147"/>
                <a:gd name="T66" fmla="*/ 20 w 30"/>
                <a:gd name="T67" fmla="*/ 13 h 147"/>
                <a:gd name="T68" fmla="*/ 21 w 30"/>
                <a:gd name="T69" fmla="*/ 16 h 147"/>
                <a:gd name="T70" fmla="*/ 21 w 30"/>
                <a:gd name="T71" fmla="*/ 16 h 147"/>
                <a:gd name="T72" fmla="*/ 22 w 30"/>
                <a:gd name="T73" fmla="*/ 26 h 147"/>
                <a:gd name="T74" fmla="*/ 20 w 30"/>
                <a:gd name="T75" fmla="*/ 36 h 147"/>
                <a:gd name="T76" fmla="*/ 18 w 30"/>
                <a:gd name="T77" fmla="*/ 38 h 147"/>
                <a:gd name="T78" fmla="*/ 16 w 30"/>
                <a:gd name="T79" fmla="*/ 44 h 147"/>
                <a:gd name="T80" fmla="*/ 16 w 30"/>
                <a:gd name="T81" fmla="*/ 46 h 147"/>
                <a:gd name="T82" fmla="*/ 17 w 30"/>
                <a:gd name="T83" fmla="*/ 53 h 147"/>
                <a:gd name="T84" fmla="*/ 16 w 30"/>
                <a:gd name="T85" fmla="*/ 61 h 147"/>
                <a:gd name="T86" fmla="*/ 15 w 30"/>
                <a:gd name="T87" fmla="*/ 62 h 147"/>
                <a:gd name="T88" fmla="*/ 13 w 30"/>
                <a:gd name="T89" fmla="*/ 64 h 147"/>
                <a:gd name="T90" fmla="*/ 12 w 30"/>
                <a:gd name="T91" fmla="*/ 67 h 147"/>
                <a:gd name="T92" fmla="*/ 11 w 30"/>
                <a:gd name="T93" fmla="*/ 72 h 147"/>
                <a:gd name="T94" fmla="*/ 9 w 30"/>
                <a:gd name="T95" fmla="*/ 78 h 147"/>
                <a:gd name="T96" fmla="*/ 8 w 30"/>
                <a:gd name="T97" fmla="*/ 81 h 147"/>
                <a:gd name="T98" fmla="*/ 4 w 30"/>
                <a:gd name="T99" fmla="*/ 83 h 147"/>
                <a:gd name="T100" fmla="*/ 2 w 30"/>
                <a:gd name="T101" fmla="*/ 85 h 147"/>
                <a:gd name="T102" fmla="*/ 1 w 30"/>
                <a:gd name="T103" fmla="*/ 98 h 147"/>
                <a:gd name="T104" fmla="*/ 4 w 30"/>
                <a:gd name="T105" fmla="*/ 109 h 147"/>
                <a:gd name="T106" fmla="*/ 7 w 30"/>
                <a:gd name="T107" fmla="*/ 114 h 147"/>
                <a:gd name="T108" fmla="*/ 11 w 30"/>
                <a:gd name="T109" fmla="*/ 125 h 147"/>
                <a:gd name="T110" fmla="*/ 10 w 30"/>
                <a:gd name="T111" fmla="*/ 132 h 147"/>
                <a:gd name="T112" fmla="*/ 10 w 30"/>
                <a:gd name="T113" fmla="*/ 134 h 147"/>
                <a:gd name="T114" fmla="*/ 9 w 30"/>
                <a:gd name="T115" fmla="*/ 137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"/>
                <a:gd name="T175" fmla="*/ 0 h 147"/>
                <a:gd name="T176" fmla="*/ 30 w 30"/>
                <a:gd name="T177" fmla="*/ 147 h 1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" h="147">
                  <a:moveTo>
                    <a:pt x="9" y="137"/>
                  </a:moveTo>
                  <a:lnTo>
                    <a:pt x="9" y="137"/>
                  </a:lnTo>
                  <a:lnTo>
                    <a:pt x="7" y="141"/>
                  </a:lnTo>
                  <a:lnTo>
                    <a:pt x="7" y="145"/>
                  </a:lnTo>
                  <a:lnTo>
                    <a:pt x="7" y="146"/>
                  </a:lnTo>
                  <a:lnTo>
                    <a:pt x="9" y="142"/>
                  </a:lnTo>
                  <a:lnTo>
                    <a:pt x="13" y="134"/>
                  </a:lnTo>
                  <a:lnTo>
                    <a:pt x="13" y="128"/>
                  </a:lnTo>
                  <a:lnTo>
                    <a:pt x="13" y="123"/>
                  </a:lnTo>
                  <a:lnTo>
                    <a:pt x="10" y="115"/>
                  </a:lnTo>
                  <a:lnTo>
                    <a:pt x="8" y="109"/>
                  </a:lnTo>
                  <a:lnTo>
                    <a:pt x="6" y="103"/>
                  </a:lnTo>
                  <a:lnTo>
                    <a:pt x="4" y="96"/>
                  </a:lnTo>
                  <a:lnTo>
                    <a:pt x="5" y="89"/>
                  </a:lnTo>
                  <a:lnTo>
                    <a:pt x="7" y="86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13" y="78"/>
                  </a:lnTo>
                  <a:lnTo>
                    <a:pt x="14" y="75"/>
                  </a:lnTo>
                  <a:lnTo>
                    <a:pt x="14" y="72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8" y="62"/>
                  </a:lnTo>
                  <a:lnTo>
                    <a:pt x="19" y="58"/>
                  </a:lnTo>
                  <a:lnTo>
                    <a:pt x="19" y="54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4" y="33"/>
                  </a:lnTo>
                  <a:lnTo>
                    <a:pt x="25" y="29"/>
                  </a:lnTo>
                  <a:lnTo>
                    <a:pt x="26" y="26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2" y="21"/>
                  </a:lnTo>
                  <a:lnTo>
                    <a:pt x="22" y="26"/>
                  </a:lnTo>
                  <a:lnTo>
                    <a:pt x="21" y="31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8" y="41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7" y="57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4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1" y="72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1"/>
                  </a:lnTo>
                  <a:lnTo>
                    <a:pt x="1" y="98"/>
                  </a:lnTo>
                  <a:lnTo>
                    <a:pt x="2" y="104"/>
                  </a:lnTo>
                  <a:lnTo>
                    <a:pt x="4" y="109"/>
                  </a:lnTo>
                  <a:lnTo>
                    <a:pt x="7" y="114"/>
                  </a:lnTo>
                  <a:lnTo>
                    <a:pt x="9" y="121"/>
                  </a:lnTo>
                  <a:lnTo>
                    <a:pt x="11" y="125"/>
                  </a:lnTo>
                  <a:lnTo>
                    <a:pt x="10" y="132"/>
                  </a:lnTo>
                  <a:lnTo>
                    <a:pt x="10" y="133"/>
                  </a:lnTo>
                  <a:lnTo>
                    <a:pt x="10" y="134"/>
                  </a:lnTo>
                  <a:lnTo>
                    <a:pt x="9" y="136"/>
                  </a:lnTo>
                  <a:lnTo>
                    <a:pt x="9" y="137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4" name="Freeform 531"/>
            <p:cNvSpPr>
              <a:spLocks/>
            </p:cNvSpPr>
            <p:nvPr/>
          </p:nvSpPr>
          <p:spPr bwMode="auto">
            <a:xfrm>
              <a:off x="2075" y="1460"/>
              <a:ext cx="30" cy="126"/>
            </a:xfrm>
            <a:custGeom>
              <a:avLst/>
              <a:gdLst>
                <a:gd name="T0" fmla="*/ 2 w 30"/>
                <a:gd name="T1" fmla="*/ 125 h 126"/>
                <a:gd name="T2" fmla="*/ 2 w 30"/>
                <a:gd name="T3" fmla="*/ 124 h 126"/>
                <a:gd name="T4" fmla="*/ 1 w 30"/>
                <a:gd name="T5" fmla="*/ 122 h 126"/>
                <a:gd name="T6" fmla="*/ 0 w 30"/>
                <a:gd name="T7" fmla="*/ 117 h 126"/>
                <a:gd name="T8" fmla="*/ 1 w 30"/>
                <a:gd name="T9" fmla="*/ 107 h 126"/>
                <a:gd name="T10" fmla="*/ 2 w 30"/>
                <a:gd name="T11" fmla="*/ 102 h 126"/>
                <a:gd name="T12" fmla="*/ 5 w 30"/>
                <a:gd name="T13" fmla="*/ 97 h 126"/>
                <a:gd name="T14" fmla="*/ 7 w 30"/>
                <a:gd name="T15" fmla="*/ 91 h 126"/>
                <a:gd name="T16" fmla="*/ 10 w 30"/>
                <a:gd name="T17" fmla="*/ 85 h 126"/>
                <a:gd name="T18" fmla="*/ 9 w 30"/>
                <a:gd name="T19" fmla="*/ 73 h 126"/>
                <a:gd name="T20" fmla="*/ 9 w 30"/>
                <a:gd name="T21" fmla="*/ 68 h 126"/>
                <a:gd name="T22" fmla="*/ 10 w 30"/>
                <a:gd name="T23" fmla="*/ 64 h 126"/>
                <a:gd name="T24" fmla="*/ 11 w 30"/>
                <a:gd name="T25" fmla="*/ 62 h 126"/>
                <a:gd name="T26" fmla="*/ 13 w 30"/>
                <a:gd name="T27" fmla="*/ 59 h 126"/>
                <a:gd name="T28" fmla="*/ 15 w 30"/>
                <a:gd name="T29" fmla="*/ 55 h 126"/>
                <a:gd name="T30" fmla="*/ 16 w 30"/>
                <a:gd name="T31" fmla="*/ 53 h 126"/>
                <a:gd name="T32" fmla="*/ 16 w 30"/>
                <a:gd name="T33" fmla="*/ 44 h 126"/>
                <a:gd name="T34" fmla="*/ 16 w 30"/>
                <a:gd name="T35" fmla="*/ 36 h 126"/>
                <a:gd name="T36" fmla="*/ 16 w 30"/>
                <a:gd name="T37" fmla="*/ 33 h 126"/>
                <a:gd name="T38" fmla="*/ 19 w 30"/>
                <a:gd name="T39" fmla="*/ 25 h 126"/>
                <a:gd name="T40" fmla="*/ 20 w 30"/>
                <a:gd name="T41" fmla="*/ 21 h 126"/>
                <a:gd name="T42" fmla="*/ 20 w 30"/>
                <a:gd name="T43" fmla="*/ 18 h 126"/>
                <a:gd name="T44" fmla="*/ 19 w 30"/>
                <a:gd name="T45" fmla="*/ 16 h 126"/>
                <a:gd name="T46" fmla="*/ 18 w 30"/>
                <a:gd name="T47" fmla="*/ 13 h 126"/>
                <a:gd name="T48" fmla="*/ 22 w 30"/>
                <a:gd name="T49" fmla="*/ 4 h 126"/>
                <a:gd name="T50" fmla="*/ 27 w 30"/>
                <a:gd name="T51" fmla="*/ 0 h 126"/>
                <a:gd name="T52" fmla="*/ 29 w 30"/>
                <a:gd name="T53" fmla="*/ 5 h 126"/>
                <a:gd name="T54" fmla="*/ 28 w 30"/>
                <a:gd name="T55" fmla="*/ 15 h 126"/>
                <a:gd name="T56" fmla="*/ 27 w 30"/>
                <a:gd name="T57" fmla="*/ 17 h 126"/>
                <a:gd name="T58" fmla="*/ 24 w 30"/>
                <a:gd name="T59" fmla="*/ 20 h 126"/>
                <a:gd name="T60" fmla="*/ 23 w 30"/>
                <a:gd name="T61" fmla="*/ 23 h 126"/>
                <a:gd name="T62" fmla="*/ 22 w 30"/>
                <a:gd name="T63" fmla="*/ 28 h 126"/>
                <a:gd name="T64" fmla="*/ 22 w 30"/>
                <a:gd name="T65" fmla="*/ 31 h 126"/>
                <a:gd name="T66" fmla="*/ 20 w 30"/>
                <a:gd name="T67" fmla="*/ 35 h 126"/>
                <a:gd name="T68" fmla="*/ 18 w 30"/>
                <a:gd name="T69" fmla="*/ 38 h 126"/>
                <a:gd name="T70" fmla="*/ 19 w 30"/>
                <a:gd name="T71" fmla="*/ 44 h 126"/>
                <a:gd name="T72" fmla="*/ 19 w 30"/>
                <a:gd name="T73" fmla="*/ 54 h 126"/>
                <a:gd name="T74" fmla="*/ 16 w 30"/>
                <a:gd name="T75" fmla="*/ 59 h 126"/>
                <a:gd name="T76" fmla="*/ 15 w 30"/>
                <a:gd name="T77" fmla="*/ 62 h 126"/>
                <a:gd name="T78" fmla="*/ 13 w 30"/>
                <a:gd name="T79" fmla="*/ 66 h 126"/>
                <a:gd name="T80" fmla="*/ 12 w 30"/>
                <a:gd name="T81" fmla="*/ 71 h 126"/>
                <a:gd name="T82" fmla="*/ 12 w 30"/>
                <a:gd name="T83" fmla="*/ 84 h 126"/>
                <a:gd name="T84" fmla="*/ 10 w 30"/>
                <a:gd name="T85" fmla="*/ 89 h 126"/>
                <a:gd name="T86" fmla="*/ 8 w 30"/>
                <a:gd name="T87" fmla="*/ 97 h 126"/>
                <a:gd name="T88" fmla="*/ 5 w 30"/>
                <a:gd name="T89" fmla="*/ 104 h 126"/>
                <a:gd name="T90" fmla="*/ 4 w 30"/>
                <a:gd name="T91" fmla="*/ 108 h 126"/>
                <a:gd name="T92" fmla="*/ 2 w 30"/>
                <a:gd name="T93" fmla="*/ 120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"/>
                <a:gd name="T142" fmla="*/ 0 h 126"/>
                <a:gd name="T143" fmla="*/ 30 w 30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" h="126">
                  <a:moveTo>
                    <a:pt x="2" y="125"/>
                  </a:moveTo>
                  <a:lnTo>
                    <a:pt x="2" y="125"/>
                  </a:lnTo>
                  <a:lnTo>
                    <a:pt x="2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1" y="107"/>
                  </a:lnTo>
                  <a:lnTo>
                    <a:pt x="2" y="102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10" y="85"/>
                  </a:lnTo>
                  <a:lnTo>
                    <a:pt x="10" y="79"/>
                  </a:lnTo>
                  <a:lnTo>
                    <a:pt x="9" y="73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1" y="62"/>
                  </a:lnTo>
                  <a:lnTo>
                    <a:pt x="13" y="59"/>
                  </a:lnTo>
                  <a:lnTo>
                    <a:pt x="14" y="57"/>
                  </a:lnTo>
                  <a:lnTo>
                    <a:pt x="15" y="55"/>
                  </a:lnTo>
                  <a:lnTo>
                    <a:pt x="16" y="53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5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20" y="35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9" y="44"/>
                  </a:lnTo>
                  <a:lnTo>
                    <a:pt x="19" y="49"/>
                  </a:lnTo>
                  <a:lnTo>
                    <a:pt x="19" y="54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2" y="71"/>
                  </a:lnTo>
                  <a:lnTo>
                    <a:pt x="12" y="77"/>
                  </a:lnTo>
                  <a:lnTo>
                    <a:pt x="12" y="84"/>
                  </a:lnTo>
                  <a:lnTo>
                    <a:pt x="10" y="89"/>
                  </a:lnTo>
                  <a:lnTo>
                    <a:pt x="10" y="92"/>
                  </a:lnTo>
                  <a:lnTo>
                    <a:pt x="8" y="97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4" y="108"/>
                  </a:lnTo>
                  <a:lnTo>
                    <a:pt x="3" y="115"/>
                  </a:lnTo>
                  <a:lnTo>
                    <a:pt x="2" y="120"/>
                  </a:lnTo>
                  <a:lnTo>
                    <a:pt x="2" y="125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5" name="Freeform 532"/>
            <p:cNvSpPr>
              <a:spLocks/>
            </p:cNvSpPr>
            <p:nvPr/>
          </p:nvSpPr>
          <p:spPr bwMode="auto">
            <a:xfrm>
              <a:off x="2032" y="1467"/>
              <a:ext cx="61" cy="108"/>
            </a:xfrm>
            <a:custGeom>
              <a:avLst/>
              <a:gdLst>
                <a:gd name="T0" fmla="*/ 0 w 61"/>
                <a:gd name="T1" fmla="*/ 107 h 108"/>
                <a:gd name="T2" fmla="*/ 6 w 61"/>
                <a:gd name="T3" fmla="*/ 103 h 108"/>
                <a:gd name="T4" fmla="*/ 12 w 61"/>
                <a:gd name="T5" fmla="*/ 99 h 108"/>
                <a:gd name="T6" fmla="*/ 19 w 61"/>
                <a:gd name="T7" fmla="*/ 94 h 108"/>
                <a:gd name="T8" fmla="*/ 25 w 61"/>
                <a:gd name="T9" fmla="*/ 85 h 108"/>
                <a:gd name="T10" fmla="*/ 26 w 61"/>
                <a:gd name="T11" fmla="*/ 77 h 108"/>
                <a:gd name="T12" fmla="*/ 29 w 61"/>
                <a:gd name="T13" fmla="*/ 62 h 108"/>
                <a:gd name="T14" fmla="*/ 32 w 61"/>
                <a:gd name="T15" fmla="*/ 55 h 108"/>
                <a:gd name="T16" fmla="*/ 36 w 61"/>
                <a:gd name="T17" fmla="*/ 51 h 108"/>
                <a:gd name="T18" fmla="*/ 38 w 61"/>
                <a:gd name="T19" fmla="*/ 48 h 108"/>
                <a:gd name="T20" fmla="*/ 42 w 61"/>
                <a:gd name="T21" fmla="*/ 43 h 108"/>
                <a:gd name="T22" fmla="*/ 48 w 61"/>
                <a:gd name="T23" fmla="*/ 32 h 108"/>
                <a:gd name="T24" fmla="*/ 49 w 61"/>
                <a:gd name="T25" fmla="*/ 26 h 108"/>
                <a:gd name="T26" fmla="*/ 52 w 61"/>
                <a:gd name="T27" fmla="*/ 23 h 108"/>
                <a:gd name="T28" fmla="*/ 55 w 61"/>
                <a:gd name="T29" fmla="*/ 23 h 108"/>
                <a:gd name="T30" fmla="*/ 56 w 61"/>
                <a:gd name="T31" fmla="*/ 19 h 108"/>
                <a:gd name="T32" fmla="*/ 59 w 61"/>
                <a:gd name="T33" fmla="*/ 10 h 108"/>
                <a:gd name="T34" fmla="*/ 60 w 61"/>
                <a:gd name="T35" fmla="*/ 5 h 108"/>
                <a:gd name="T36" fmla="*/ 59 w 61"/>
                <a:gd name="T37" fmla="*/ 0 h 108"/>
                <a:gd name="T38" fmla="*/ 53 w 61"/>
                <a:gd name="T39" fmla="*/ 0 h 108"/>
                <a:gd name="T40" fmla="*/ 51 w 61"/>
                <a:gd name="T41" fmla="*/ 3 h 108"/>
                <a:gd name="T42" fmla="*/ 43 w 61"/>
                <a:gd name="T43" fmla="*/ 12 h 108"/>
                <a:gd name="T44" fmla="*/ 43 w 61"/>
                <a:gd name="T45" fmla="*/ 17 h 108"/>
                <a:gd name="T46" fmla="*/ 45 w 61"/>
                <a:gd name="T47" fmla="*/ 21 h 108"/>
                <a:gd name="T48" fmla="*/ 45 w 61"/>
                <a:gd name="T49" fmla="*/ 25 h 108"/>
                <a:gd name="T50" fmla="*/ 45 w 61"/>
                <a:gd name="T51" fmla="*/ 27 h 108"/>
                <a:gd name="T52" fmla="*/ 43 w 61"/>
                <a:gd name="T53" fmla="*/ 33 h 108"/>
                <a:gd name="T54" fmla="*/ 42 w 61"/>
                <a:gd name="T55" fmla="*/ 36 h 108"/>
                <a:gd name="T56" fmla="*/ 37 w 61"/>
                <a:gd name="T57" fmla="*/ 42 h 108"/>
                <a:gd name="T58" fmla="*/ 31 w 61"/>
                <a:gd name="T59" fmla="*/ 49 h 108"/>
                <a:gd name="T60" fmla="*/ 26 w 61"/>
                <a:gd name="T61" fmla="*/ 57 h 108"/>
                <a:gd name="T62" fmla="*/ 25 w 61"/>
                <a:gd name="T63" fmla="*/ 64 h 108"/>
                <a:gd name="T64" fmla="*/ 24 w 61"/>
                <a:gd name="T65" fmla="*/ 70 h 108"/>
                <a:gd name="T66" fmla="*/ 21 w 61"/>
                <a:gd name="T67" fmla="*/ 82 h 108"/>
                <a:gd name="T68" fmla="*/ 20 w 61"/>
                <a:gd name="T69" fmla="*/ 87 h 108"/>
                <a:gd name="T70" fmla="*/ 16 w 61"/>
                <a:gd name="T71" fmla="*/ 92 h 108"/>
                <a:gd name="T72" fmla="*/ 9 w 61"/>
                <a:gd name="T73" fmla="*/ 97 h 108"/>
                <a:gd name="T74" fmla="*/ 3 w 61"/>
                <a:gd name="T75" fmla="*/ 102 h 108"/>
                <a:gd name="T76" fmla="*/ 0 w 61"/>
                <a:gd name="T77" fmla="*/ 107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108"/>
                <a:gd name="T119" fmla="*/ 61 w 61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108">
                  <a:moveTo>
                    <a:pt x="0" y="107"/>
                  </a:moveTo>
                  <a:lnTo>
                    <a:pt x="0" y="107"/>
                  </a:lnTo>
                  <a:lnTo>
                    <a:pt x="3" y="105"/>
                  </a:lnTo>
                  <a:lnTo>
                    <a:pt x="6" y="103"/>
                  </a:lnTo>
                  <a:lnTo>
                    <a:pt x="9" y="102"/>
                  </a:lnTo>
                  <a:lnTo>
                    <a:pt x="12" y="99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1" y="90"/>
                  </a:lnTo>
                  <a:lnTo>
                    <a:pt x="25" y="85"/>
                  </a:lnTo>
                  <a:lnTo>
                    <a:pt x="26" y="77"/>
                  </a:lnTo>
                  <a:lnTo>
                    <a:pt x="27" y="68"/>
                  </a:lnTo>
                  <a:lnTo>
                    <a:pt x="29" y="62"/>
                  </a:lnTo>
                  <a:lnTo>
                    <a:pt x="32" y="55"/>
                  </a:lnTo>
                  <a:lnTo>
                    <a:pt x="34" y="52"/>
                  </a:lnTo>
                  <a:lnTo>
                    <a:pt x="36" y="51"/>
                  </a:lnTo>
                  <a:lnTo>
                    <a:pt x="37" y="50"/>
                  </a:lnTo>
                  <a:lnTo>
                    <a:pt x="38" y="48"/>
                  </a:lnTo>
                  <a:lnTo>
                    <a:pt x="42" y="43"/>
                  </a:lnTo>
                  <a:lnTo>
                    <a:pt x="45" y="38"/>
                  </a:lnTo>
                  <a:lnTo>
                    <a:pt x="48" y="32"/>
                  </a:lnTo>
                  <a:lnTo>
                    <a:pt x="49" y="26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19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7" y="7"/>
                  </a:lnTo>
                  <a:lnTo>
                    <a:pt x="43" y="12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5" y="27"/>
                  </a:lnTo>
                  <a:lnTo>
                    <a:pt x="44" y="30"/>
                  </a:lnTo>
                  <a:lnTo>
                    <a:pt x="43" y="33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1" y="49"/>
                  </a:lnTo>
                  <a:lnTo>
                    <a:pt x="29" y="53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5" y="64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1" y="82"/>
                  </a:lnTo>
                  <a:lnTo>
                    <a:pt x="20" y="87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3" y="95"/>
                  </a:lnTo>
                  <a:lnTo>
                    <a:pt x="9" y="97"/>
                  </a:lnTo>
                  <a:lnTo>
                    <a:pt x="6" y="99"/>
                  </a:lnTo>
                  <a:lnTo>
                    <a:pt x="3" y="102"/>
                  </a:lnTo>
                  <a:lnTo>
                    <a:pt x="0" y="104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6" name="Freeform 533"/>
            <p:cNvSpPr>
              <a:spLocks/>
            </p:cNvSpPr>
            <p:nvPr/>
          </p:nvSpPr>
          <p:spPr bwMode="auto">
            <a:xfrm>
              <a:off x="1998" y="1450"/>
              <a:ext cx="89" cy="103"/>
            </a:xfrm>
            <a:custGeom>
              <a:avLst/>
              <a:gdLst>
                <a:gd name="T0" fmla="*/ 0 w 89"/>
                <a:gd name="T1" fmla="*/ 100 h 103"/>
                <a:gd name="T2" fmla="*/ 0 w 89"/>
                <a:gd name="T3" fmla="*/ 102 h 103"/>
                <a:gd name="T4" fmla="*/ 3 w 89"/>
                <a:gd name="T5" fmla="*/ 99 h 103"/>
                <a:gd name="T6" fmla="*/ 6 w 89"/>
                <a:gd name="T7" fmla="*/ 97 h 103"/>
                <a:gd name="T8" fmla="*/ 15 w 89"/>
                <a:gd name="T9" fmla="*/ 92 h 103"/>
                <a:gd name="T10" fmla="*/ 20 w 89"/>
                <a:gd name="T11" fmla="*/ 87 h 103"/>
                <a:gd name="T12" fmla="*/ 23 w 89"/>
                <a:gd name="T13" fmla="*/ 77 h 103"/>
                <a:gd name="T14" fmla="*/ 27 w 89"/>
                <a:gd name="T15" fmla="*/ 72 h 103"/>
                <a:gd name="T16" fmla="*/ 32 w 89"/>
                <a:gd name="T17" fmla="*/ 69 h 103"/>
                <a:gd name="T18" fmla="*/ 38 w 89"/>
                <a:gd name="T19" fmla="*/ 65 h 103"/>
                <a:gd name="T20" fmla="*/ 43 w 89"/>
                <a:gd name="T21" fmla="*/ 61 h 103"/>
                <a:gd name="T22" fmla="*/ 47 w 89"/>
                <a:gd name="T23" fmla="*/ 58 h 103"/>
                <a:gd name="T24" fmla="*/ 51 w 89"/>
                <a:gd name="T25" fmla="*/ 47 h 103"/>
                <a:gd name="T26" fmla="*/ 54 w 89"/>
                <a:gd name="T27" fmla="*/ 42 h 103"/>
                <a:gd name="T28" fmla="*/ 61 w 89"/>
                <a:gd name="T29" fmla="*/ 39 h 103"/>
                <a:gd name="T30" fmla="*/ 67 w 89"/>
                <a:gd name="T31" fmla="*/ 36 h 103"/>
                <a:gd name="T32" fmla="*/ 70 w 89"/>
                <a:gd name="T33" fmla="*/ 31 h 103"/>
                <a:gd name="T34" fmla="*/ 73 w 89"/>
                <a:gd name="T35" fmla="*/ 22 h 103"/>
                <a:gd name="T36" fmla="*/ 75 w 89"/>
                <a:gd name="T37" fmla="*/ 20 h 103"/>
                <a:gd name="T38" fmla="*/ 76 w 89"/>
                <a:gd name="T39" fmla="*/ 20 h 103"/>
                <a:gd name="T40" fmla="*/ 80 w 89"/>
                <a:gd name="T41" fmla="*/ 19 h 103"/>
                <a:gd name="T42" fmla="*/ 84 w 89"/>
                <a:gd name="T43" fmla="*/ 14 h 103"/>
                <a:gd name="T44" fmla="*/ 88 w 89"/>
                <a:gd name="T45" fmla="*/ 0 h 103"/>
                <a:gd name="T46" fmla="*/ 87 w 89"/>
                <a:gd name="T47" fmla="*/ 0 h 103"/>
                <a:gd name="T48" fmla="*/ 83 w 89"/>
                <a:gd name="T49" fmla="*/ 0 h 103"/>
                <a:gd name="T50" fmla="*/ 75 w 89"/>
                <a:gd name="T51" fmla="*/ 8 h 103"/>
                <a:gd name="T52" fmla="*/ 72 w 89"/>
                <a:gd name="T53" fmla="*/ 12 h 103"/>
                <a:gd name="T54" fmla="*/ 74 w 89"/>
                <a:gd name="T55" fmla="*/ 16 h 103"/>
                <a:gd name="T56" fmla="*/ 74 w 89"/>
                <a:gd name="T57" fmla="*/ 17 h 103"/>
                <a:gd name="T58" fmla="*/ 73 w 89"/>
                <a:gd name="T59" fmla="*/ 18 h 103"/>
                <a:gd name="T60" fmla="*/ 70 w 89"/>
                <a:gd name="T61" fmla="*/ 22 h 103"/>
                <a:gd name="T62" fmla="*/ 67 w 89"/>
                <a:gd name="T63" fmla="*/ 27 h 103"/>
                <a:gd name="T64" fmla="*/ 60 w 89"/>
                <a:gd name="T65" fmla="*/ 35 h 103"/>
                <a:gd name="T66" fmla="*/ 55 w 89"/>
                <a:gd name="T67" fmla="*/ 36 h 103"/>
                <a:gd name="T68" fmla="*/ 50 w 89"/>
                <a:gd name="T69" fmla="*/ 40 h 103"/>
                <a:gd name="T70" fmla="*/ 46 w 89"/>
                <a:gd name="T71" fmla="*/ 49 h 103"/>
                <a:gd name="T72" fmla="*/ 40 w 89"/>
                <a:gd name="T73" fmla="*/ 57 h 103"/>
                <a:gd name="T74" fmla="*/ 36 w 89"/>
                <a:gd name="T75" fmla="*/ 61 h 103"/>
                <a:gd name="T76" fmla="*/ 30 w 89"/>
                <a:gd name="T77" fmla="*/ 64 h 103"/>
                <a:gd name="T78" fmla="*/ 26 w 89"/>
                <a:gd name="T79" fmla="*/ 67 h 103"/>
                <a:gd name="T80" fmla="*/ 20 w 89"/>
                <a:gd name="T81" fmla="*/ 76 h 103"/>
                <a:gd name="T82" fmla="*/ 16 w 89"/>
                <a:gd name="T83" fmla="*/ 85 h 103"/>
                <a:gd name="T84" fmla="*/ 13 w 89"/>
                <a:gd name="T85" fmla="*/ 89 h 103"/>
                <a:gd name="T86" fmla="*/ 8 w 89"/>
                <a:gd name="T87" fmla="*/ 95 h 103"/>
                <a:gd name="T88" fmla="*/ 1 w 89"/>
                <a:gd name="T89" fmla="*/ 99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"/>
                <a:gd name="T136" fmla="*/ 0 h 103"/>
                <a:gd name="T137" fmla="*/ 89 w 89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" h="103">
                  <a:moveTo>
                    <a:pt x="0" y="99"/>
                  </a:moveTo>
                  <a:lnTo>
                    <a:pt x="0" y="99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6" y="97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5" y="92"/>
                  </a:lnTo>
                  <a:lnTo>
                    <a:pt x="18" y="89"/>
                  </a:lnTo>
                  <a:lnTo>
                    <a:pt x="20" y="87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3" y="77"/>
                  </a:lnTo>
                  <a:lnTo>
                    <a:pt x="25" y="74"/>
                  </a:lnTo>
                  <a:lnTo>
                    <a:pt x="27" y="72"/>
                  </a:lnTo>
                  <a:lnTo>
                    <a:pt x="30" y="71"/>
                  </a:lnTo>
                  <a:lnTo>
                    <a:pt x="32" y="69"/>
                  </a:lnTo>
                  <a:lnTo>
                    <a:pt x="34" y="67"/>
                  </a:lnTo>
                  <a:lnTo>
                    <a:pt x="36" y="66"/>
                  </a:lnTo>
                  <a:lnTo>
                    <a:pt x="38" y="65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49" y="54"/>
                  </a:lnTo>
                  <a:lnTo>
                    <a:pt x="50" y="51"/>
                  </a:lnTo>
                  <a:lnTo>
                    <a:pt x="51" y="47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9" y="34"/>
                  </a:lnTo>
                  <a:lnTo>
                    <a:pt x="70" y="31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2"/>
                  </a:lnTo>
                  <a:lnTo>
                    <a:pt x="74" y="22"/>
                  </a:lnTo>
                  <a:lnTo>
                    <a:pt x="75" y="20"/>
                  </a:lnTo>
                  <a:lnTo>
                    <a:pt x="76" y="20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1" y="18"/>
                  </a:lnTo>
                  <a:lnTo>
                    <a:pt x="84" y="14"/>
                  </a:lnTo>
                  <a:lnTo>
                    <a:pt x="87" y="10"/>
                  </a:lnTo>
                  <a:lnTo>
                    <a:pt x="88" y="5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77" y="5"/>
                  </a:lnTo>
                  <a:lnTo>
                    <a:pt x="75" y="8"/>
                  </a:lnTo>
                  <a:lnTo>
                    <a:pt x="73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5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0" y="22"/>
                  </a:lnTo>
                  <a:lnTo>
                    <a:pt x="68" y="24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5" y="34"/>
                  </a:lnTo>
                  <a:lnTo>
                    <a:pt x="60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4" y="38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7" y="46"/>
                  </a:lnTo>
                  <a:lnTo>
                    <a:pt x="46" y="49"/>
                  </a:lnTo>
                  <a:lnTo>
                    <a:pt x="43" y="54"/>
                  </a:lnTo>
                  <a:lnTo>
                    <a:pt x="40" y="57"/>
                  </a:lnTo>
                  <a:lnTo>
                    <a:pt x="38" y="60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30" y="64"/>
                  </a:lnTo>
                  <a:lnTo>
                    <a:pt x="29" y="65"/>
                  </a:lnTo>
                  <a:lnTo>
                    <a:pt x="26" y="67"/>
                  </a:lnTo>
                  <a:lnTo>
                    <a:pt x="23" y="71"/>
                  </a:lnTo>
                  <a:lnTo>
                    <a:pt x="21" y="74"/>
                  </a:lnTo>
                  <a:lnTo>
                    <a:pt x="20" y="76"/>
                  </a:lnTo>
                  <a:lnTo>
                    <a:pt x="18" y="79"/>
                  </a:lnTo>
                  <a:lnTo>
                    <a:pt x="16" y="81"/>
                  </a:lnTo>
                  <a:lnTo>
                    <a:pt x="16" y="85"/>
                  </a:lnTo>
                  <a:lnTo>
                    <a:pt x="15" y="87"/>
                  </a:lnTo>
                  <a:lnTo>
                    <a:pt x="13" y="89"/>
                  </a:lnTo>
                  <a:lnTo>
                    <a:pt x="11" y="92"/>
                  </a:lnTo>
                  <a:lnTo>
                    <a:pt x="10" y="94"/>
                  </a:lnTo>
                  <a:lnTo>
                    <a:pt x="8" y="95"/>
                  </a:lnTo>
                  <a:lnTo>
                    <a:pt x="5" y="96"/>
                  </a:lnTo>
                  <a:lnTo>
                    <a:pt x="4" y="97"/>
                  </a:lnTo>
                  <a:lnTo>
                    <a:pt x="1" y="99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7" name="Freeform 534"/>
            <p:cNvSpPr>
              <a:spLocks/>
            </p:cNvSpPr>
            <p:nvPr/>
          </p:nvSpPr>
          <p:spPr bwMode="auto">
            <a:xfrm>
              <a:off x="1946" y="1423"/>
              <a:ext cx="130" cy="68"/>
            </a:xfrm>
            <a:custGeom>
              <a:avLst/>
              <a:gdLst>
                <a:gd name="T0" fmla="*/ 3 w 130"/>
                <a:gd name="T1" fmla="*/ 65 h 68"/>
                <a:gd name="T2" fmla="*/ 12 w 130"/>
                <a:gd name="T3" fmla="*/ 67 h 68"/>
                <a:gd name="T4" fmla="*/ 21 w 130"/>
                <a:gd name="T5" fmla="*/ 65 h 68"/>
                <a:gd name="T6" fmla="*/ 28 w 130"/>
                <a:gd name="T7" fmla="*/ 60 h 68"/>
                <a:gd name="T8" fmla="*/ 35 w 130"/>
                <a:gd name="T9" fmla="*/ 52 h 68"/>
                <a:gd name="T10" fmla="*/ 43 w 130"/>
                <a:gd name="T11" fmla="*/ 47 h 68"/>
                <a:gd name="T12" fmla="*/ 48 w 130"/>
                <a:gd name="T13" fmla="*/ 44 h 68"/>
                <a:gd name="T14" fmla="*/ 57 w 130"/>
                <a:gd name="T15" fmla="*/ 41 h 68"/>
                <a:gd name="T16" fmla="*/ 62 w 130"/>
                <a:gd name="T17" fmla="*/ 41 h 68"/>
                <a:gd name="T18" fmla="*/ 67 w 130"/>
                <a:gd name="T19" fmla="*/ 42 h 68"/>
                <a:gd name="T20" fmla="*/ 73 w 130"/>
                <a:gd name="T21" fmla="*/ 41 h 68"/>
                <a:gd name="T22" fmla="*/ 79 w 130"/>
                <a:gd name="T23" fmla="*/ 38 h 68"/>
                <a:gd name="T24" fmla="*/ 84 w 130"/>
                <a:gd name="T25" fmla="*/ 29 h 68"/>
                <a:gd name="T26" fmla="*/ 90 w 130"/>
                <a:gd name="T27" fmla="*/ 24 h 68"/>
                <a:gd name="T28" fmla="*/ 95 w 130"/>
                <a:gd name="T29" fmla="*/ 24 h 68"/>
                <a:gd name="T30" fmla="*/ 101 w 130"/>
                <a:gd name="T31" fmla="*/ 22 h 68"/>
                <a:gd name="T32" fmla="*/ 106 w 130"/>
                <a:gd name="T33" fmla="*/ 16 h 68"/>
                <a:gd name="T34" fmla="*/ 111 w 130"/>
                <a:gd name="T35" fmla="*/ 13 h 68"/>
                <a:gd name="T36" fmla="*/ 117 w 130"/>
                <a:gd name="T37" fmla="*/ 14 h 68"/>
                <a:gd name="T38" fmla="*/ 122 w 130"/>
                <a:gd name="T39" fmla="*/ 13 h 68"/>
                <a:gd name="T40" fmla="*/ 126 w 130"/>
                <a:gd name="T41" fmla="*/ 11 h 68"/>
                <a:gd name="T42" fmla="*/ 129 w 130"/>
                <a:gd name="T43" fmla="*/ 7 h 68"/>
                <a:gd name="T44" fmla="*/ 129 w 130"/>
                <a:gd name="T45" fmla="*/ 4 h 68"/>
                <a:gd name="T46" fmla="*/ 127 w 130"/>
                <a:gd name="T47" fmla="*/ 0 h 68"/>
                <a:gd name="T48" fmla="*/ 122 w 130"/>
                <a:gd name="T49" fmla="*/ 0 h 68"/>
                <a:gd name="T50" fmla="*/ 117 w 130"/>
                <a:gd name="T51" fmla="*/ 2 h 68"/>
                <a:gd name="T52" fmla="*/ 114 w 130"/>
                <a:gd name="T53" fmla="*/ 4 h 68"/>
                <a:gd name="T54" fmla="*/ 113 w 130"/>
                <a:gd name="T55" fmla="*/ 6 h 68"/>
                <a:gd name="T56" fmla="*/ 112 w 130"/>
                <a:gd name="T57" fmla="*/ 8 h 68"/>
                <a:gd name="T58" fmla="*/ 107 w 130"/>
                <a:gd name="T59" fmla="*/ 9 h 68"/>
                <a:gd name="T60" fmla="*/ 103 w 130"/>
                <a:gd name="T61" fmla="*/ 12 h 68"/>
                <a:gd name="T62" fmla="*/ 101 w 130"/>
                <a:gd name="T63" fmla="*/ 17 h 68"/>
                <a:gd name="T64" fmla="*/ 97 w 130"/>
                <a:gd name="T65" fmla="*/ 19 h 68"/>
                <a:gd name="T66" fmla="*/ 89 w 130"/>
                <a:gd name="T67" fmla="*/ 21 h 68"/>
                <a:gd name="T68" fmla="*/ 85 w 130"/>
                <a:gd name="T69" fmla="*/ 23 h 68"/>
                <a:gd name="T70" fmla="*/ 80 w 130"/>
                <a:gd name="T71" fmla="*/ 29 h 68"/>
                <a:gd name="T72" fmla="*/ 75 w 130"/>
                <a:gd name="T73" fmla="*/ 36 h 68"/>
                <a:gd name="T74" fmla="*/ 72 w 130"/>
                <a:gd name="T75" fmla="*/ 37 h 68"/>
                <a:gd name="T76" fmla="*/ 66 w 130"/>
                <a:gd name="T77" fmla="*/ 38 h 68"/>
                <a:gd name="T78" fmla="*/ 62 w 130"/>
                <a:gd name="T79" fmla="*/ 38 h 68"/>
                <a:gd name="T80" fmla="*/ 54 w 130"/>
                <a:gd name="T81" fmla="*/ 38 h 68"/>
                <a:gd name="T82" fmla="*/ 41 w 130"/>
                <a:gd name="T83" fmla="*/ 43 h 68"/>
                <a:gd name="T84" fmla="*/ 33 w 130"/>
                <a:gd name="T85" fmla="*/ 49 h 68"/>
                <a:gd name="T86" fmla="*/ 29 w 130"/>
                <a:gd name="T87" fmla="*/ 54 h 68"/>
                <a:gd name="T88" fmla="*/ 24 w 130"/>
                <a:gd name="T89" fmla="*/ 58 h 68"/>
                <a:gd name="T90" fmla="*/ 17 w 130"/>
                <a:gd name="T91" fmla="*/ 63 h 68"/>
                <a:gd name="T92" fmla="*/ 13 w 130"/>
                <a:gd name="T93" fmla="*/ 63 h 68"/>
                <a:gd name="T94" fmla="*/ 9 w 130"/>
                <a:gd name="T95" fmla="*/ 62 h 68"/>
                <a:gd name="T96" fmla="*/ 2 w 130"/>
                <a:gd name="T97" fmla="*/ 64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0"/>
                <a:gd name="T148" fmla="*/ 0 h 68"/>
                <a:gd name="T149" fmla="*/ 130 w 130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0" h="68">
                  <a:moveTo>
                    <a:pt x="0" y="67"/>
                  </a:moveTo>
                  <a:lnTo>
                    <a:pt x="0" y="67"/>
                  </a:lnTo>
                  <a:lnTo>
                    <a:pt x="3" y="65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2" y="67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1" y="65"/>
                  </a:lnTo>
                  <a:lnTo>
                    <a:pt x="25" y="62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3" y="47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52" y="43"/>
                  </a:lnTo>
                  <a:lnTo>
                    <a:pt x="54" y="42"/>
                  </a:lnTo>
                  <a:lnTo>
                    <a:pt x="57" y="41"/>
                  </a:lnTo>
                  <a:lnTo>
                    <a:pt x="59" y="41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67" y="42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3" y="41"/>
                  </a:lnTo>
                  <a:lnTo>
                    <a:pt x="76" y="41"/>
                  </a:lnTo>
                  <a:lnTo>
                    <a:pt x="79" y="38"/>
                  </a:lnTo>
                  <a:lnTo>
                    <a:pt x="80" y="36"/>
                  </a:lnTo>
                  <a:lnTo>
                    <a:pt x="82" y="32"/>
                  </a:lnTo>
                  <a:lnTo>
                    <a:pt x="84" y="29"/>
                  </a:lnTo>
                  <a:lnTo>
                    <a:pt x="85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8" y="24"/>
                  </a:lnTo>
                  <a:lnTo>
                    <a:pt x="101" y="22"/>
                  </a:lnTo>
                  <a:lnTo>
                    <a:pt x="102" y="20"/>
                  </a:lnTo>
                  <a:lnTo>
                    <a:pt x="104" y="18"/>
                  </a:lnTo>
                  <a:lnTo>
                    <a:pt x="106" y="16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7" y="14"/>
                  </a:lnTo>
                  <a:lnTo>
                    <a:pt x="119" y="15"/>
                  </a:lnTo>
                  <a:lnTo>
                    <a:pt x="122" y="13"/>
                  </a:lnTo>
                  <a:lnTo>
                    <a:pt x="123" y="12"/>
                  </a:lnTo>
                  <a:lnTo>
                    <a:pt x="126" y="11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1"/>
                  </a:lnTo>
                  <a:lnTo>
                    <a:pt x="117" y="2"/>
                  </a:lnTo>
                  <a:lnTo>
                    <a:pt x="116" y="2"/>
                  </a:lnTo>
                  <a:lnTo>
                    <a:pt x="114" y="3"/>
                  </a:lnTo>
                  <a:lnTo>
                    <a:pt x="114" y="4"/>
                  </a:lnTo>
                  <a:lnTo>
                    <a:pt x="113" y="6"/>
                  </a:lnTo>
                  <a:lnTo>
                    <a:pt x="113" y="7"/>
                  </a:lnTo>
                  <a:lnTo>
                    <a:pt x="112" y="7"/>
                  </a:lnTo>
                  <a:lnTo>
                    <a:pt x="112" y="8"/>
                  </a:lnTo>
                  <a:lnTo>
                    <a:pt x="109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8"/>
                  </a:lnTo>
                  <a:lnTo>
                    <a:pt x="97" y="19"/>
                  </a:lnTo>
                  <a:lnTo>
                    <a:pt x="94" y="20"/>
                  </a:lnTo>
                  <a:lnTo>
                    <a:pt x="91" y="20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5" y="23"/>
                  </a:lnTo>
                  <a:lnTo>
                    <a:pt x="83" y="25"/>
                  </a:lnTo>
                  <a:lnTo>
                    <a:pt x="82" y="27"/>
                  </a:lnTo>
                  <a:lnTo>
                    <a:pt x="80" y="29"/>
                  </a:lnTo>
                  <a:lnTo>
                    <a:pt x="78" y="31"/>
                  </a:lnTo>
                  <a:lnTo>
                    <a:pt x="77" y="33"/>
                  </a:lnTo>
                  <a:lnTo>
                    <a:pt x="75" y="36"/>
                  </a:lnTo>
                  <a:lnTo>
                    <a:pt x="73" y="36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40"/>
                  </a:lnTo>
                  <a:lnTo>
                    <a:pt x="46" y="41"/>
                  </a:lnTo>
                  <a:lnTo>
                    <a:pt x="41" y="43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1" y="51"/>
                  </a:lnTo>
                  <a:lnTo>
                    <a:pt x="29" y="54"/>
                  </a:lnTo>
                  <a:lnTo>
                    <a:pt x="27" y="55"/>
                  </a:lnTo>
                  <a:lnTo>
                    <a:pt x="25" y="57"/>
                  </a:lnTo>
                  <a:lnTo>
                    <a:pt x="24" y="58"/>
                  </a:lnTo>
                  <a:lnTo>
                    <a:pt x="22" y="61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63"/>
                  </a:lnTo>
                  <a:lnTo>
                    <a:pt x="5" y="63"/>
                  </a:lnTo>
                  <a:lnTo>
                    <a:pt x="2" y="64"/>
                  </a:lnTo>
                  <a:lnTo>
                    <a:pt x="0" y="67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8" name="Freeform 535"/>
            <p:cNvSpPr>
              <a:spLocks/>
            </p:cNvSpPr>
            <p:nvPr/>
          </p:nvSpPr>
          <p:spPr bwMode="auto">
            <a:xfrm>
              <a:off x="1925" y="1411"/>
              <a:ext cx="138" cy="41"/>
            </a:xfrm>
            <a:custGeom>
              <a:avLst/>
              <a:gdLst>
                <a:gd name="T0" fmla="*/ 134 w 138"/>
                <a:gd name="T1" fmla="*/ 3 h 41"/>
                <a:gd name="T2" fmla="*/ 123 w 138"/>
                <a:gd name="T3" fmla="*/ 0 h 41"/>
                <a:gd name="T4" fmla="*/ 123 w 138"/>
                <a:gd name="T5" fmla="*/ 1 h 41"/>
                <a:gd name="T6" fmla="*/ 120 w 138"/>
                <a:gd name="T7" fmla="*/ 3 h 41"/>
                <a:gd name="T8" fmla="*/ 115 w 138"/>
                <a:gd name="T9" fmla="*/ 4 h 41"/>
                <a:gd name="T10" fmla="*/ 110 w 138"/>
                <a:gd name="T11" fmla="*/ 3 h 41"/>
                <a:gd name="T12" fmla="*/ 106 w 138"/>
                <a:gd name="T13" fmla="*/ 3 h 41"/>
                <a:gd name="T14" fmla="*/ 99 w 138"/>
                <a:gd name="T15" fmla="*/ 8 h 41"/>
                <a:gd name="T16" fmla="*/ 95 w 138"/>
                <a:gd name="T17" fmla="*/ 10 h 41"/>
                <a:gd name="T18" fmla="*/ 89 w 138"/>
                <a:gd name="T19" fmla="*/ 7 h 41"/>
                <a:gd name="T20" fmla="*/ 84 w 138"/>
                <a:gd name="T21" fmla="*/ 4 h 41"/>
                <a:gd name="T22" fmla="*/ 79 w 138"/>
                <a:gd name="T23" fmla="*/ 8 h 41"/>
                <a:gd name="T24" fmla="*/ 77 w 138"/>
                <a:gd name="T25" fmla="*/ 17 h 41"/>
                <a:gd name="T26" fmla="*/ 72 w 138"/>
                <a:gd name="T27" fmla="*/ 24 h 41"/>
                <a:gd name="T28" fmla="*/ 63 w 138"/>
                <a:gd name="T29" fmla="*/ 24 h 41"/>
                <a:gd name="T30" fmla="*/ 54 w 138"/>
                <a:gd name="T31" fmla="*/ 21 h 41"/>
                <a:gd name="T32" fmla="*/ 46 w 138"/>
                <a:gd name="T33" fmla="*/ 23 h 41"/>
                <a:gd name="T34" fmla="*/ 43 w 138"/>
                <a:gd name="T35" fmla="*/ 28 h 41"/>
                <a:gd name="T36" fmla="*/ 38 w 138"/>
                <a:gd name="T37" fmla="*/ 32 h 41"/>
                <a:gd name="T38" fmla="*/ 34 w 138"/>
                <a:gd name="T39" fmla="*/ 34 h 41"/>
                <a:gd name="T40" fmla="*/ 31 w 138"/>
                <a:gd name="T41" fmla="*/ 35 h 41"/>
                <a:gd name="T42" fmla="*/ 23 w 138"/>
                <a:gd name="T43" fmla="*/ 31 h 41"/>
                <a:gd name="T44" fmla="*/ 19 w 138"/>
                <a:gd name="T45" fmla="*/ 32 h 41"/>
                <a:gd name="T46" fmla="*/ 9 w 138"/>
                <a:gd name="T47" fmla="*/ 35 h 41"/>
                <a:gd name="T48" fmla="*/ 1 w 138"/>
                <a:gd name="T49" fmla="*/ 39 h 41"/>
                <a:gd name="T50" fmla="*/ 0 w 138"/>
                <a:gd name="T51" fmla="*/ 40 h 41"/>
                <a:gd name="T52" fmla="*/ 2 w 138"/>
                <a:gd name="T53" fmla="*/ 40 h 41"/>
                <a:gd name="T54" fmla="*/ 6 w 138"/>
                <a:gd name="T55" fmla="*/ 39 h 41"/>
                <a:gd name="T56" fmla="*/ 12 w 138"/>
                <a:gd name="T57" fmla="*/ 37 h 41"/>
                <a:gd name="T58" fmla="*/ 17 w 138"/>
                <a:gd name="T59" fmla="*/ 35 h 41"/>
                <a:gd name="T60" fmla="*/ 23 w 138"/>
                <a:gd name="T61" fmla="*/ 33 h 41"/>
                <a:gd name="T62" fmla="*/ 31 w 138"/>
                <a:gd name="T63" fmla="*/ 35 h 41"/>
                <a:gd name="T64" fmla="*/ 40 w 138"/>
                <a:gd name="T65" fmla="*/ 35 h 41"/>
                <a:gd name="T66" fmla="*/ 44 w 138"/>
                <a:gd name="T67" fmla="*/ 32 h 41"/>
                <a:gd name="T68" fmla="*/ 48 w 138"/>
                <a:gd name="T69" fmla="*/ 26 h 41"/>
                <a:gd name="T70" fmla="*/ 57 w 138"/>
                <a:gd name="T71" fmla="*/ 24 h 41"/>
                <a:gd name="T72" fmla="*/ 67 w 138"/>
                <a:gd name="T73" fmla="*/ 28 h 41"/>
                <a:gd name="T74" fmla="*/ 74 w 138"/>
                <a:gd name="T75" fmla="*/ 26 h 41"/>
                <a:gd name="T76" fmla="*/ 79 w 138"/>
                <a:gd name="T77" fmla="*/ 16 h 41"/>
                <a:gd name="T78" fmla="*/ 80 w 138"/>
                <a:gd name="T79" fmla="*/ 10 h 41"/>
                <a:gd name="T80" fmla="*/ 87 w 138"/>
                <a:gd name="T81" fmla="*/ 9 h 41"/>
                <a:gd name="T82" fmla="*/ 92 w 138"/>
                <a:gd name="T83" fmla="*/ 11 h 41"/>
                <a:gd name="T84" fmla="*/ 96 w 138"/>
                <a:gd name="T85" fmla="*/ 12 h 41"/>
                <a:gd name="T86" fmla="*/ 102 w 138"/>
                <a:gd name="T87" fmla="*/ 11 h 41"/>
                <a:gd name="T88" fmla="*/ 107 w 138"/>
                <a:gd name="T89" fmla="*/ 8 h 41"/>
                <a:gd name="T90" fmla="*/ 110 w 138"/>
                <a:gd name="T91" fmla="*/ 7 h 41"/>
                <a:gd name="T92" fmla="*/ 117 w 138"/>
                <a:gd name="T93" fmla="*/ 6 h 41"/>
                <a:gd name="T94" fmla="*/ 121 w 138"/>
                <a:gd name="T95" fmla="*/ 8 h 41"/>
                <a:gd name="T96" fmla="*/ 125 w 138"/>
                <a:gd name="T97" fmla="*/ 10 h 41"/>
                <a:gd name="T98" fmla="*/ 133 w 138"/>
                <a:gd name="T99" fmla="*/ 8 h 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8"/>
                <a:gd name="T151" fmla="*/ 0 h 41"/>
                <a:gd name="T152" fmla="*/ 138 w 138"/>
                <a:gd name="T153" fmla="*/ 41 h 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8" h="41">
                  <a:moveTo>
                    <a:pt x="137" y="4"/>
                  </a:moveTo>
                  <a:lnTo>
                    <a:pt x="137" y="4"/>
                  </a:lnTo>
                  <a:lnTo>
                    <a:pt x="134" y="3"/>
                  </a:lnTo>
                  <a:lnTo>
                    <a:pt x="130" y="1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17" y="4"/>
                  </a:lnTo>
                  <a:lnTo>
                    <a:pt x="115" y="4"/>
                  </a:lnTo>
                  <a:lnTo>
                    <a:pt x="113" y="3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08" y="3"/>
                  </a:lnTo>
                  <a:lnTo>
                    <a:pt x="106" y="3"/>
                  </a:lnTo>
                  <a:lnTo>
                    <a:pt x="104" y="5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7" y="9"/>
                  </a:lnTo>
                  <a:lnTo>
                    <a:pt x="95" y="10"/>
                  </a:lnTo>
                  <a:lnTo>
                    <a:pt x="93" y="9"/>
                  </a:lnTo>
                  <a:lnTo>
                    <a:pt x="90" y="8"/>
                  </a:lnTo>
                  <a:lnTo>
                    <a:pt x="89" y="7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4" y="4"/>
                  </a:lnTo>
                  <a:lnTo>
                    <a:pt x="81" y="5"/>
                  </a:lnTo>
                  <a:lnTo>
                    <a:pt x="79" y="8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77" y="17"/>
                  </a:lnTo>
                  <a:lnTo>
                    <a:pt x="75" y="20"/>
                  </a:lnTo>
                  <a:lnTo>
                    <a:pt x="74" y="23"/>
                  </a:lnTo>
                  <a:lnTo>
                    <a:pt x="72" y="24"/>
                  </a:lnTo>
                  <a:lnTo>
                    <a:pt x="67" y="25"/>
                  </a:lnTo>
                  <a:lnTo>
                    <a:pt x="63" y="24"/>
                  </a:lnTo>
                  <a:lnTo>
                    <a:pt x="61" y="23"/>
                  </a:lnTo>
                  <a:lnTo>
                    <a:pt x="57" y="22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8" y="21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6" y="32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19" y="32"/>
                  </a:lnTo>
                  <a:lnTo>
                    <a:pt x="16" y="32"/>
                  </a:lnTo>
                  <a:lnTo>
                    <a:pt x="12" y="33"/>
                  </a:lnTo>
                  <a:lnTo>
                    <a:pt x="9" y="35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4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4" y="36"/>
                  </a:lnTo>
                  <a:lnTo>
                    <a:pt x="37" y="36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71" y="28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78" y="20"/>
                  </a:lnTo>
                  <a:lnTo>
                    <a:pt x="79" y="16"/>
                  </a:lnTo>
                  <a:lnTo>
                    <a:pt x="79" y="12"/>
                  </a:lnTo>
                  <a:lnTo>
                    <a:pt x="80" y="10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10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1"/>
                  </a:lnTo>
                  <a:lnTo>
                    <a:pt x="103" y="10"/>
                  </a:lnTo>
                  <a:lnTo>
                    <a:pt x="105" y="9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6"/>
                  </a:lnTo>
                  <a:lnTo>
                    <a:pt x="115" y="5"/>
                  </a:lnTo>
                  <a:lnTo>
                    <a:pt x="117" y="6"/>
                  </a:lnTo>
                  <a:lnTo>
                    <a:pt x="119" y="7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5" y="10"/>
                  </a:lnTo>
                  <a:lnTo>
                    <a:pt x="128" y="10"/>
                  </a:lnTo>
                  <a:lnTo>
                    <a:pt x="133" y="8"/>
                  </a:lnTo>
                  <a:lnTo>
                    <a:pt x="136" y="7"/>
                  </a:lnTo>
                  <a:lnTo>
                    <a:pt x="137" y="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39" name="Freeform 536"/>
            <p:cNvSpPr>
              <a:spLocks/>
            </p:cNvSpPr>
            <p:nvPr/>
          </p:nvSpPr>
          <p:spPr bwMode="auto">
            <a:xfrm>
              <a:off x="1897" y="1397"/>
              <a:ext cx="166" cy="27"/>
            </a:xfrm>
            <a:custGeom>
              <a:avLst/>
              <a:gdLst>
                <a:gd name="T0" fmla="*/ 0 w 166"/>
                <a:gd name="T1" fmla="*/ 15 h 27"/>
                <a:gd name="T2" fmla="*/ 7 w 166"/>
                <a:gd name="T3" fmla="*/ 18 h 27"/>
                <a:gd name="T4" fmla="*/ 18 w 166"/>
                <a:gd name="T5" fmla="*/ 19 h 27"/>
                <a:gd name="T6" fmla="*/ 24 w 166"/>
                <a:gd name="T7" fmla="*/ 17 h 27"/>
                <a:gd name="T8" fmla="*/ 31 w 166"/>
                <a:gd name="T9" fmla="*/ 15 h 27"/>
                <a:gd name="T10" fmla="*/ 37 w 166"/>
                <a:gd name="T11" fmla="*/ 17 h 27"/>
                <a:gd name="T12" fmla="*/ 41 w 166"/>
                <a:gd name="T13" fmla="*/ 19 h 27"/>
                <a:gd name="T14" fmla="*/ 49 w 166"/>
                <a:gd name="T15" fmla="*/ 22 h 27"/>
                <a:gd name="T16" fmla="*/ 55 w 166"/>
                <a:gd name="T17" fmla="*/ 22 h 27"/>
                <a:gd name="T18" fmla="*/ 59 w 166"/>
                <a:gd name="T19" fmla="*/ 16 h 27"/>
                <a:gd name="T20" fmla="*/ 67 w 166"/>
                <a:gd name="T21" fmla="*/ 8 h 27"/>
                <a:gd name="T22" fmla="*/ 73 w 166"/>
                <a:gd name="T23" fmla="*/ 8 h 27"/>
                <a:gd name="T24" fmla="*/ 80 w 166"/>
                <a:gd name="T25" fmla="*/ 13 h 27"/>
                <a:gd name="T26" fmla="*/ 86 w 166"/>
                <a:gd name="T27" fmla="*/ 22 h 27"/>
                <a:gd name="T28" fmla="*/ 90 w 166"/>
                <a:gd name="T29" fmla="*/ 25 h 27"/>
                <a:gd name="T30" fmla="*/ 96 w 166"/>
                <a:gd name="T31" fmla="*/ 26 h 27"/>
                <a:gd name="T32" fmla="*/ 101 w 166"/>
                <a:gd name="T33" fmla="*/ 20 h 27"/>
                <a:gd name="T34" fmla="*/ 102 w 166"/>
                <a:gd name="T35" fmla="*/ 15 h 27"/>
                <a:gd name="T36" fmla="*/ 106 w 166"/>
                <a:gd name="T37" fmla="*/ 11 h 27"/>
                <a:gd name="T38" fmla="*/ 112 w 166"/>
                <a:gd name="T39" fmla="*/ 12 h 27"/>
                <a:gd name="T40" fmla="*/ 115 w 166"/>
                <a:gd name="T41" fmla="*/ 13 h 27"/>
                <a:gd name="T42" fmla="*/ 121 w 166"/>
                <a:gd name="T43" fmla="*/ 17 h 27"/>
                <a:gd name="T44" fmla="*/ 123 w 166"/>
                <a:gd name="T45" fmla="*/ 17 h 27"/>
                <a:gd name="T46" fmla="*/ 127 w 166"/>
                <a:gd name="T47" fmla="*/ 15 h 27"/>
                <a:gd name="T48" fmla="*/ 134 w 166"/>
                <a:gd name="T49" fmla="*/ 12 h 27"/>
                <a:gd name="T50" fmla="*/ 141 w 166"/>
                <a:gd name="T51" fmla="*/ 8 h 27"/>
                <a:gd name="T52" fmla="*/ 147 w 166"/>
                <a:gd name="T53" fmla="*/ 9 h 27"/>
                <a:gd name="T54" fmla="*/ 148 w 166"/>
                <a:gd name="T55" fmla="*/ 11 h 27"/>
                <a:gd name="T56" fmla="*/ 150 w 166"/>
                <a:gd name="T57" fmla="*/ 12 h 27"/>
                <a:gd name="T58" fmla="*/ 157 w 166"/>
                <a:gd name="T59" fmla="*/ 11 h 27"/>
                <a:gd name="T60" fmla="*/ 164 w 166"/>
                <a:gd name="T61" fmla="*/ 7 h 27"/>
                <a:gd name="T62" fmla="*/ 165 w 166"/>
                <a:gd name="T63" fmla="*/ 4 h 27"/>
                <a:gd name="T64" fmla="*/ 163 w 166"/>
                <a:gd name="T65" fmla="*/ 2 h 27"/>
                <a:gd name="T66" fmla="*/ 156 w 166"/>
                <a:gd name="T67" fmla="*/ 0 h 27"/>
                <a:gd name="T68" fmla="*/ 150 w 166"/>
                <a:gd name="T69" fmla="*/ 0 h 27"/>
                <a:gd name="T70" fmla="*/ 147 w 166"/>
                <a:gd name="T71" fmla="*/ 3 h 27"/>
                <a:gd name="T72" fmla="*/ 144 w 166"/>
                <a:gd name="T73" fmla="*/ 4 h 27"/>
                <a:gd name="T74" fmla="*/ 137 w 166"/>
                <a:gd name="T75" fmla="*/ 5 h 27"/>
                <a:gd name="T76" fmla="*/ 131 w 166"/>
                <a:gd name="T77" fmla="*/ 8 h 27"/>
                <a:gd name="T78" fmla="*/ 125 w 166"/>
                <a:gd name="T79" fmla="*/ 12 h 27"/>
                <a:gd name="T80" fmla="*/ 117 w 166"/>
                <a:gd name="T81" fmla="*/ 11 h 27"/>
                <a:gd name="T82" fmla="*/ 108 w 166"/>
                <a:gd name="T83" fmla="*/ 7 h 27"/>
                <a:gd name="T84" fmla="*/ 102 w 166"/>
                <a:gd name="T85" fmla="*/ 8 h 27"/>
                <a:gd name="T86" fmla="*/ 98 w 166"/>
                <a:gd name="T87" fmla="*/ 16 h 27"/>
                <a:gd name="T88" fmla="*/ 95 w 166"/>
                <a:gd name="T89" fmla="*/ 22 h 27"/>
                <a:gd name="T90" fmla="*/ 89 w 166"/>
                <a:gd name="T91" fmla="*/ 17 h 27"/>
                <a:gd name="T92" fmla="*/ 84 w 166"/>
                <a:gd name="T93" fmla="*/ 12 h 27"/>
                <a:gd name="T94" fmla="*/ 79 w 166"/>
                <a:gd name="T95" fmla="*/ 6 h 27"/>
                <a:gd name="T96" fmla="*/ 74 w 166"/>
                <a:gd name="T97" fmla="*/ 3 h 27"/>
                <a:gd name="T98" fmla="*/ 66 w 166"/>
                <a:gd name="T99" fmla="*/ 1 h 27"/>
                <a:gd name="T100" fmla="*/ 61 w 166"/>
                <a:gd name="T101" fmla="*/ 7 h 27"/>
                <a:gd name="T102" fmla="*/ 51 w 166"/>
                <a:gd name="T103" fmla="*/ 19 h 27"/>
                <a:gd name="T104" fmla="*/ 45 w 166"/>
                <a:gd name="T105" fmla="*/ 17 h 27"/>
                <a:gd name="T106" fmla="*/ 36 w 166"/>
                <a:gd name="T107" fmla="*/ 13 h 27"/>
                <a:gd name="T108" fmla="*/ 27 w 166"/>
                <a:gd name="T109" fmla="*/ 13 h 27"/>
                <a:gd name="T110" fmla="*/ 23 w 166"/>
                <a:gd name="T111" fmla="*/ 14 h 27"/>
                <a:gd name="T112" fmla="*/ 17 w 166"/>
                <a:gd name="T113" fmla="*/ 15 h 27"/>
                <a:gd name="T114" fmla="*/ 11 w 166"/>
                <a:gd name="T115" fmla="*/ 17 h 27"/>
                <a:gd name="T116" fmla="*/ 5 w 166"/>
                <a:gd name="T117" fmla="*/ 15 h 27"/>
                <a:gd name="T118" fmla="*/ 0 w 166"/>
                <a:gd name="T119" fmla="*/ 15 h 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27"/>
                <a:gd name="T182" fmla="*/ 166 w 166"/>
                <a:gd name="T183" fmla="*/ 27 h 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27">
                  <a:moveTo>
                    <a:pt x="0" y="15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4" y="21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3" y="22"/>
                  </a:lnTo>
                  <a:lnTo>
                    <a:pt x="55" y="22"/>
                  </a:lnTo>
                  <a:lnTo>
                    <a:pt x="57" y="19"/>
                  </a:lnTo>
                  <a:lnTo>
                    <a:pt x="59" y="16"/>
                  </a:lnTo>
                  <a:lnTo>
                    <a:pt x="62" y="13"/>
                  </a:lnTo>
                  <a:lnTo>
                    <a:pt x="64" y="9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5" y="11"/>
                  </a:lnTo>
                  <a:lnTo>
                    <a:pt x="78" y="12"/>
                  </a:lnTo>
                  <a:lnTo>
                    <a:pt x="80" y="13"/>
                  </a:lnTo>
                  <a:lnTo>
                    <a:pt x="82" y="16"/>
                  </a:lnTo>
                  <a:lnTo>
                    <a:pt x="84" y="19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96" y="26"/>
                  </a:lnTo>
                  <a:lnTo>
                    <a:pt x="98" y="25"/>
                  </a:lnTo>
                  <a:lnTo>
                    <a:pt x="100" y="23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2" y="15"/>
                  </a:lnTo>
                  <a:lnTo>
                    <a:pt x="104" y="12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3" y="13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6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7" y="15"/>
                  </a:lnTo>
                  <a:lnTo>
                    <a:pt x="129" y="14"/>
                  </a:lnTo>
                  <a:lnTo>
                    <a:pt x="131" y="13"/>
                  </a:lnTo>
                  <a:lnTo>
                    <a:pt x="134" y="12"/>
                  </a:lnTo>
                  <a:lnTo>
                    <a:pt x="136" y="11"/>
                  </a:lnTo>
                  <a:lnTo>
                    <a:pt x="139" y="10"/>
                  </a:lnTo>
                  <a:lnTo>
                    <a:pt x="141" y="8"/>
                  </a:lnTo>
                  <a:lnTo>
                    <a:pt x="144" y="8"/>
                  </a:lnTo>
                  <a:lnTo>
                    <a:pt x="147" y="9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9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4" y="11"/>
                  </a:lnTo>
                  <a:lnTo>
                    <a:pt x="157" y="11"/>
                  </a:lnTo>
                  <a:lnTo>
                    <a:pt x="160" y="9"/>
                  </a:lnTo>
                  <a:lnTo>
                    <a:pt x="162" y="8"/>
                  </a:lnTo>
                  <a:lnTo>
                    <a:pt x="164" y="7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3" y="3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7" y="3"/>
                  </a:lnTo>
                  <a:lnTo>
                    <a:pt x="146" y="4"/>
                  </a:lnTo>
                  <a:lnTo>
                    <a:pt x="144" y="4"/>
                  </a:lnTo>
                  <a:lnTo>
                    <a:pt x="141" y="4"/>
                  </a:lnTo>
                  <a:lnTo>
                    <a:pt x="139" y="4"/>
                  </a:lnTo>
                  <a:lnTo>
                    <a:pt x="137" y="5"/>
                  </a:lnTo>
                  <a:lnTo>
                    <a:pt x="134" y="6"/>
                  </a:lnTo>
                  <a:lnTo>
                    <a:pt x="131" y="8"/>
                  </a:lnTo>
                  <a:lnTo>
                    <a:pt x="128" y="11"/>
                  </a:lnTo>
                  <a:lnTo>
                    <a:pt x="125" y="12"/>
                  </a:lnTo>
                  <a:lnTo>
                    <a:pt x="122" y="13"/>
                  </a:lnTo>
                  <a:lnTo>
                    <a:pt x="119" y="12"/>
                  </a:lnTo>
                  <a:lnTo>
                    <a:pt x="117" y="11"/>
                  </a:lnTo>
                  <a:lnTo>
                    <a:pt x="113" y="9"/>
                  </a:lnTo>
                  <a:lnTo>
                    <a:pt x="111" y="8"/>
                  </a:lnTo>
                  <a:lnTo>
                    <a:pt x="108" y="7"/>
                  </a:lnTo>
                  <a:lnTo>
                    <a:pt x="106" y="6"/>
                  </a:lnTo>
                  <a:lnTo>
                    <a:pt x="102" y="8"/>
                  </a:lnTo>
                  <a:lnTo>
                    <a:pt x="101" y="11"/>
                  </a:lnTo>
                  <a:lnTo>
                    <a:pt x="99" y="13"/>
                  </a:lnTo>
                  <a:lnTo>
                    <a:pt x="98" y="16"/>
                  </a:lnTo>
                  <a:lnTo>
                    <a:pt x="97" y="19"/>
                  </a:lnTo>
                  <a:lnTo>
                    <a:pt x="96" y="21"/>
                  </a:lnTo>
                  <a:lnTo>
                    <a:pt x="95" y="22"/>
                  </a:lnTo>
                  <a:lnTo>
                    <a:pt x="93" y="21"/>
                  </a:lnTo>
                  <a:lnTo>
                    <a:pt x="89" y="17"/>
                  </a:lnTo>
                  <a:lnTo>
                    <a:pt x="87" y="15"/>
                  </a:lnTo>
                  <a:lnTo>
                    <a:pt x="85" y="13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76" y="4"/>
                  </a:lnTo>
                  <a:lnTo>
                    <a:pt x="74" y="3"/>
                  </a:lnTo>
                  <a:lnTo>
                    <a:pt x="71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2" y="4"/>
                  </a:lnTo>
                  <a:lnTo>
                    <a:pt x="61" y="7"/>
                  </a:lnTo>
                  <a:lnTo>
                    <a:pt x="58" y="13"/>
                  </a:lnTo>
                  <a:lnTo>
                    <a:pt x="55" y="17"/>
                  </a:lnTo>
                  <a:lnTo>
                    <a:pt x="51" y="19"/>
                  </a:lnTo>
                  <a:lnTo>
                    <a:pt x="47" y="17"/>
                  </a:lnTo>
                  <a:lnTo>
                    <a:pt x="45" y="17"/>
                  </a:lnTo>
                  <a:lnTo>
                    <a:pt x="41" y="15"/>
                  </a:lnTo>
                  <a:lnTo>
                    <a:pt x="39" y="13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5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0" name="Freeform 537"/>
            <p:cNvSpPr>
              <a:spLocks/>
            </p:cNvSpPr>
            <p:nvPr/>
          </p:nvSpPr>
          <p:spPr bwMode="auto">
            <a:xfrm>
              <a:off x="1873" y="1334"/>
              <a:ext cx="199" cy="48"/>
            </a:xfrm>
            <a:custGeom>
              <a:avLst/>
              <a:gdLst>
                <a:gd name="T0" fmla="*/ 84 w 199"/>
                <a:gd name="T1" fmla="*/ 27 h 48"/>
                <a:gd name="T2" fmla="*/ 96 w 199"/>
                <a:gd name="T3" fmla="*/ 29 h 48"/>
                <a:gd name="T4" fmla="*/ 100 w 199"/>
                <a:gd name="T5" fmla="*/ 33 h 48"/>
                <a:gd name="T6" fmla="*/ 108 w 199"/>
                <a:gd name="T7" fmla="*/ 40 h 48"/>
                <a:gd name="T8" fmla="*/ 114 w 199"/>
                <a:gd name="T9" fmla="*/ 42 h 48"/>
                <a:gd name="T10" fmla="*/ 124 w 199"/>
                <a:gd name="T11" fmla="*/ 38 h 48"/>
                <a:gd name="T12" fmla="*/ 132 w 199"/>
                <a:gd name="T13" fmla="*/ 40 h 48"/>
                <a:gd name="T14" fmla="*/ 142 w 199"/>
                <a:gd name="T15" fmla="*/ 38 h 48"/>
                <a:gd name="T16" fmla="*/ 150 w 199"/>
                <a:gd name="T17" fmla="*/ 34 h 48"/>
                <a:gd name="T18" fmla="*/ 158 w 199"/>
                <a:gd name="T19" fmla="*/ 38 h 48"/>
                <a:gd name="T20" fmla="*/ 164 w 199"/>
                <a:gd name="T21" fmla="*/ 40 h 48"/>
                <a:gd name="T22" fmla="*/ 171 w 199"/>
                <a:gd name="T23" fmla="*/ 37 h 48"/>
                <a:gd name="T24" fmla="*/ 178 w 199"/>
                <a:gd name="T25" fmla="*/ 35 h 48"/>
                <a:gd name="T26" fmla="*/ 181 w 199"/>
                <a:gd name="T27" fmla="*/ 33 h 48"/>
                <a:gd name="T28" fmla="*/ 186 w 199"/>
                <a:gd name="T29" fmla="*/ 31 h 48"/>
                <a:gd name="T30" fmla="*/ 194 w 199"/>
                <a:gd name="T31" fmla="*/ 34 h 48"/>
                <a:gd name="T32" fmla="*/ 197 w 199"/>
                <a:gd name="T33" fmla="*/ 36 h 48"/>
                <a:gd name="T34" fmla="*/ 197 w 199"/>
                <a:gd name="T35" fmla="*/ 36 h 48"/>
                <a:gd name="T36" fmla="*/ 197 w 199"/>
                <a:gd name="T37" fmla="*/ 40 h 48"/>
                <a:gd name="T38" fmla="*/ 190 w 199"/>
                <a:gd name="T39" fmla="*/ 44 h 48"/>
                <a:gd name="T40" fmla="*/ 184 w 199"/>
                <a:gd name="T41" fmla="*/ 43 h 48"/>
                <a:gd name="T42" fmla="*/ 178 w 199"/>
                <a:gd name="T43" fmla="*/ 41 h 48"/>
                <a:gd name="T44" fmla="*/ 170 w 199"/>
                <a:gd name="T45" fmla="*/ 42 h 48"/>
                <a:gd name="T46" fmla="*/ 164 w 199"/>
                <a:gd name="T47" fmla="*/ 44 h 48"/>
                <a:gd name="T48" fmla="*/ 157 w 199"/>
                <a:gd name="T49" fmla="*/ 43 h 48"/>
                <a:gd name="T50" fmla="*/ 150 w 199"/>
                <a:gd name="T51" fmla="*/ 40 h 48"/>
                <a:gd name="T52" fmla="*/ 142 w 199"/>
                <a:gd name="T53" fmla="*/ 44 h 48"/>
                <a:gd name="T54" fmla="*/ 135 w 199"/>
                <a:gd name="T55" fmla="*/ 46 h 48"/>
                <a:gd name="T56" fmla="*/ 126 w 199"/>
                <a:gd name="T57" fmla="*/ 44 h 48"/>
                <a:gd name="T58" fmla="*/ 121 w 199"/>
                <a:gd name="T59" fmla="*/ 46 h 48"/>
                <a:gd name="T60" fmla="*/ 115 w 199"/>
                <a:gd name="T61" fmla="*/ 47 h 48"/>
                <a:gd name="T62" fmla="*/ 104 w 199"/>
                <a:gd name="T63" fmla="*/ 42 h 48"/>
                <a:gd name="T64" fmla="*/ 96 w 199"/>
                <a:gd name="T65" fmla="*/ 33 h 48"/>
                <a:gd name="T66" fmla="*/ 90 w 199"/>
                <a:gd name="T67" fmla="*/ 31 h 48"/>
                <a:gd name="T68" fmla="*/ 79 w 199"/>
                <a:gd name="T69" fmla="*/ 28 h 48"/>
                <a:gd name="T70" fmla="*/ 68 w 199"/>
                <a:gd name="T71" fmla="*/ 22 h 48"/>
                <a:gd name="T72" fmla="*/ 48 w 199"/>
                <a:gd name="T73" fmla="*/ 12 h 48"/>
                <a:gd name="T74" fmla="*/ 34 w 199"/>
                <a:gd name="T75" fmla="*/ 13 h 48"/>
                <a:gd name="T76" fmla="*/ 24 w 199"/>
                <a:gd name="T77" fmla="*/ 13 h 48"/>
                <a:gd name="T78" fmla="*/ 16 w 199"/>
                <a:gd name="T79" fmla="*/ 11 h 48"/>
                <a:gd name="T80" fmla="*/ 10 w 199"/>
                <a:gd name="T81" fmla="*/ 7 h 48"/>
                <a:gd name="T82" fmla="*/ 2 w 199"/>
                <a:gd name="T83" fmla="*/ 2 h 48"/>
                <a:gd name="T84" fmla="*/ 0 w 199"/>
                <a:gd name="T85" fmla="*/ 0 h 48"/>
                <a:gd name="T86" fmla="*/ 6 w 199"/>
                <a:gd name="T87" fmla="*/ 4 h 48"/>
                <a:gd name="T88" fmla="*/ 15 w 199"/>
                <a:gd name="T89" fmla="*/ 9 h 48"/>
                <a:gd name="T90" fmla="*/ 27 w 199"/>
                <a:gd name="T91" fmla="*/ 11 h 48"/>
                <a:gd name="T92" fmla="*/ 37 w 199"/>
                <a:gd name="T93" fmla="*/ 9 h 48"/>
                <a:gd name="T94" fmla="*/ 44 w 199"/>
                <a:gd name="T95" fmla="*/ 9 h 48"/>
                <a:gd name="T96" fmla="*/ 52 w 199"/>
                <a:gd name="T97" fmla="*/ 11 h 48"/>
                <a:gd name="T98" fmla="*/ 62 w 199"/>
                <a:gd name="T99" fmla="*/ 15 h 48"/>
                <a:gd name="T100" fmla="*/ 76 w 199"/>
                <a:gd name="T101" fmla="*/ 23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"/>
                <a:gd name="T154" fmla="*/ 0 h 48"/>
                <a:gd name="T155" fmla="*/ 199 w 199"/>
                <a:gd name="T156" fmla="*/ 48 h 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" h="48">
                  <a:moveTo>
                    <a:pt x="79" y="24"/>
                  </a:moveTo>
                  <a:lnTo>
                    <a:pt x="79" y="24"/>
                  </a:lnTo>
                  <a:lnTo>
                    <a:pt x="81" y="25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90" y="28"/>
                  </a:lnTo>
                  <a:lnTo>
                    <a:pt x="93" y="29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00" y="33"/>
                  </a:lnTo>
                  <a:lnTo>
                    <a:pt x="102" y="35"/>
                  </a:lnTo>
                  <a:lnTo>
                    <a:pt x="104" y="37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7" y="42"/>
                  </a:lnTo>
                  <a:lnTo>
                    <a:pt x="119" y="40"/>
                  </a:lnTo>
                  <a:lnTo>
                    <a:pt x="121" y="39"/>
                  </a:lnTo>
                  <a:lnTo>
                    <a:pt x="124" y="38"/>
                  </a:lnTo>
                  <a:lnTo>
                    <a:pt x="126" y="38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6" y="41"/>
                  </a:lnTo>
                  <a:lnTo>
                    <a:pt x="139" y="40"/>
                  </a:lnTo>
                  <a:lnTo>
                    <a:pt x="142" y="38"/>
                  </a:lnTo>
                  <a:lnTo>
                    <a:pt x="145" y="37"/>
                  </a:lnTo>
                  <a:lnTo>
                    <a:pt x="147" y="35"/>
                  </a:lnTo>
                  <a:lnTo>
                    <a:pt x="150" y="34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6" y="37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3" y="40"/>
                  </a:lnTo>
                  <a:lnTo>
                    <a:pt x="164" y="40"/>
                  </a:lnTo>
                  <a:lnTo>
                    <a:pt x="166" y="39"/>
                  </a:lnTo>
                  <a:lnTo>
                    <a:pt x="168" y="37"/>
                  </a:lnTo>
                  <a:lnTo>
                    <a:pt x="169" y="37"/>
                  </a:lnTo>
                  <a:lnTo>
                    <a:pt x="171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8" y="35"/>
                  </a:lnTo>
                  <a:lnTo>
                    <a:pt x="180" y="35"/>
                  </a:lnTo>
                  <a:lnTo>
                    <a:pt x="180" y="34"/>
                  </a:lnTo>
                  <a:lnTo>
                    <a:pt x="181" y="33"/>
                  </a:lnTo>
                  <a:lnTo>
                    <a:pt x="182" y="33"/>
                  </a:lnTo>
                  <a:lnTo>
                    <a:pt x="183" y="31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90" y="32"/>
                  </a:lnTo>
                  <a:lnTo>
                    <a:pt x="192" y="33"/>
                  </a:lnTo>
                  <a:lnTo>
                    <a:pt x="194" y="34"/>
                  </a:lnTo>
                  <a:lnTo>
                    <a:pt x="196" y="35"/>
                  </a:lnTo>
                  <a:lnTo>
                    <a:pt x="197" y="36"/>
                  </a:lnTo>
                  <a:lnTo>
                    <a:pt x="197" y="37"/>
                  </a:lnTo>
                  <a:lnTo>
                    <a:pt x="197" y="38"/>
                  </a:lnTo>
                  <a:lnTo>
                    <a:pt x="198" y="40"/>
                  </a:lnTo>
                  <a:lnTo>
                    <a:pt x="197" y="40"/>
                  </a:lnTo>
                  <a:lnTo>
                    <a:pt x="196" y="42"/>
                  </a:lnTo>
                  <a:lnTo>
                    <a:pt x="193" y="43"/>
                  </a:lnTo>
                  <a:lnTo>
                    <a:pt x="190" y="44"/>
                  </a:lnTo>
                  <a:lnTo>
                    <a:pt x="187" y="44"/>
                  </a:lnTo>
                  <a:lnTo>
                    <a:pt x="186" y="44"/>
                  </a:lnTo>
                  <a:lnTo>
                    <a:pt x="184" y="43"/>
                  </a:lnTo>
                  <a:lnTo>
                    <a:pt x="182" y="42"/>
                  </a:lnTo>
                  <a:lnTo>
                    <a:pt x="180" y="42"/>
                  </a:lnTo>
                  <a:lnTo>
                    <a:pt x="178" y="41"/>
                  </a:lnTo>
                  <a:lnTo>
                    <a:pt x="176" y="41"/>
                  </a:lnTo>
                  <a:lnTo>
                    <a:pt x="175" y="41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68" y="42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2" y="45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7" y="43"/>
                  </a:lnTo>
                  <a:lnTo>
                    <a:pt x="155" y="42"/>
                  </a:lnTo>
                  <a:lnTo>
                    <a:pt x="153" y="41"/>
                  </a:lnTo>
                  <a:lnTo>
                    <a:pt x="151" y="40"/>
                  </a:lnTo>
                  <a:lnTo>
                    <a:pt x="150" y="40"/>
                  </a:lnTo>
                  <a:lnTo>
                    <a:pt x="147" y="40"/>
                  </a:lnTo>
                  <a:lnTo>
                    <a:pt x="144" y="42"/>
                  </a:lnTo>
                  <a:lnTo>
                    <a:pt x="142" y="44"/>
                  </a:lnTo>
                  <a:lnTo>
                    <a:pt x="139" y="45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0" y="45"/>
                  </a:lnTo>
                  <a:lnTo>
                    <a:pt x="129" y="44"/>
                  </a:lnTo>
                  <a:lnTo>
                    <a:pt x="126" y="44"/>
                  </a:lnTo>
                  <a:lnTo>
                    <a:pt x="125" y="44"/>
                  </a:lnTo>
                  <a:lnTo>
                    <a:pt x="122" y="44"/>
                  </a:lnTo>
                  <a:lnTo>
                    <a:pt x="121" y="46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5" y="47"/>
                  </a:lnTo>
                  <a:lnTo>
                    <a:pt x="112" y="47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104" y="42"/>
                  </a:lnTo>
                  <a:lnTo>
                    <a:pt x="101" y="40"/>
                  </a:lnTo>
                  <a:lnTo>
                    <a:pt x="99" y="37"/>
                  </a:lnTo>
                  <a:lnTo>
                    <a:pt x="98" y="35"/>
                  </a:lnTo>
                  <a:lnTo>
                    <a:pt x="96" y="33"/>
                  </a:lnTo>
                  <a:lnTo>
                    <a:pt x="95" y="33"/>
                  </a:lnTo>
                  <a:lnTo>
                    <a:pt x="93" y="32"/>
                  </a:lnTo>
                  <a:lnTo>
                    <a:pt x="90" y="31"/>
                  </a:lnTo>
                  <a:lnTo>
                    <a:pt x="87" y="31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79" y="28"/>
                  </a:lnTo>
                  <a:lnTo>
                    <a:pt x="77" y="27"/>
                  </a:lnTo>
                  <a:lnTo>
                    <a:pt x="72" y="24"/>
                  </a:lnTo>
                  <a:lnTo>
                    <a:pt x="68" y="22"/>
                  </a:lnTo>
                  <a:lnTo>
                    <a:pt x="63" y="18"/>
                  </a:lnTo>
                  <a:lnTo>
                    <a:pt x="59" y="15"/>
                  </a:lnTo>
                  <a:lnTo>
                    <a:pt x="54" y="13"/>
                  </a:lnTo>
                  <a:lnTo>
                    <a:pt x="48" y="12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7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31" y="10"/>
                  </a:lnTo>
                  <a:lnTo>
                    <a:pt x="34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10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69" y="19"/>
                  </a:lnTo>
                  <a:lnTo>
                    <a:pt x="72" y="21"/>
                  </a:lnTo>
                  <a:lnTo>
                    <a:pt x="76" y="23"/>
                  </a:lnTo>
                  <a:lnTo>
                    <a:pt x="79" y="2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1" name="Freeform 538"/>
            <p:cNvSpPr>
              <a:spLocks/>
            </p:cNvSpPr>
            <p:nvPr/>
          </p:nvSpPr>
          <p:spPr bwMode="auto">
            <a:xfrm>
              <a:off x="2153" y="1144"/>
              <a:ext cx="68" cy="166"/>
            </a:xfrm>
            <a:custGeom>
              <a:avLst/>
              <a:gdLst>
                <a:gd name="T0" fmla="*/ 26 w 68"/>
                <a:gd name="T1" fmla="*/ 84 h 166"/>
                <a:gd name="T2" fmla="*/ 26 w 68"/>
                <a:gd name="T3" fmla="*/ 93 h 166"/>
                <a:gd name="T4" fmla="*/ 26 w 68"/>
                <a:gd name="T5" fmla="*/ 99 h 166"/>
                <a:gd name="T6" fmla="*/ 21 w 68"/>
                <a:gd name="T7" fmla="*/ 104 h 166"/>
                <a:gd name="T8" fmla="*/ 14 w 68"/>
                <a:gd name="T9" fmla="*/ 111 h 166"/>
                <a:gd name="T10" fmla="*/ 13 w 68"/>
                <a:gd name="T11" fmla="*/ 117 h 166"/>
                <a:gd name="T12" fmla="*/ 14 w 68"/>
                <a:gd name="T13" fmla="*/ 123 h 166"/>
                <a:gd name="T14" fmla="*/ 8 w 68"/>
                <a:gd name="T15" fmla="*/ 134 h 166"/>
                <a:gd name="T16" fmla="*/ 5 w 68"/>
                <a:gd name="T17" fmla="*/ 137 h 166"/>
                <a:gd name="T18" fmla="*/ 3 w 68"/>
                <a:gd name="T19" fmla="*/ 138 h 166"/>
                <a:gd name="T20" fmla="*/ 1 w 68"/>
                <a:gd name="T21" fmla="*/ 141 h 166"/>
                <a:gd name="T22" fmla="*/ 0 w 68"/>
                <a:gd name="T23" fmla="*/ 144 h 166"/>
                <a:gd name="T24" fmla="*/ 0 w 68"/>
                <a:gd name="T25" fmla="*/ 158 h 166"/>
                <a:gd name="T26" fmla="*/ 0 w 68"/>
                <a:gd name="T27" fmla="*/ 163 h 166"/>
                <a:gd name="T28" fmla="*/ 2 w 68"/>
                <a:gd name="T29" fmla="*/ 165 h 166"/>
                <a:gd name="T30" fmla="*/ 8 w 68"/>
                <a:gd name="T31" fmla="*/ 156 h 166"/>
                <a:gd name="T32" fmla="*/ 12 w 68"/>
                <a:gd name="T33" fmla="*/ 147 h 166"/>
                <a:gd name="T34" fmla="*/ 13 w 68"/>
                <a:gd name="T35" fmla="*/ 140 h 166"/>
                <a:gd name="T36" fmla="*/ 11 w 68"/>
                <a:gd name="T37" fmla="*/ 137 h 166"/>
                <a:gd name="T38" fmla="*/ 12 w 68"/>
                <a:gd name="T39" fmla="*/ 134 h 166"/>
                <a:gd name="T40" fmla="*/ 15 w 68"/>
                <a:gd name="T41" fmla="*/ 129 h 166"/>
                <a:gd name="T42" fmla="*/ 18 w 68"/>
                <a:gd name="T43" fmla="*/ 123 h 166"/>
                <a:gd name="T44" fmla="*/ 20 w 68"/>
                <a:gd name="T45" fmla="*/ 109 h 166"/>
                <a:gd name="T46" fmla="*/ 27 w 68"/>
                <a:gd name="T47" fmla="*/ 103 h 166"/>
                <a:gd name="T48" fmla="*/ 28 w 68"/>
                <a:gd name="T49" fmla="*/ 92 h 166"/>
                <a:gd name="T50" fmla="*/ 28 w 68"/>
                <a:gd name="T51" fmla="*/ 87 h 166"/>
                <a:gd name="T52" fmla="*/ 28 w 68"/>
                <a:gd name="T53" fmla="*/ 83 h 166"/>
                <a:gd name="T54" fmla="*/ 36 w 68"/>
                <a:gd name="T55" fmla="*/ 74 h 166"/>
                <a:gd name="T56" fmla="*/ 37 w 68"/>
                <a:gd name="T57" fmla="*/ 70 h 166"/>
                <a:gd name="T58" fmla="*/ 38 w 68"/>
                <a:gd name="T59" fmla="*/ 60 h 166"/>
                <a:gd name="T60" fmla="*/ 39 w 68"/>
                <a:gd name="T61" fmla="*/ 54 h 166"/>
                <a:gd name="T62" fmla="*/ 42 w 68"/>
                <a:gd name="T63" fmla="*/ 50 h 166"/>
                <a:gd name="T64" fmla="*/ 52 w 68"/>
                <a:gd name="T65" fmla="*/ 40 h 166"/>
                <a:gd name="T66" fmla="*/ 58 w 68"/>
                <a:gd name="T67" fmla="*/ 26 h 166"/>
                <a:gd name="T68" fmla="*/ 59 w 68"/>
                <a:gd name="T69" fmla="*/ 18 h 166"/>
                <a:gd name="T70" fmla="*/ 66 w 68"/>
                <a:gd name="T71" fmla="*/ 4 h 166"/>
                <a:gd name="T72" fmla="*/ 64 w 68"/>
                <a:gd name="T73" fmla="*/ 4 h 166"/>
                <a:gd name="T74" fmla="*/ 57 w 68"/>
                <a:gd name="T75" fmla="*/ 18 h 166"/>
                <a:gd name="T76" fmla="*/ 55 w 68"/>
                <a:gd name="T77" fmla="*/ 26 h 166"/>
                <a:gd name="T78" fmla="*/ 53 w 68"/>
                <a:gd name="T79" fmla="*/ 35 h 166"/>
                <a:gd name="T80" fmla="*/ 48 w 68"/>
                <a:gd name="T81" fmla="*/ 41 h 166"/>
                <a:gd name="T82" fmla="*/ 42 w 68"/>
                <a:gd name="T83" fmla="*/ 47 h 166"/>
                <a:gd name="T84" fmla="*/ 37 w 68"/>
                <a:gd name="T85" fmla="*/ 51 h 166"/>
                <a:gd name="T86" fmla="*/ 35 w 68"/>
                <a:gd name="T87" fmla="*/ 58 h 166"/>
                <a:gd name="T88" fmla="*/ 35 w 68"/>
                <a:gd name="T89" fmla="*/ 62 h 166"/>
                <a:gd name="T90" fmla="*/ 34 w 68"/>
                <a:gd name="T91" fmla="*/ 69 h 166"/>
                <a:gd name="T92" fmla="*/ 31 w 68"/>
                <a:gd name="T93" fmla="*/ 76 h 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166"/>
                <a:gd name="T143" fmla="*/ 68 w 68"/>
                <a:gd name="T144" fmla="*/ 166 h 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166">
                  <a:moveTo>
                    <a:pt x="26" y="82"/>
                  </a:moveTo>
                  <a:lnTo>
                    <a:pt x="26" y="82"/>
                  </a:lnTo>
                  <a:lnTo>
                    <a:pt x="26" y="84"/>
                  </a:lnTo>
                  <a:lnTo>
                    <a:pt x="25" y="86"/>
                  </a:lnTo>
                  <a:lnTo>
                    <a:pt x="25" y="90"/>
                  </a:lnTo>
                  <a:lnTo>
                    <a:pt x="26" y="93"/>
                  </a:lnTo>
                  <a:lnTo>
                    <a:pt x="26" y="96"/>
                  </a:lnTo>
                  <a:lnTo>
                    <a:pt x="26" y="99"/>
                  </a:lnTo>
                  <a:lnTo>
                    <a:pt x="25" y="101"/>
                  </a:lnTo>
                  <a:lnTo>
                    <a:pt x="23" y="103"/>
                  </a:lnTo>
                  <a:lnTo>
                    <a:pt x="21" y="104"/>
                  </a:lnTo>
                  <a:lnTo>
                    <a:pt x="19" y="106"/>
                  </a:lnTo>
                  <a:lnTo>
                    <a:pt x="16" y="108"/>
                  </a:lnTo>
                  <a:lnTo>
                    <a:pt x="14" y="111"/>
                  </a:lnTo>
                  <a:lnTo>
                    <a:pt x="13" y="114"/>
                  </a:lnTo>
                  <a:lnTo>
                    <a:pt x="13" y="117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3" y="124"/>
                  </a:lnTo>
                  <a:lnTo>
                    <a:pt x="10" y="129"/>
                  </a:lnTo>
                  <a:lnTo>
                    <a:pt x="8" y="134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4" y="138"/>
                  </a:lnTo>
                  <a:lnTo>
                    <a:pt x="3" y="138"/>
                  </a:lnTo>
                  <a:lnTo>
                    <a:pt x="2" y="140"/>
                  </a:lnTo>
                  <a:lnTo>
                    <a:pt x="1" y="141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2" y="165"/>
                  </a:lnTo>
                  <a:lnTo>
                    <a:pt x="5" y="161"/>
                  </a:lnTo>
                  <a:lnTo>
                    <a:pt x="8" y="156"/>
                  </a:lnTo>
                  <a:lnTo>
                    <a:pt x="10" y="151"/>
                  </a:lnTo>
                  <a:lnTo>
                    <a:pt x="12" y="147"/>
                  </a:lnTo>
                  <a:lnTo>
                    <a:pt x="14" y="144"/>
                  </a:lnTo>
                  <a:lnTo>
                    <a:pt x="14" y="143"/>
                  </a:lnTo>
                  <a:lnTo>
                    <a:pt x="13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34"/>
                  </a:lnTo>
                  <a:lnTo>
                    <a:pt x="14" y="131"/>
                  </a:lnTo>
                  <a:lnTo>
                    <a:pt x="15" y="129"/>
                  </a:lnTo>
                  <a:lnTo>
                    <a:pt x="17" y="126"/>
                  </a:lnTo>
                  <a:lnTo>
                    <a:pt x="18" y="123"/>
                  </a:lnTo>
                  <a:lnTo>
                    <a:pt x="18" y="116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25" y="104"/>
                  </a:lnTo>
                  <a:lnTo>
                    <a:pt x="27" y="103"/>
                  </a:lnTo>
                  <a:lnTo>
                    <a:pt x="29" y="100"/>
                  </a:lnTo>
                  <a:lnTo>
                    <a:pt x="30" y="96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31" y="82"/>
                  </a:lnTo>
                  <a:lnTo>
                    <a:pt x="33" y="78"/>
                  </a:lnTo>
                  <a:lnTo>
                    <a:pt x="36" y="74"/>
                  </a:lnTo>
                  <a:lnTo>
                    <a:pt x="37" y="73"/>
                  </a:lnTo>
                  <a:lnTo>
                    <a:pt x="37" y="70"/>
                  </a:lnTo>
                  <a:lnTo>
                    <a:pt x="37" y="66"/>
                  </a:lnTo>
                  <a:lnTo>
                    <a:pt x="38" y="63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2" y="50"/>
                  </a:lnTo>
                  <a:lnTo>
                    <a:pt x="46" y="46"/>
                  </a:lnTo>
                  <a:lnTo>
                    <a:pt x="49" y="44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6" y="31"/>
                  </a:lnTo>
                  <a:lnTo>
                    <a:pt x="58" y="26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3"/>
                  </a:lnTo>
                  <a:lnTo>
                    <a:pt x="64" y="8"/>
                  </a:lnTo>
                  <a:lnTo>
                    <a:pt x="66" y="4"/>
                  </a:lnTo>
                  <a:lnTo>
                    <a:pt x="67" y="0"/>
                  </a:lnTo>
                  <a:lnTo>
                    <a:pt x="64" y="4"/>
                  </a:lnTo>
                  <a:lnTo>
                    <a:pt x="61" y="8"/>
                  </a:lnTo>
                  <a:lnTo>
                    <a:pt x="59" y="13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5" y="26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1" y="38"/>
                  </a:lnTo>
                  <a:lnTo>
                    <a:pt x="49" y="40"/>
                  </a:lnTo>
                  <a:lnTo>
                    <a:pt x="48" y="41"/>
                  </a:lnTo>
                  <a:lnTo>
                    <a:pt x="46" y="44"/>
                  </a:lnTo>
                  <a:lnTo>
                    <a:pt x="43" y="45"/>
                  </a:lnTo>
                  <a:lnTo>
                    <a:pt x="42" y="47"/>
                  </a:lnTo>
                  <a:lnTo>
                    <a:pt x="39" y="49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6" y="56"/>
                  </a:lnTo>
                  <a:lnTo>
                    <a:pt x="35" y="58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2" y="73"/>
                  </a:lnTo>
                  <a:lnTo>
                    <a:pt x="31" y="76"/>
                  </a:lnTo>
                  <a:lnTo>
                    <a:pt x="27" y="80"/>
                  </a:lnTo>
                  <a:lnTo>
                    <a:pt x="26" y="8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2" name="Freeform 539"/>
            <p:cNvSpPr>
              <a:spLocks/>
            </p:cNvSpPr>
            <p:nvPr/>
          </p:nvSpPr>
          <p:spPr bwMode="auto">
            <a:xfrm>
              <a:off x="2128" y="1146"/>
              <a:ext cx="17" cy="162"/>
            </a:xfrm>
            <a:custGeom>
              <a:avLst/>
              <a:gdLst>
                <a:gd name="T0" fmla="*/ 6 w 17"/>
                <a:gd name="T1" fmla="*/ 75 h 162"/>
                <a:gd name="T2" fmla="*/ 6 w 17"/>
                <a:gd name="T3" fmla="*/ 83 h 162"/>
                <a:gd name="T4" fmla="*/ 1 w 17"/>
                <a:gd name="T5" fmla="*/ 94 h 162"/>
                <a:gd name="T6" fmla="*/ 1 w 17"/>
                <a:gd name="T7" fmla="*/ 100 h 162"/>
                <a:gd name="T8" fmla="*/ 8 w 17"/>
                <a:gd name="T9" fmla="*/ 116 h 162"/>
                <a:gd name="T10" fmla="*/ 8 w 17"/>
                <a:gd name="T11" fmla="*/ 121 h 162"/>
                <a:gd name="T12" fmla="*/ 3 w 17"/>
                <a:gd name="T13" fmla="*/ 129 h 162"/>
                <a:gd name="T14" fmla="*/ 2 w 17"/>
                <a:gd name="T15" fmla="*/ 138 h 162"/>
                <a:gd name="T16" fmla="*/ 2 w 17"/>
                <a:gd name="T17" fmla="*/ 139 h 162"/>
                <a:gd name="T18" fmla="*/ 2 w 17"/>
                <a:gd name="T19" fmla="*/ 140 h 162"/>
                <a:gd name="T20" fmla="*/ 1 w 17"/>
                <a:gd name="T21" fmla="*/ 140 h 162"/>
                <a:gd name="T22" fmla="*/ 0 w 17"/>
                <a:gd name="T23" fmla="*/ 142 h 162"/>
                <a:gd name="T24" fmla="*/ 0 w 17"/>
                <a:gd name="T25" fmla="*/ 145 h 162"/>
                <a:gd name="T26" fmla="*/ 1 w 17"/>
                <a:gd name="T27" fmla="*/ 148 h 162"/>
                <a:gd name="T28" fmla="*/ 6 w 17"/>
                <a:gd name="T29" fmla="*/ 161 h 162"/>
                <a:gd name="T30" fmla="*/ 9 w 17"/>
                <a:gd name="T31" fmla="*/ 159 h 162"/>
                <a:gd name="T32" fmla="*/ 13 w 17"/>
                <a:gd name="T33" fmla="*/ 151 h 162"/>
                <a:gd name="T34" fmla="*/ 12 w 17"/>
                <a:gd name="T35" fmla="*/ 142 h 162"/>
                <a:gd name="T36" fmla="*/ 11 w 17"/>
                <a:gd name="T37" fmla="*/ 140 h 162"/>
                <a:gd name="T38" fmla="*/ 8 w 17"/>
                <a:gd name="T39" fmla="*/ 139 h 162"/>
                <a:gd name="T40" fmla="*/ 7 w 17"/>
                <a:gd name="T41" fmla="*/ 136 h 162"/>
                <a:gd name="T42" fmla="*/ 8 w 17"/>
                <a:gd name="T43" fmla="*/ 127 h 162"/>
                <a:gd name="T44" fmla="*/ 12 w 17"/>
                <a:gd name="T45" fmla="*/ 120 h 162"/>
                <a:gd name="T46" fmla="*/ 12 w 17"/>
                <a:gd name="T47" fmla="*/ 119 h 162"/>
                <a:gd name="T48" fmla="*/ 12 w 17"/>
                <a:gd name="T49" fmla="*/ 114 h 162"/>
                <a:gd name="T50" fmla="*/ 11 w 17"/>
                <a:gd name="T51" fmla="*/ 112 h 162"/>
                <a:gd name="T52" fmla="*/ 7 w 17"/>
                <a:gd name="T53" fmla="*/ 105 h 162"/>
                <a:gd name="T54" fmla="*/ 4 w 17"/>
                <a:gd name="T55" fmla="*/ 98 h 162"/>
                <a:gd name="T56" fmla="*/ 6 w 17"/>
                <a:gd name="T57" fmla="*/ 95 h 162"/>
                <a:gd name="T58" fmla="*/ 8 w 17"/>
                <a:gd name="T59" fmla="*/ 89 h 162"/>
                <a:gd name="T60" fmla="*/ 9 w 17"/>
                <a:gd name="T61" fmla="*/ 87 h 162"/>
                <a:gd name="T62" fmla="*/ 12 w 17"/>
                <a:gd name="T63" fmla="*/ 80 h 162"/>
                <a:gd name="T64" fmla="*/ 9 w 17"/>
                <a:gd name="T65" fmla="*/ 76 h 162"/>
                <a:gd name="T66" fmla="*/ 8 w 17"/>
                <a:gd name="T67" fmla="*/ 69 h 162"/>
                <a:gd name="T68" fmla="*/ 8 w 17"/>
                <a:gd name="T69" fmla="*/ 56 h 162"/>
                <a:gd name="T70" fmla="*/ 9 w 17"/>
                <a:gd name="T71" fmla="*/ 49 h 162"/>
                <a:gd name="T72" fmla="*/ 8 w 17"/>
                <a:gd name="T73" fmla="*/ 40 h 162"/>
                <a:gd name="T74" fmla="*/ 8 w 17"/>
                <a:gd name="T75" fmla="*/ 30 h 162"/>
                <a:gd name="T76" fmla="*/ 9 w 17"/>
                <a:gd name="T77" fmla="*/ 25 h 162"/>
                <a:gd name="T78" fmla="*/ 14 w 17"/>
                <a:gd name="T79" fmla="*/ 18 h 162"/>
                <a:gd name="T80" fmla="*/ 16 w 17"/>
                <a:gd name="T81" fmla="*/ 13 h 162"/>
                <a:gd name="T82" fmla="*/ 16 w 17"/>
                <a:gd name="T83" fmla="*/ 6 h 162"/>
                <a:gd name="T84" fmla="*/ 14 w 17"/>
                <a:gd name="T85" fmla="*/ 0 h 162"/>
                <a:gd name="T86" fmla="*/ 14 w 17"/>
                <a:gd name="T87" fmla="*/ 0 h 162"/>
                <a:gd name="T88" fmla="*/ 12 w 17"/>
                <a:gd name="T89" fmla="*/ 0 h 162"/>
                <a:gd name="T90" fmla="*/ 12 w 17"/>
                <a:gd name="T91" fmla="*/ 0 h 162"/>
                <a:gd name="T92" fmla="*/ 8 w 17"/>
                <a:gd name="T93" fmla="*/ 20 h 162"/>
                <a:gd name="T94" fmla="*/ 3 w 17"/>
                <a:gd name="T95" fmla="*/ 38 h 162"/>
                <a:gd name="T96" fmla="*/ 3 w 17"/>
                <a:gd name="T97" fmla="*/ 42 h 162"/>
                <a:gd name="T98" fmla="*/ 6 w 17"/>
                <a:gd name="T99" fmla="*/ 50 h 162"/>
                <a:gd name="T100" fmla="*/ 6 w 17"/>
                <a:gd name="T101" fmla="*/ 54 h 162"/>
                <a:gd name="T102" fmla="*/ 3 w 17"/>
                <a:gd name="T103" fmla="*/ 64 h 162"/>
                <a:gd name="T104" fmla="*/ 6 w 17"/>
                <a:gd name="T105" fmla="*/ 75 h 1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162"/>
                <a:gd name="T161" fmla="*/ 17 w 17"/>
                <a:gd name="T162" fmla="*/ 162 h 1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162">
                  <a:moveTo>
                    <a:pt x="6" y="75"/>
                  </a:moveTo>
                  <a:lnTo>
                    <a:pt x="6" y="75"/>
                  </a:lnTo>
                  <a:lnTo>
                    <a:pt x="6" y="80"/>
                  </a:lnTo>
                  <a:lnTo>
                    <a:pt x="6" y="83"/>
                  </a:lnTo>
                  <a:lnTo>
                    <a:pt x="3" y="87"/>
                  </a:lnTo>
                  <a:lnTo>
                    <a:pt x="1" y="94"/>
                  </a:lnTo>
                  <a:lnTo>
                    <a:pt x="1" y="100"/>
                  </a:lnTo>
                  <a:lnTo>
                    <a:pt x="3" y="108"/>
                  </a:lnTo>
                  <a:lnTo>
                    <a:pt x="8" y="116"/>
                  </a:lnTo>
                  <a:lnTo>
                    <a:pt x="8" y="121"/>
                  </a:lnTo>
                  <a:lnTo>
                    <a:pt x="6" y="125"/>
                  </a:lnTo>
                  <a:lnTo>
                    <a:pt x="3" y="129"/>
                  </a:lnTo>
                  <a:lnTo>
                    <a:pt x="2" y="134"/>
                  </a:lnTo>
                  <a:lnTo>
                    <a:pt x="2" y="138"/>
                  </a:lnTo>
                  <a:lnTo>
                    <a:pt x="2" y="139"/>
                  </a:lnTo>
                  <a:lnTo>
                    <a:pt x="2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1" y="148"/>
                  </a:lnTo>
                  <a:lnTo>
                    <a:pt x="2" y="156"/>
                  </a:lnTo>
                  <a:lnTo>
                    <a:pt x="6" y="161"/>
                  </a:lnTo>
                  <a:lnTo>
                    <a:pt x="9" y="159"/>
                  </a:lnTo>
                  <a:lnTo>
                    <a:pt x="12" y="155"/>
                  </a:lnTo>
                  <a:lnTo>
                    <a:pt x="13" y="151"/>
                  </a:lnTo>
                  <a:lnTo>
                    <a:pt x="13" y="147"/>
                  </a:lnTo>
                  <a:lnTo>
                    <a:pt x="12" y="142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1" y="112"/>
                  </a:lnTo>
                  <a:lnTo>
                    <a:pt x="8" y="109"/>
                  </a:lnTo>
                  <a:lnTo>
                    <a:pt x="7" y="105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6" y="95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8" y="69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9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0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8" y="20"/>
                  </a:lnTo>
                  <a:lnTo>
                    <a:pt x="7" y="29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3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6" y="75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3" name="Freeform 540"/>
            <p:cNvSpPr>
              <a:spLocks/>
            </p:cNvSpPr>
            <p:nvPr/>
          </p:nvSpPr>
          <p:spPr bwMode="auto">
            <a:xfrm>
              <a:off x="2116" y="1155"/>
              <a:ext cx="17" cy="140"/>
            </a:xfrm>
            <a:custGeom>
              <a:avLst/>
              <a:gdLst>
                <a:gd name="T0" fmla="*/ 8 w 17"/>
                <a:gd name="T1" fmla="*/ 47 h 140"/>
                <a:gd name="T2" fmla="*/ 9 w 17"/>
                <a:gd name="T3" fmla="*/ 58 h 140"/>
                <a:gd name="T4" fmla="*/ 8 w 17"/>
                <a:gd name="T5" fmla="*/ 69 h 140"/>
                <a:gd name="T6" fmla="*/ 8 w 17"/>
                <a:gd name="T7" fmla="*/ 72 h 140"/>
                <a:gd name="T8" fmla="*/ 9 w 17"/>
                <a:gd name="T9" fmla="*/ 77 h 140"/>
                <a:gd name="T10" fmla="*/ 9 w 17"/>
                <a:gd name="T11" fmla="*/ 80 h 140"/>
                <a:gd name="T12" fmla="*/ 9 w 17"/>
                <a:gd name="T13" fmla="*/ 87 h 140"/>
                <a:gd name="T14" fmla="*/ 6 w 17"/>
                <a:gd name="T15" fmla="*/ 92 h 140"/>
                <a:gd name="T16" fmla="*/ 6 w 17"/>
                <a:gd name="T17" fmla="*/ 96 h 140"/>
                <a:gd name="T18" fmla="*/ 9 w 17"/>
                <a:gd name="T19" fmla="*/ 103 h 140"/>
                <a:gd name="T20" fmla="*/ 11 w 17"/>
                <a:gd name="T21" fmla="*/ 107 h 140"/>
                <a:gd name="T22" fmla="*/ 11 w 17"/>
                <a:gd name="T23" fmla="*/ 111 h 140"/>
                <a:gd name="T24" fmla="*/ 11 w 17"/>
                <a:gd name="T25" fmla="*/ 114 h 140"/>
                <a:gd name="T26" fmla="*/ 12 w 17"/>
                <a:gd name="T27" fmla="*/ 115 h 140"/>
                <a:gd name="T28" fmla="*/ 14 w 17"/>
                <a:gd name="T29" fmla="*/ 116 h 140"/>
                <a:gd name="T30" fmla="*/ 16 w 17"/>
                <a:gd name="T31" fmla="*/ 118 h 140"/>
                <a:gd name="T32" fmla="*/ 16 w 17"/>
                <a:gd name="T33" fmla="*/ 129 h 140"/>
                <a:gd name="T34" fmla="*/ 9 w 17"/>
                <a:gd name="T35" fmla="*/ 139 h 140"/>
                <a:gd name="T36" fmla="*/ 6 w 17"/>
                <a:gd name="T37" fmla="*/ 138 h 140"/>
                <a:gd name="T38" fmla="*/ 2 w 17"/>
                <a:gd name="T39" fmla="*/ 120 h 140"/>
                <a:gd name="T40" fmla="*/ 1 w 17"/>
                <a:gd name="T41" fmla="*/ 118 h 140"/>
                <a:gd name="T42" fmla="*/ 3 w 17"/>
                <a:gd name="T43" fmla="*/ 116 h 140"/>
                <a:gd name="T44" fmla="*/ 6 w 17"/>
                <a:gd name="T45" fmla="*/ 114 h 140"/>
                <a:gd name="T46" fmla="*/ 6 w 17"/>
                <a:gd name="T47" fmla="*/ 112 h 140"/>
                <a:gd name="T48" fmla="*/ 6 w 17"/>
                <a:gd name="T49" fmla="*/ 107 h 140"/>
                <a:gd name="T50" fmla="*/ 4 w 17"/>
                <a:gd name="T51" fmla="*/ 104 h 140"/>
                <a:gd name="T52" fmla="*/ 2 w 17"/>
                <a:gd name="T53" fmla="*/ 98 h 140"/>
                <a:gd name="T54" fmla="*/ 1 w 17"/>
                <a:gd name="T55" fmla="*/ 92 h 140"/>
                <a:gd name="T56" fmla="*/ 3 w 17"/>
                <a:gd name="T57" fmla="*/ 89 h 140"/>
                <a:gd name="T58" fmla="*/ 6 w 17"/>
                <a:gd name="T59" fmla="*/ 82 h 140"/>
                <a:gd name="T60" fmla="*/ 4 w 17"/>
                <a:gd name="T61" fmla="*/ 78 h 140"/>
                <a:gd name="T62" fmla="*/ 3 w 17"/>
                <a:gd name="T63" fmla="*/ 73 h 140"/>
                <a:gd name="T64" fmla="*/ 3 w 17"/>
                <a:gd name="T65" fmla="*/ 69 h 140"/>
                <a:gd name="T66" fmla="*/ 3 w 17"/>
                <a:gd name="T67" fmla="*/ 63 h 140"/>
                <a:gd name="T68" fmla="*/ 3 w 17"/>
                <a:gd name="T69" fmla="*/ 51 h 140"/>
                <a:gd name="T70" fmla="*/ 3 w 17"/>
                <a:gd name="T71" fmla="*/ 45 h 140"/>
                <a:gd name="T72" fmla="*/ 3 w 17"/>
                <a:gd name="T73" fmla="*/ 45 h 140"/>
                <a:gd name="T74" fmla="*/ 3 w 17"/>
                <a:gd name="T75" fmla="*/ 45 h 140"/>
                <a:gd name="T76" fmla="*/ 3 w 17"/>
                <a:gd name="T77" fmla="*/ 46 h 140"/>
                <a:gd name="T78" fmla="*/ 3 w 17"/>
                <a:gd name="T79" fmla="*/ 46 h 140"/>
                <a:gd name="T80" fmla="*/ 3 w 17"/>
                <a:gd name="T81" fmla="*/ 45 h 140"/>
                <a:gd name="T82" fmla="*/ 3 w 17"/>
                <a:gd name="T83" fmla="*/ 39 h 140"/>
                <a:gd name="T84" fmla="*/ 3 w 17"/>
                <a:gd name="T85" fmla="*/ 31 h 140"/>
                <a:gd name="T86" fmla="*/ 2 w 17"/>
                <a:gd name="T87" fmla="*/ 28 h 140"/>
                <a:gd name="T88" fmla="*/ 1 w 17"/>
                <a:gd name="T89" fmla="*/ 22 h 140"/>
                <a:gd name="T90" fmla="*/ 1 w 17"/>
                <a:gd name="T91" fmla="*/ 20 h 140"/>
                <a:gd name="T92" fmla="*/ 2 w 17"/>
                <a:gd name="T93" fmla="*/ 9 h 140"/>
                <a:gd name="T94" fmla="*/ 2 w 17"/>
                <a:gd name="T95" fmla="*/ 0 h 140"/>
                <a:gd name="T96" fmla="*/ 3 w 17"/>
                <a:gd name="T97" fmla="*/ 0 h 140"/>
                <a:gd name="T98" fmla="*/ 3 w 17"/>
                <a:gd name="T99" fmla="*/ 2 h 140"/>
                <a:gd name="T100" fmla="*/ 4 w 17"/>
                <a:gd name="T101" fmla="*/ 3 h 140"/>
                <a:gd name="T102" fmla="*/ 4 w 17"/>
                <a:gd name="T103" fmla="*/ 13 h 140"/>
                <a:gd name="T104" fmla="*/ 4 w 17"/>
                <a:gd name="T105" fmla="*/ 22 h 140"/>
                <a:gd name="T106" fmla="*/ 4 w 17"/>
                <a:gd name="T107" fmla="*/ 25 h 140"/>
                <a:gd name="T108" fmla="*/ 7 w 17"/>
                <a:gd name="T109" fmla="*/ 33 h 140"/>
                <a:gd name="T110" fmla="*/ 7 w 17"/>
                <a:gd name="T111" fmla="*/ 38 h 140"/>
                <a:gd name="T112" fmla="*/ 7 w 17"/>
                <a:gd name="T113" fmla="*/ 43 h 140"/>
                <a:gd name="T114" fmla="*/ 8 w 17"/>
                <a:gd name="T115" fmla="*/ 47 h 140"/>
                <a:gd name="T116" fmla="*/ 8 w 17"/>
                <a:gd name="T117" fmla="*/ 47 h 140"/>
                <a:gd name="T118" fmla="*/ 8 w 17"/>
                <a:gd name="T119" fmla="*/ 47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40"/>
                <a:gd name="T182" fmla="*/ 17 w 17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40">
                  <a:moveTo>
                    <a:pt x="8" y="47"/>
                  </a:moveTo>
                  <a:lnTo>
                    <a:pt x="8" y="47"/>
                  </a:lnTo>
                  <a:lnTo>
                    <a:pt x="9" y="53"/>
                  </a:lnTo>
                  <a:lnTo>
                    <a:pt x="9" y="58"/>
                  </a:lnTo>
                  <a:lnTo>
                    <a:pt x="8" y="65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9" y="87"/>
                  </a:lnTo>
                  <a:lnTo>
                    <a:pt x="8" y="89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7" y="99"/>
                  </a:lnTo>
                  <a:lnTo>
                    <a:pt x="9" y="103"/>
                  </a:lnTo>
                  <a:lnTo>
                    <a:pt x="11" y="107"/>
                  </a:lnTo>
                  <a:lnTo>
                    <a:pt x="11" y="109"/>
                  </a:lnTo>
                  <a:lnTo>
                    <a:pt x="11" y="111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2" y="115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6" y="118"/>
                  </a:lnTo>
                  <a:lnTo>
                    <a:pt x="16" y="123"/>
                  </a:lnTo>
                  <a:lnTo>
                    <a:pt x="16" y="129"/>
                  </a:lnTo>
                  <a:lnTo>
                    <a:pt x="13" y="134"/>
                  </a:lnTo>
                  <a:lnTo>
                    <a:pt x="9" y="139"/>
                  </a:lnTo>
                  <a:lnTo>
                    <a:pt x="6" y="138"/>
                  </a:lnTo>
                  <a:lnTo>
                    <a:pt x="3" y="130"/>
                  </a:lnTo>
                  <a:lnTo>
                    <a:pt x="2" y="120"/>
                  </a:lnTo>
                  <a:lnTo>
                    <a:pt x="1" y="118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4" y="115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4" y="104"/>
                  </a:lnTo>
                  <a:lnTo>
                    <a:pt x="3" y="102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1" y="92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3" y="75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3"/>
                  </a:lnTo>
                  <a:lnTo>
                    <a:pt x="4" y="57"/>
                  </a:lnTo>
                  <a:lnTo>
                    <a:pt x="3" y="51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3"/>
                  </a:lnTo>
                  <a:lnTo>
                    <a:pt x="8" y="45"/>
                  </a:lnTo>
                  <a:lnTo>
                    <a:pt x="8" y="47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4" name="Freeform 541"/>
            <p:cNvSpPr>
              <a:spLocks/>
            </p:cNvSpPr>
            <p:nvPr/>
          </p:nvSpPr>
          <p:spPr bwMode="auto">
            <a:xfrm>
              <a:off x="2079" y="1149"/>
              <a:ext cx="38" cy="156"/>
            </a:xfrm>
            <a:custGeom>
              <a:avLst/>
              <a:gdLst>
                <a:gd name="T0" fmla="*/ 22 w 38"/>
                <a:gd name="T1" fmla="*/ 84 h 156"/>
                <a:gd name="T2" fmla="*/ 22 w 38"/>
                <a:gd name="T3" fmla="*/ 92 h 156"/>
                <a:gd name="T4" fmla="*/ 22 w 38"/>
                <a:gd name="T5" fmla="*/ 98 h 156"/>
                <a:gd name="T6" fmla="*/ 23 w 38"/>
                <a:gd name="T7" fmla="*/ 101 h 156"/>
                <a:gd name="T8" fmla="*/ 25 w 38"/>
                <a:gd name="T9" fmla="*/ 106 h 156"/>
                <a:gd name="T10" fmla="*/ 27 w 38"/>
                <a:gd name="T11" fmla="*/ 108 h 156"/>
                <a:gd name="T12" fmla="*/ 29 w 38"/>
                <a:gd name="T13" fmla="*/ 117 h 156"/>
                <a:gd name="T14" fmla="*/ 30 w 38"/>
                <a:gd name="T15" fmla="*/ 128 h 156"/>
                <a:gd name="T16" fmla="*/ 33 w 38"/>
                <a:gd name="T17" fmla="*/ 129 h 156"/>
                <a:gd name="T18" fmla="*/ 36 w 38"/>
                <a:gd name="T19" fmla="*/ 132 h 156"/>
                <a:gd name="T20" fmla="*/ 36 w 38"/>
                <a:gd name="T21" fmla="*/ 134 h 156"/>
                <a:gd name="T22" fmla="*/ 37 w 38"/>
                <a:gd name="T23" fmla="*/ 144 h 156"/>
                <a:gd name="T24" fmla="*/ 36 w 38"/>
                <a:gd name="T25" fmla="*/ 154 h 156"/>
                <a:gd name="T26" fmla="*/ 35 w 38"/>
                <a:gd name="T27" fmla="*/ 155 h 156"/>
                <a:gd name="T28" fmla="*/ 34 w 38"/>
                <a:gd name="T29" fmla="*/ 155 h 156"/>
                <a:gd name="T30" fmla="*/ 34 w 38"/>
                <a:gd name="T31" fmla="*/ 154 h 156"/>
                <a:gd name="T32" fmla="*/ 27 w 38"/>
                <a:gd name="T33" fmla="*/ 146 h 156"/>
                <a:gd name="T34" fmla="*/ 23 w 38"/>
                <a:gd name="T35" fmla="*/ 138 h 156"/>
                <a:gd name="T36" fmla="*/ 23 w 38"/>
                <a:gd name="T37" fmla="*/ 133 h 156"/>
                <a:gd name="T38" fmla="*/ 25 w 38"/>
                <a:gd name="T39" fmla="*/ 131 h 156"/>
                <a:gd name="T40" fmla="*/ 26 w 38"/>
                <a:gd name="T41" fmla="*/ 129 h 156"/>
                <a:gd name="T42" fmla="*/ 25 w 38"/>
                <a:gd name="T43" fmla="*/ 124 h 156"/>
                <a:gd name="T44" fmla="*/ 25 w 38"/>
                <a:gd name="T45" fmla="*/ 122 h 156"/>
                <a:gd name="T46" fmla="*/ 23 w 38"/>
                <a:gd name="T47" fmla="*/ 112 h 156"/>
                <a:gd name="T48" fmla="*/ 18 w 38"/>
                <a:gd name="T49" fmla="*/ 102 h 156"/>
                <a:gd name="T50" fmla="*/ 17 w 38"/>
                <a:gd name="T51" fmla="*/ 97 h 156"/>
                <a:gd name="T52" fmla="*/ 18 w 38"/>
                <a:gd name="T53" fmla="*/ 90 h 156"/>
                <a:gd name="T54" fmla="*/ 18 w 38"/>
                <a:gd name="T55" fmla="*/ 86 h 156"/>
                <a:gd name="T56" fmla="*/ 17 w 38"/>
                <a:gd name="T57" fmla="*/ 80 h 156"/>
                <a:gd name="T58" fmla="*/ 15 w 38"/>
                <a:gd name="T59" fmla="*/ 75 h 156"/>
                <a:gd name="T60" fmla="*/ 14 w 38"/>
                <a:gd name="T61" fmla="*/ 67 h 156"/>
                <a:gd name="T62" fmla="*/ 10 w 38"/>
                <a:gd name="T63" fmla="*/ 58 h 156"/>
                <a:gd name="T64" fmla="*/ 5 w 38"/>
                <a:gd name="T65" fmla="*/ 52 h 156"/>
                <a:gd name="T66" fmla="*/ 1 w 38"/>
                <a:gd name="T67" fmla="*/ 35 h 156"/>
                <a:gd name="T68" fmla="*/ 2 w 38"/>
                <a:gd name="T69" fmla="*/ 17 h 156"/>
                <a:gd name="T70" fmla="*/ 1 w 38"/>
                <a:gd name="T71" fmla="*/ 14 h 156"/>
                <a:gd name="T72" fmla="*/ 0 w 38"/>
                <a:gd name="T73" fmla="*/ 3 h 156"/>
                <a:gd name="T74" fmla="*/ 0 w 38"/>
                <a:gd name="T75" fmla="*/ 0 h 156"/>
                <a:gd name="T76" fmla="*/ 1 w 38"/>
                <a:gd name="T77" fmla="*/ 0 h 156"/>
                <a:gd name="T78" fmla="*/ 1 w 38"/>
                <a:gd name="T79" fmla="*/ 1 h 156"/>
                <a:gd name="T80" fmla="*/ 4 w 38"/>
                <a:gd name="T81" fmla="*/ 11 h 156"/>
                <a:gd name="T82" fmla="*/ 5 w 38"/>
                <a:gd name="T83" fmla="*/ 30 h 156"/>
                <a:gd name="T84" fmla="*/ 5 w 38"/>
                <a:gd name="T85" fmla="*/ 39 h 156"/>
                <a:gd name="T86" fmla="*/ 8 w 38"/>
                <a:gd name="T87" fmla="*/ 48 h 156"/>
                <a:gd name="T88" fmla="*/ 15 w 38"/>
                <a:gd name="T89" fmla="*/ 57 h 156"/>
                <a:gd name="T90" fmla="*/ 16 w 38"/>
                <a:gd name="T91" fmla="*/ 58 h 156"/>
                <a:gd name="T92" fmla="*/ 18 w 38"/>
                <a:gd name="T93" fmla="*/ 62 h 156"/>
                <a:gd name="T94" fmla="*/ 18 w 38"/>
                <a:gd name="T95" fmla="*/ 64 h 156"/>
                <a:gd name="T96" fmla="*/ 18 w 38"/>
                <a:gd name="T97" fmla="*/ 71 h 156"/>
                <a:gd name="T98" fmla="*/ 18 w 38"/>
                <a:gd name="T99" fmla="*/ 77 h 156"/>
                <a:gd name="T100" fmla="*/ 19 w 38"/>
                <a:gd name="T101" fmla="*/ 79 h 156"/>
                <a:gd name="T102" fmla="*/ 21 w 38"/>
                <a:gd name="T103" fmla="*/ 82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156"/>
                <a:gd name="T158" fmla="*/ 38 w 38"/>
                <a:gd name="T159" fmla="*/ 156 h 1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156">
                  <a:moveTo>
                    <a:pt x="22" y="84"/>
                  </a:moveTo>
                  <a:lnTo>
                    <a:pt x="22" y="84"/>
                  </a:lnTo>
                  <a:lnTo>
                    <a:pt x="22" y="88"/>
                  </a:lnTo>
                  <a:lnTo>
                    <a:pt x="22" y="92"/>
                  </a:lnTo>
                  <a:lnTo>
                    <a:pt x="22" y="95"/>
                  </a:lnTo>
                  <a:lnTo>
                    <a:pt x="22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7" y="108"/>
                  </a:lnTo>
                  <a:lnTo>
                    <a:pt x="29" y="113"/>
                  </a:lnTo>
                  <a:lnTo>
                    <a:pt x="29" y="117"/>
                  </a:lnTo>
                  <a:lnTo>
                    <a:pt x="29" y="124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7" y="139"/>
                  </a:lnTo>
                  <a:lnTo>
                    <a:pt x="37" y="144"/>
                  </a:lnTo>
                  <a:lnTo>
                    <a:pt x="37" y="150"/>
                  </a:lnTo>
                  <a:lnTo>
                    <a:pt x="36" y="154"/>
                  </a:lnTo>
                  <a:lnTo>
                    <a:pt x="35" y="155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0" y="150"/>
                  </a:lnTo>
                  <a:lnTo>
                    <a:pt x="27" y="146"/>
                  </a:lnTo>
                  <a:lnTo>
                    <a:pt x="25" y="142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1"/>
                  </a:lnTo>
                  <a:lnTo>
                    <a:pt x="26" y="129"/>
                  </a:lnTo>
                  <a:lnTo>
                    <a:pt x="26" y="126"/>
                  </a:lnTo>
                  <a:lnTo>
                    <a:pt x="25" y="124"/>
                  </a:lnTo>
                  <a:lnTo>
                    <a:pt x="25" y="122"/>
                  </a:lnTo>
                  <a:lnTo>
                    <a:pt x="24" y="116"/>
                  </a:lnTo>
                  <a:lnTo>
                    <a:pt x="23" y="112"/>
                  </a:lnTo>
                  <a:lnTo>
                    <a:pt x="20" y="108"/>
                  </a:lnTo>
                  <a:lnTo>
                    <a:pt x="18" y="102"/>
                  </a:lnTo>
                  <a:lnTo>
                    <a:pt x="17" y="97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3"/>
                  </a:lnTo>
                  <a:lnTo>
                    <a:pt x="17" y="80"/>
                  </a:lnTo>
                  <a:lnTo>
                    <a:pt x="16" y="77"/>
                  </a:lnTo>
                  <a:lnTo>
                    <a:pt x="15" y="75"/>
                  </a:lnTo>
                  <a:lnTo>
                    <a:pt x="14" y="67"/>
                  </a:lnTo>
                  <a:lnTo>
                    <a:pt x="13" y="62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4" y="11"/>
                  </a:lnTo>
                  <a:lnTo>
                    <a:pt x="5" y="21"/>
                  </a:lnTo>
                  <a:lnTo>
                    <a:pt x="5" y="30"/>
                  </a:lnTo>
                  <a:lnTo>
                    <a:pt x="5" y="39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3"/>
                  </a:lnTo>
                  <a:lnTo>
                    <a:pt x="15" y="57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18" y="77"/>
                  </a:lnTo>
                  <a:lnTo>
                    <a:pt x="19" y="79"/>
                  </a:lnTo>
                  <a:lnTo>
                    <a:pt x="20" y="81"/>
                  </a:lnTo>
                  <a:lnTo>
                    <a:pt x="21" y="82"/>
                  </a:lnTo>
                  <a:lnTo>
                    <a:pt x="22" y="8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5" name="Freeform 542"/>
            <p:cNvSpPr>
              <a:spLocks/>
            </p:cNvSpPr>
            <p:nvPr/>
          </p:nvSpPr>
          <p:spPr bwMode="auto">
            <a:xfrm>
              <a:off x="2041" y="1191"/>
              <a:ext cx="62" cy="133"/>
            </a:xfrm>
            <a:custGeom>
              <a:avLst/>
              <a:gdLst>
                <a:gd name="T0" fmla="*/ 17 w 62"/>
                <a:gd name="T1" fmla="*/ 53 h 133"/>
                <a:gd name="T2" fmla="*/ 18 w 62"/>
                <a:gd name="T3" fmla="*/ 56 h 133"/>
                <a:gd name="T4" fmla="*/ 20 w 62"/>
                <a:gd name="T5" fmla="*/ 59 h 133"/>
                <a:gd name="T6" fmla="*/ 22 w 62"/>
                <a:gd name="T7" fmla="*/ 64 h 133"/>
                <a:gd name="T8" fmla="*/ 27 w 62"/>
                <a:gd name="T9" fmla="*/ 74 h 133"/>
                <a:gd name="T10" fmla="*/ 30 w 62"/>
                <a:gd name="T11" fmla="*/ 75 h 133"/>
                <a:gd name="T12" fmla="*/ 33 w 62"/>
                <a:gd name="T13" fmla="*/ 84 h 133"/>
                <a:gd name="T14" fmla="*/ 36 w 62"/>
                <a:gd name="T15" fmla="*/ 94 h 133"/>
                <a:gd name="T16" fmla="*/ 39 w 62"/>
                <a:gd name="T17" fmla="*/ 96 h 133"/>
                <a:gd name="T18" fmla="*/ 44 w 62"/>
                <a:gd name="T19" fmla="*/ 104 h 133"/>
                <a:gd name="T20" fmla="*/ 46 w 62"/>
                <a:gd name="T21" fmla="*/ 109 h 133"/>
                <a:gd name="T22" fmla="*/ 46 w 62"/>
                <a:gd name="T23" fmla="*/ 113 h 133"/>
                <a:gd name="T24" fmla="*/ 45 w 62"/>
                <a:gd name="T25" fmla="*/ 116 h 133"/>
                <a:gd name="T26" fmla="*/ 47 w 62"/>
                <a:gd name="T27" fmla="*/ 120 h 133"/>
                <a:gd name="T28" fmla="*/ 54 w 62"/>
                <a:gd name="T29" fmla="*/ 129 h 133"/>
                <a:gd name="T30" fmla="*/ 58 w 62"/>
                <a:gd name="T31" fmla="*/ 132 h 133"/>
                <a:gd name="T32" fmla="*/ 60 w 62"/>
                <a:gd name="T33" fmla="*/ 121 h 133"/>
                <a:gd name="T34" fmla="*/ 57 w 62"/>
                <a:gd name="T35" fmla="*/ 111 h 133"/>
                <a:gd name="T36" fmla="*/ 55 w 62"/>
                <a:gd name="T37" fmla="*/ 108 h 133"/>
                <a:gd name="T38" fmla="*/ 51 w 62"/>
                <a:gd name="T39" fmla="*/ 107 h 133"/>
                <a:gd name="T40" fmla="*/ 49 w 62"/>
                <a:gd name="T41" fmla="*/ 104 h 133"/>
                <a:gd name="T42" fmla="*/ 44 w 62"/>
                <a:gd name="T43" fmla="*/ 97 h 133"/>
                <a:gd name="T44" fmla="*/ 39 w 62"/>
                <a:gd name="T45" fmla="*/ 91 h 133"/>
                <a:gd name="T46" fmla="*/ 37 w 62"/>
                <a:gd name="T47" fmla="*/ 87 h 133"/>
                <a:gd name="T48" fmla="*/ 35 w 62"/>
                <a:gd name="T49" fmla="*/ 77 h 133"/>
                <a:gd name="T50" fmla="*/ 33 w 62"/>
                <a:gd name="T51" fmla="*/ 74 h 133"/>
                <a:gd name="T52" fmla="*/ 31 w 62"/>
                <a:gd name="T53" fmla="*/ 71 h 133"/>
                <a:gd name="T54" fmla="*/ 28 w 62"/>
                <a:gd name="T55" fmla="*/ 69 h 133"/>
                <a:gd name="T56" fmla="*/ 27 w 62"/>
                <a:gd name="T57" fmla="*/ 67 h 133"/>
                <a:gd name="T58" fmla="*/ 24 w 62"/>
                <a:gd name="T59" fmla="*/ 60 h 133"/>
                <a:gd name="T60" fmla="*/ 23 w 62"/>
                <a:gd name="T61" fmla="*/ 57 h 133"/>
                <a:gd name="T62" fmla="*/ 22 w 62"/>
                <a:gd name="T63" fmla="*/ 56 h 133"/>
                <a:gd name="T64" fmla="*/ 22 w 62"/>
                <a:gd name="T65" fmla="*/ 56 h 133"/>
                <a:gd name="T66" fmla="*/ 18 w 62"/>
                <a:gd name="T67" fmla="*/ 51 h 133"/>
                <a:gd name="T68" fmla="*/ 17 w 62"/>
                <a:gd name="T69" fmla="*/ 42 h 133"/>
                <a:gd name="T70" fmla="*/ 16 w 62"/>
                <a:gd name="T71" fmla="*/ 38 h 133"/>
                <a:gd name="T72" fmla="*/ 13 w 62"/>
                <a:gd name="T73" fmla="*/ 33 h 133"/>
                <a:gd name="T74" fmla="*/ 11 w 62"/>
                <a:gd name="T75" fmla="*/ 29 h 133"/>
                <a:gd name="T76" fmla="*/ 10 w 62"/>
                <a:gd name="T77" fmla="*/ 24 h 133"/>
                <a:gd name="T78" fmla="*/ 8 w 62"/>
                <a:gd name="T79" fmla="*/ 18 h 133"/>
                <a:gd name="T80" fmla="*/ 7 w 62"/>
                <a:gd name="T81" fmla="*/ 13 h 133"/>
                <a:gd name="T82" fmla="*/ 4 w 62"/>
                <a:gd name="T83" fmla="*/ 6 h 133"/>
                <a:gd name="T84" fmla="*/ 0 w 62"/>
                <a:gd name="T85" fmla="*/ 0 h 133"/>
                <a:gd name="T86" fmla="*/ 0 w 62"/>
                <a:gd name="T87" fmla="*/ 1 h 133"/>
                <a:gd name="T88" fmla="*/ 2 w 62"/>
                <a:gd name="T89" fmla="*/ 6 h 133"/>
                <a:gd name="T90" fmla="*/ 3 w 62"/>
                <a:gd name="T91" fmla="*/ 8 h 133"/>
                <a:gd name="T92" fmla="*/ 5 w 62"/>
                <a:gd name="T93" fmla="*/ 12 h 133"/>
                <a:gd name="T94" fmla="*/ 6 w 62"/>
                <a:gd name="T95" fmla="*/ 16 h 133"/>
                <a:gd name="T96" fmla="*/ 6 w 62"/>
                <a:gd name="T97" fmla="*/ 20 h 133"/>
                <a:gd name="T98" fmla="*/ 8 w 62"/>
                <a:gd name="T99" fmla="*/ 31 h 133"/>
                <a:gd name="T100" fmla="*/ 10 w 62"/>
                <a:gd name="T101" fmla="*/ 36 h 133"/>
                <a:gd name="T102" fmla="*/ 12 w 62"/>
                <a:gd name="T103" fmla="*/ 39 h 133"/>
                <a:gd name="T104" fmla="*/ 14 w 62"/>
                <a:gd name="T105" fmla="*/ 42 h 133"/>
                <a:gd name="T106" fmla="*/ 14 w 62"/>
                <a:gd name="T107" fmla="*/ 45 h 133"/>
                <a:gd name="T108" fmla="*/ 16 w 62"/>
                <a:gd name="T109" fmla="*/ 51 h 1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133"/>
                <a:gd name="T167" fmla="*/ 62 w 62"/>
                <a:gd name="T168" fmla="*/ 133 h 1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133">
                  <a:moveTo>
                    <a:pt x="17" y="53"/>
                  </a:moveTo>
                  <a:lnTo>
                    <a:pt x="17" y="53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19" y="57"/>
                  </a:lnTo>
                  <a:lnTo>
                    <a:pt x="20" y="59"/>
                  </a:lnTo>
                  <a:lnTo>
                    <a:pt x="22" y="64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0" y="75"/>
                  </a:lnTo>
                  <a:lnTo>
                    <a:pt x="33" y="79"/>
                  </a:lnTo>
                  <a:lnTo>
                    <a:pt x="33" y="84"/>
                  </a:lnTo>
                  <a:lnTo>
                    <a:pt x="34" y="89"/>
                  </a:lnTo>
                  <a:lnTo>
                    <a:pt x="36" y="94"/>
                  </a:lnTo>
                  <a:lnTo>
                    <a:pt x="39" y="96"/>
                  </a:lnTo>
                  <a:lnTo>
                    <a:pt x="42" y="100"/>
                  </a:lnTo>
                  <a:lnTo>
                    <a:pt x="44" y="104"/>
                  </a:lnTo>
                  <a:lnTo>
                    <a:pt x="46" y="109"/>
                  </a:lnTo>
                  <a:lnTo>
                    <a:pt x="46" y="111"/>
                  </a:lnTo>
                  <a:lnTo>
                    <a:pt x="46" y="113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7" y="120"/>
                  </a:lnTo>
                  <a:lnTo>
                    <a:pt x="50" y="125"/>
                  </a:lnTo>
                  <a:lnTo>
                    <a:pt x="54" y="129"/>
                  </a:lnTo>
                  <a:lnTo>
                    <a:pt x="58" y="132"/>
                  </a:lnTo>
                  <a:lnTo>
                    <a:pt x="61" y="129"/>
                  </a:lnTo>
                  <a:lnTo>
                    <a:pt x="60" y="121"/>
                  </a:lnTo>
                  <a:lnTo>
                    <a:pt x="58" y="113"/>
                  </a:lnTo>
                  <a:lnTo>
                    <a:pt x="57" y="111"/>
                  </a:lnTo>
                  <a:lnTo>
                    <a:pt x="55" y="108"/>
                  </a:lnTo>
                  <a:lnTo>
                    <a:pt x="53" y="107"/>
                  </a:lnTo>
                  <a:lnTo>
                    <a:pt x="51" y="107"/>
                  </a:lnTo>
                  <a:lnTo>
                    <a:pt x="49" y="104"/>
                  </a:lnTo>
                  <a:lnTo>
                    <a:pt x="47" y="100"/>
                  </a:lnTo>
                  <a:lnTo>
                    <a:pt x="44" y="97"/>
                  </a:lnTo>
                  <a:lnTo>
                    <a:pt x="42" y="94"/>
                  </a:lnTo>
                  <a:lnTo>
                    <a:pt x="39" y="91"/>
                  </a:lnTo>
                  <a:lnTo>
                    <a:pt x="37" y="87"/>
                  </a:lnTo>
                  <a:lnTo>
                    <a:pt x="36" y="82"/>
                  </a:lnTo>
                  <a:lnTo>
                    <a:pt x="35" y="77"/>
                  </a:lnTo>
                  <a:lnTo>
                    <a:pt x="33" y="74"/>
                  </a:lnTo>
                  <a:lnTo>
                    <a:pt x="32" y="73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8" y="69"/>
                  </a:lnTo>
                  <a:lnTo>
                    <a:pt x="27" y="67"/>
                  </a:lnTo>
                  <a:lnTo>
                    <a:pt x="26" y="64"/>
                  </a:lnTo>
                  <a:lnTo>
                    <a:pt x="24" y="60"/>
                  </a:lnTo>
                  <a:lnTo>
                    <a:pt x="23" y="57"/>
                  </a:lnTo>
                  <a:lnTo>
                    <a:pt x="22" y="56"/>
                  </a:lnTo>
                  <a:lnTo>
                    <a:pt x="18" y="51"/>
                  </a:lnTo>
                  <a:lnTo>
                    <a:pt x="17" y="46"/>
                  </a:lnTo>
                  <a:lnTo>
                    <a:pt x="17" y="42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3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0" y="24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4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8" y="31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17" y="53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6" name="Freeform 543"/>
            <p:cNvSpPr>
              <a:spLocks/>
            </p:cNvSpPr>
            <p:nvPr/>
          </p:nvSpPr>
          <p:spPr bwMode="auto">
            <a:xfrm>
              <a:off x="2035" y="1224"/>
              <a:ext cx="46" cy="120"/>
            </a:xfrm>
            <a:custGeom>
              <a:avLst/>
              <a:gdLst>
                <a:gd name="T0" fmla="*/ 17 w 46"/>
                <a:gd name="T1" fmla="*/ 61 h 120"/>
                <a:gd name="T2" fmla="*/ 19 w 46"/>
                <a:gd name="T3" fmla="*/ 64 h 120"/>
                <a:gd name="T4" fmla="*/ 20 w 46"/>
                <a:gd name="T5" fmla="*/ 67 h 120"/>
                <a:gd name="T6" fmla="*/ 21 w 46"/>
                <a:gd name="T7" fmla="*/ 69 h 120"/>
                <a:gd name="T8" fmla="*/ 22 w 46"/>
                <a:gd name="T9" fmla="*/ 74 h 120"/>
                <a:gd name="T10" fmla="*/ 22 w 46"/>
                <a:gd name="T11" fmla="*/ 77 h 120"/>
                <a:gd name="T12" fmla="*/ 24 w 46"/>
                <a:gd name="T13" fmla="*/ 84 h 120"/>
                <a:gd name="T14" fmla="*/ 28 w 46"/>
                <a:gd name="T15" fmla="*/ 90 h 120"/>
                <a:gd name="T16" fmla="*/ 29 w 46"/>
                <a:gd name="T17" fmla="*/ 92 h 120"/>
                <a:gd name="T18" fmla="*/ 30 w 46"/>
                <a:gd name="T19" fmla="*/ 99 h 120"/>
                <a:gd name="T20" fmla="*/ 30 w 46"/>
                <a:gd name="T21" fmla="*/ 100 h 120"/>
                <a:gd name="T22" fmla="*/ 29 w 46"/>
                <a:gd name="T23" fmla="*/ 102 h 120"/>
                <a:gd name="T24" fmla="*/ 30 w 46"/>
                <a:gd name="T25" fmla="*/ 105 h 120"/>
                <a:gd name="T26" fmla="*/ 32 w 46"/>
                <a:gd name="T27" fmla="*/ 109 h 120"/>
                <a:gd name="T28" fmla="*/ 38 w 46"/>
                <a:gd name="T29" fmla="*/ 116 h 120"/>
                <a:gd name="T30" fmla="*/ 41 w 46"/>
                <a:gd name="T31" fmla="*/ 119 h 120"/>
                <a:gd name="T32" fmla="*/ 43 w 46"/>
                <a:gd name="T33" fmla="*/ 119 h 120"/>
                <a:gd name="T34" fmla="*/ 45 w 46"/>
                <a:gd name="T35" fmla="*/ 118 h 120"/>
                <a:gd name="T36" fmla="*/ 45 w 46"/>
                <a:gd name="T37" fmla="*/ 107 h 120"/>
                <a:gd name="T38" fmla="*/ 39 w 46"/>
                <a:gd name="T39" fmla="*/ 99 h 120"/>
                <a:gd name="T40" fmla="*/ 34 w 46"/>
                <a:gd name="T41" fmla="*/ 97 h 120"/>
                <a:gd name="T42" fmla="*/ 32 w 46"/>
                <a:gd name="T43" fmla="*/ 94 h 120"/>
                <a:gd name="T44" fmla="*/ 32 w 46"/>
                <a:gd name="T45" fmla="*/ 88 h 120"/>
                <a:gd name="T46" fmla="*/ 30 w 46"/>
                <a:gd name="T47" fmla="*/ 85 h 120"/>
                <a:gd name="T48" fmla="*/ 27 w 46"/>
                <a:gd name="T49" fmla="*/ 80 h 120"/>
                <a:gd name="T50" fmla="*/ 24 w 46"/>
                <a:gd name="T51" fmla="*/ 78 h 120"/>
                <a:gd name="T52" fmla="*/ 23 w 46"/>
                <a:gd name="T53" fmla="*/ 69 h 120"/>
                <a:gd name="T54" fmla="*/ 20 w 46"/>
                <a:gd name="T55" fmla="*/ 59 h 120"/>
                <a:gd name="T56" fmla="*/ 17 w 46"/>
                <a:gd name="T57" fmla="*/ 56 h 120"/>
                <a:gd name="T58" fmla="*/ 16 w 46"/>
                <a:gd name="T59" fmla="*/ 52 h 120"/>
                <a:gd name="T60" fmla="*/ 15 w 46"/>
                <a:gd name="T61" fmla="*/ 49 h 120"/>
                <a:gd name="T62" fmla="*/ 14 w 46"/>
                <a:gd name="T63" fmla="*/ 42 h 120"/>
                <a:gd name="T64" fmla="*/ 13 w 46"/>
                <a:gd name="T65" fmla="*/ 36 h 120"/>
                <a:gd name="T66" fmla="*/ 12 w 46"/>
                <a:gd name="T67" fmla="*/ 32 h 120"/>
                <a:gd name="T68" fmla="*/ 8 w 46"/>
                <a:gd name="T69" fmla="*/ 24 h 120"/>
                <a:gd name="T70" fmla="*/ 7 w 46"/>
                <a:gd name="T71" fmla="*/ 19 h 120"/>
                <a:gd name="T72" fmla="*/ 4 w 46"/>
                <a:gd name="T73" fmla="*/ 12 h 120"/>
                <a:gd name="T74" fmla="*/ 1 w 46"/>
                <a:gd name="T75" fmla="*/ 4 h 120"/>
                <a:gd name="T76" fmla="*/ 0 w 46"/>
                <a:gd name="T77" fmla="*/ 4 h 120"/>
                <a:gd name="T78" fmla="*/ 0 w 46"/>
                <a:gd name="T79" fmla="*/ 0 h 120"/>
                <a:gd name="T80" fmla="*/ 0 w 46"/>
                <a:gd name="T81" fmla="*/ 0 h 120"/>
                <a:gd name="T82" fmla="*/ 1 w 46"/>
                <a:gd name="T83" fmla="*/ 11 h 120"/>
                <a:gd name="T84" fmla="*/ 5 w 46"/>
                <a:gd name="T85" fmla="*/ 22 h 120"/>
                <a:gd name="T86" fmla="*/ 6 w 46"/>
                <a:gd name="T87" fmla="*/ 25 h 120"/>
                <a:gd name="T88" fmla="*/ 9 w 46"/>
                <a:gd name="T89" fmla="*/ 36 h 120"/>
                <a:gd name="T90" fmla="*/ 10 w 46"/>
                <a:gd name="T91" fmla="*/ 39 h 120"/>
                <a:gd name="T92" fmla="*/ 10 w 46"/>
                <a:gd name="T93" fmla="*/ 44 h 120"/>
                <a:gd name="T94" fmla="*/ 12 w 46"/>
                <a:gd name="T95" fmla="*/ 50 h 120"/>
                <a:gd name="T96" fmla="*/ 12 w 46"/>
                <a:gd name="T97" fmla="*/ 54 h 120"/>
                <a:gd name="T98" fmla="*/ 16 w 46"/>
                <a:gd name="T99" fmla="*/ 59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"/>
                <a:gd name="T151" fmla="*/ 0 h 120"/>
                <a:gd name="T152" fmla="*/ 46 w 46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" h="120">
                  <a:moveTo>
                    <a:pt x="17" y="61"/>
                  </a:moveTo>
                  <a:lnTo>
                    <a:pt x="17" y="61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3" y="80"/>
                  </a:lnTo>
                  <a:lnTo>
                    <a:pt x="24" y="84"/>
                  </a:lnTo>
                  <a:lnTo>
                    <a:pt x="27" y="87"/>
                  </a:lnTo>
                  <a:lnTo>
                    <a:pt x="28" y="90"/>
                  </a:lnTo>
                  <a:lnTo>
                    <a:pt x="29" y="92"/>
                  </a:lnTo>
                  <a:lnTo>
                    <a:pt x="30" y="96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1"/>
                  </a:lnTo>
                  <a:lnTo>
                    <a:pt x="29" y="102"/>
                  </a:lnTo>
                  <a:lnTo>
                    <a:pt x="29" y="104"/>
                  </a:lnTo>
                  <a:lnTo>
                    <a:pt x="30" y="105"/>
                  </a:lnTo>
                  <a:lnTo>
                    <a:pt x="32" y="109"/>
                  </a:lnTo>
                  <a:lnTo>
                    <a:pt x="34" y="113"/>
                  </a:lnTo>
                  <a:lnTo>
                    <a:pt x="38" y="116"/>
                  </a:lnTo>
                  <a:lnTo>
                    <a:pt x="41" y="119"/>
                  </a:lnTo>
                  <a:lnTo>
                    <a:pt x="42" y="119"/>
                  </a:lnTo>
                  <a:lnTo>
                    <a:pt x="43" y="119"/>
                  </a:lnTo>
                  <a:lnTo>
                    <a:pt x="44" y="119"/>
                  </a:lnTo>
                  <a:lnTo>
                    <a:pt x="45" y="118"/>
                  </a:lnTo>
                  <a:lnTo>
                    <a:pt x="45" y="107"/>
                  </a:lnTo>
                  <a:lnTo>
                    <a:pt x="43" y="102"/>
                  </a:lnTo>
                  <a:lnTo>
                    <a:pt x="39" y="99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32" y="88"/>
                  </a:lnTo>
                  <a:lnTo>
                    <a:pt x="30" y="85"/>
                  </a:lnTo>
                  <a:lnTo>
                    <a:pt x="28" y="82"/>
                  </a:lnTo>
                  <a:lnTo>
                    <a:pt x="27" y="80"/>
                  </a:lnTo>
                  <a:lnTo>
                    <a:pt x="24" y="78"/>
                  </a:lnTo>
                  <a:lnTo>
                    <a:pt x="23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0" y="59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5" y="49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3" y="36"/>
                  </a:lnTo>
                  <a:lnTo>
                    <a:pt x="12" y="32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3" y="17"/>
                  </a:lnTo>
                  <a:lnTo>
                    <a:pt x="5" y="22"/>
                  </a:lnTo>
                  <a:lnTo>
                    <a:pt x="6" y="25"/>
                  </a:lnTo>
                  <a:lnTo>
                    <a:pt x="8" y="31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9"/>
                  </a:lnTo>
                  <a:lnTo>
                    <a:pt x="17" y="6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7" name="Freeform 544"/>
            <p:cNvSpPr>
              <a:spLocks/>
            </p:cNvSpPr>
            <p:nvPr/>
          </p:nvSpPr>
          <p:spPr bwMode="auto">
            <a:xfrm>
              <a:off x="2003" y="1243"/>
              <a:ext cx="69" cy="101"/>
            </a:xfrm>
            <a:custGeom>
              <a:avLst/>
              <a:gdLst>
                <a:gd name="T0" fmla="*/ 19 w 69"/>
                <a:gd name="T1" fmla="*/ 38 h 101"/>
                <a:gd name="T2" fmla="*/ 20 w 69"/>
                <a:gd name="T3" fmla="*/ 42 h 101"/>
                <a:gd name="T4" fmla="*/ 22 w 69"/>
                <a:gd name="T5" fmla="*/ 47 h 101"/>
                <a:gd name="T6" fmla="*/ 23 w 69"/>
                <a:gd name="T7" fmla="*/ 49 h 101"/>
                <a:gd name="T8" fmla="*/ 27 w 69"/>
                <a:gd name="T9" fmla="*/ 52 h 101"/>
                <a:gd name="T10" fmla="*/ 28 w 69"/>
                <a:gd name="T11" fmla="*/ 55 h 101"/>
                <a:gd name="T12" fmla="*/ 29 w 69"/>
                <a:gd name="T13" fmla="*/ 61 h 101"/>
                <a:gd name="T14" fmla="*/ 31 w 69"/>
                <a:gd name="T15" fmla="*/ 66 h 101"/>
                <a:gd name="T16" fmla="*/ 34 w 69"/>
                <a:gd name="T17" fmla="*/ 68 h 101"/>
                <a:gd name="T18" fmla="*/ 40 w 69"/>
                <a:gd name="T19" fmla="*/ 69 h 101"/>
                <a:gd name="T20" fmla="*/ 43 w 69"/>
                <a:gd name="T21" fmla="*/ 71 h 101"/>
                <a:gd name="T22" fmla="*/ 45 w 69"/>
                <a:gd name="T23" fmla="*/ 77 h 101"/>
                <a:gd name="T24" fmla="*/ 47 w 69"/>
                <a:gd name="T25" fmla="*/ 83 h 101"/>
                <a:gd name="T26" fmla="*/ 47 w 69"/>
                <a:gd name="T27" fmla="*/ 86 h 101"/>
                <a:gd name="T28" fmla="*/ 48 w 69"/>
                <a:gd name="T29" fmla="*/ 89 h 101"/>
                <a:gd name="T30" fmla="*/ 48 w 69"/>
                <a:gd name="T31" fmla="*/ 91 h 101"/>
                <a:gd name="T32" fmla="*/ 51 w 69"/>
                <a:gd name="T33" fmla="*/ 96 h 101"/>
                <a:gd name="T34" fmla="*/ 56 w 69"/>
                <a:gd name="T35" fmla="*/ 97 h 101"/>
                <a:gd name="T36" fmla="*/ 57 w 69"/>
                <a:gd name="T37" fmla="*/ 98 h 101"/>
                <a:gd name="T38" fmla="*/ 61 w 69"/>
                <a:gd name="T39" fmla="*/ 100 h 101"/>
                <a:gd name="T40" fmla="*/ 67 w 69"/>
                <a:gd name="T41" fmla="*/ 100 h 101"/>
                <a:gd name="T42" fmla="*/ 68 w 69"/>
                <a:gd name="T43" fmla="*/ 98 h 101"/>
                <a:gd name="T44" fmla="*/ 67 w 69"/>
                <a:gd name="T45" fmla="*/ 95 h 101"/>
                <a:gd name="T46" fmla="*/ 62 w 69"/>
                <a:gd name="T47" fmla="*/ 88 h 101"/>
                <a:gd name="T48" fmla="*/ 57 w 69"/>
                <a:gd name="T49" fmla="*/ 83 h 101"/>
                <a:gd name="T50" fmla="*/ 56 w 69"/>
                <a:gd name="T51" fmla="*/ 83 h 101"/>
                <a:gd name="T52" fmla="*/ 52 w 69"/>
                <a:gd name="T53" fmla="*/ 83 h 101"/>
                <a:gd name="T54" fmla="*/ 51 w 69"/>
                <a:gd name="T55" fmla="*/ 82 h 101"/>
                <a:gd name="T56" fmla="*/ 50 w 69"/>
                <a:gd name="T57" fmla="*/ 80 h 101"/>
                <a:gd name="T58" fmla="*/ 50 w 69"/>
                <a:gd name="T59" fmla="*/ 78 h 101"/>
                <a:gd name="T60" fmla="*/ 49 w 69"/>
                <a:gd name="T61" fmla="*/ 75 h 101"/>
                <a:gd name="T62" fmla="*/ 45 w 69"/>
                <a:gd name="T63" fmla="*/ 66 h 101"/>
                <a:gd name="T64" fmla="*/ 43 w 69"/>
                <a:gd name="T65" fmla="*/ 65 h 101"/>
                <a:gd name="T66" fmla="*/ 38 w 69"/>
                <a:gd name="T67" fmla="*/ 63 h 101"/>
                <a:gd name="T68" fmla="*/ 34 w 69"/>
                <a:gd name="T69" fmla="*/ 61 h 101"/>
                <a:gd name="T70" fmla="*/ 34 w 69"/>
                <a:gd name="T71" fmla="*/ 58 h 101"/>
                <a:gd name="T72" fmla="*/ 31 w 69"/>
                <a:gd name="T73" fmla="*/ 51 h 101"/>
                <a:gd name="T74" fmla="*/ 30 w 69"/>
                <a:gd name="T75" fmla="*/ 48 h 101"/>
                <a:gd name="T76" fmla="*/ 24 w 69"/>
                <a:gd name="T77" fmla="*/ 41 h 101"/>
                <a:gd name="T78" fmla="*/ 22 w 69"/>
                <a:gd name="T79" fmla="*/ 32 h 101"/>
                <a:gd name="T80" fmla="*/ 21 w 69"/>
                <a:gd name="T81" fmla="*/ 28 h 101"/>
                <a:gd name="T82" fmla="*/ 19 w 69"/>
                <a:gd name="T83" fmla="*/ 19 h 101"/>
                <a:gd name="T84" fmla="*/ 17 w 69"/>
                <a:gd name="T85" fmla="*/ 14 h 101"/>
                <a:gd name="T86" fmla="*/ 13 w 69"/>
                <a:gd name="T87" fmla="*/ 10 h 101"/>
                <a:gd name="T88" fmla="*/ 10 w 69"/>
                <a:gd name="T89" fmla="*/ 5 h 101"/>
                <a:gd name="T90" fmla="*/ 6 w 69"/>
                <a:gd name="T91" fmla="*/ 3 h 101"/>
                <a:gd name="T92" fmla="*/ 1 w 69"/>
                <a:gd name="T93" fmla="*/ 0 h 101"/>
                <a:gd name="T94" fmla="*/ 0 w 69"/>
                <a:gd name="T95" fmla="*/ 0 h 101"/>
                <a:gd name="T96" fmla="*/ 0 w 69"/>
                <a:gd name="T97" fmla="*/ 0 h 101"/>
                <a:gd name="T98" fmla="*/ 0 w 69"/>
                <a:gd name="T99" fmla="*/ 1 h 101"/>
                <a:gd name="T100" fmla="*/ 4 w 69"/>
                <a:gd name="T101" fmla="*/ 5 h 101"/>
                <a:gd name="T102" fmla="*/ 7 w 69"/>
                <a:gd name="T103" fmla="*/ 8 h 101"/>
                <a:gd name="T104" fmla="*/ 12 w 69"/>
                <a:gd name="T105" fmla="*/ 12 h 101"/>
                <a:gd name="T106" fmla="*/ 15 w 69"/>
                <a:gd name="T107" fmla="*/ 17 h 101"/>
                <a:gd name="T108" fmla="*/ 17 w 69"/>
                <a:gd name="T109" fmla="*/ 21 h 101"/>
                <a:gd name="T110" fmla="*/ 18 w 69"/>
                <a:gd name="T111" fmla="*/ 32 h 1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01"/>
                <a:gd name="T170" fmla="*/ 69 w 69"/>
                <a:gd name="T171" fmla="*/ 101 h 1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01">
                  <a:moveTo>
                    <a:pt x="19" y="38"/>
                  </a:moveTo>
                  <a:lnTo>
                    <a:pt x="19" y="38"/>
                  </a:lnTo>
                  <a:lnTo>
                    <a:pt x="19" y="40"/>
                  </a:lnTo>
                  <a:lnTo>
                    <a:pt x="20" y="42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3" y="49"/>
                  </a:lnTo>
                  <a:lnTo>
                    <a:pt x="25" y="50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29" y="61"/>
                  </a:lnTo>
                  <a:lnTo>
                    <a:pt x="30" y="63"/>
                  </a:lnTo>
                  <a:lnTo>
                    <a:pt x="31" y="66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0" y="69"/>
                  </a:lnTo>
                  <a:lnTo>
                    <a:pt x="43" y="71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7" y="86"/>
                  </a:lnTo>
                  <a:lnTo>
                    <a:pt x="48" y="88"/>
                  </a:lnTo>
                  <a:lnTo>
                    <a:pt x="48" y="89"/>
                  </a:lnTo>
                  <a:lnTo>
                    <a:pt x="48" y="91"/>
                  </a:lnTo>
                  <a:lnTo>
                    <a:pt x="49" y="94"/>
                  </a:lnTo>
                  <a:lnTo>
                    <a:pt x="51" y="96"/>
                  </a:lnTo>
                  <a:lnTo>
                    <a:pt x="53" y="97"/>
                  </a:lnTo>
                  <a:lnTo>
                    <a:pt x="56" y="97"/>
                  </a:lnTo>
                  <a:lnTo>
                    <a:pt x="57" y="98"/>
                  </a:lnTo>
                  <a:lnTo>
                    <a:pt x="60" y="99"/>
                  </a:lnTo>
                  <a:lnTo>
                    <a:pt x="61" y="100"/>
                  </a:lnTo>
                  <a:lnTo>
                    <a:pt x="65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98"/>
                  </a:lnTo>
                  <a:lnTo>
                    <a:pt x="67" y="95"/>
                  </a:lnTo>
                  <a:lnTo>
                    <a:pt x="65" y="91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2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49" y="75"/>
                  </a:lnTo>
                  <a:lnTo>
                    <a:pt x="47" y="70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3" y="55"/>
                  </a:lnTo>
                  <a:lnTo>
                    <a:pt x="31" y="51"/>
                  </a:lnTo>
                  <a:lnTo>
                    <a:pt x="30" y="48"/>
                  </a:lnTo>
                  <a:lnTo>
                    <a:pt x="27" y="44"/>
                  </a:lnTo>
                  <a:lnTo>
                    <a:pt x="24" y="41"/>
                  </a:lnTo>
                  <a:lnTo>
                    <a:pt x="23" y="37"/>
                  </a:lnTo>
                  <a:lnTo>
                    <a:pt x="22" y="32"/>
                  </a:lnTo>
                  <a:lnTo>
                    <a:pt x="21" y="28"/>
                  </a:lnTo>
                  <a:lnTo>
                    <a:pt x="20" y="23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18" y="32"/>
                  </a:lnTo>
                  <a:lnTo>
                    <a:pt x="19" y="3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8" name="Freeform 545"/>
            <p:cNvSpPr>
              <a:spLocks/>
            </p:cNvSpPr>
            <p:nvPr/>
          </p:nvSpPr>
          <p:spPr bwMode="auto">
            <a:xfrm>
              <a:off x="1908" y="1255"/>
              <a:ext cx="161" cy="109"/>
            </a:xfrm>
            <a:custGeom>
              <a:avLst/>
              <a:gdLst>
                <a:gd name="T0" fmla="*/ 137 w 161"/>
                <a:gd name="T1" fmla="*/ 91 h 109"/>
                <a:gd name="T2" fmla="*/ 143 w 161"/>
                <a:gd name="T3" fmla="*/ 90 h 109"/>
                <a:gd name="T4" fmla="*/ 148 w 161"/>
                <a:gd name="T5" fmla="*/ 94 h 109"/>
                <a:gd name="T6" fmla="*/ 153 w 161"/>
                <a:gd name="T7" fmla="*/ 98 h 109"/>
                <a:gd name="T8" fmla="*/ 160 w 161"/>
                <a:gd name="T9" fmla="*/ 103 h 109"/>
                <a:gd name="T10" fmla="*/ 157 w 161"/>
                <a:gd name="T11" fmla="*/ 106 h 109"/>
                <a:gd name="T12" fmla="*/ 150 w 161"/>
                <a:gd name="T13" fmla="*/ 108 h 109"/>
                <a:gd name="T14" fmla="*/ 142 w 161"/>
                <a:gd name="T15" fmla="*/ 107 h 109"/>
                <a:gd name="T16" fmla="*/ 138 w 161"/>
                <a:gd name="T17" fmla="*/ 106 h 109"/>
                <a:gd name="T18" fmla="*/ 134 w 161"/>
                <a:gd name="T19" fmla="*/ 100 h 109"/>
                <a:gd name="T20" fmla="*/ 129 w 161"/>
                <a:gd name="T21" fmla="*/ 95 h 109"/>
                <a:gd name="T22" fmla="*/ 120 w 161"/>
                <a:gd name="T23" fmla="*/ 90 h 109"/>
                <a:gd name="T24" fmla="*/ 111 w 161"/>
                <a:gd name="T25" fmla="*/ 86 h 109"/>
                <a:gd name="T26" fmla="*/ 107 w 161"/>
                <a:gd name="T27" fmla="*/ 81 h 109"/>
                <a:gd name="T28" fmla="*/ 101 w 161"/>
                <a:gd name="T29" fmla="*/ 72 h 109"/>
                <a:gd name="T30" fmla="*/ 95 w 161"/>
                <a:gd name="T31" fmla="*/ 63 h 109"/>
                <a:gd name="T32" fmla="*/ 87 w 161"/>
                <a:gd name="T33" fmla="*/ 58 h 109"/>
                <a:gd name="T34" fmla="*/ 74 w 161"/>
                <a:gd name="T35" fmla="*/ 54 h 109"/>
                <a:gd name="T36" fmla="*/ 62 w 161"/>
                <a:gd name="T37" fmla="*/ 50 h 109"/>
                <a:gd name="T38" fmla="*/ 53 w 161"/>
                <a:gd name="T39" fmla="*/ 45 h 109"/>
                <a:gd name="T40" fmla="*/ 43 w 161"/>
                <a:gd name="T41" fmla="*/ 32 h 109"/>
                <a:gd name="T42" fmla="*/ 33 w 161"/>
                <a:gd name="T43" fmla="*/ 20 h 109"/>
                <a:gd name="T44" fmla="*/ 25 w 161"/>
                <a:gd name="T45" fmla="*/ 14 h 109"/>
                <a:gd name="T46" fmla="*/ 12 w 161"/>
                <a:gd name="T47" fmla="*/ 7 h 109"/>
                <a:gd name="T48" fmla="*/ 0 w 161"/>
                <a:gd name="T49" fmla="*/ 0 h 109"/>
                <a:gd name="T50" fmla="*/ 6 w 161"/>
                <a:gd name="T51" fmla="*/ 0 h 109"/>
                <a:gd name="T52" fmla="*/ 18 w 161"/>
                <a:gd name="T53" fmla="*/ 6 h 109"/>
                <a:gd name="T54" fmla="*/ 29 w 161"/>
                <a:gd name="T55" fmla="*/ 12 h 109"/>
                <a:gd name="T56" fmla="*/ 37 w 161"/>
                <a:gd name="T57" fmla="*/ 17 h 109"/>
                <a:gd name="T58" fmla="*/ 46 w 161"/>
                <a:gd name="T59" fmla="*/ 27 h 109"/>
                <a:gd name="T60" fmla="*/ 56 w 161"/>
                <a:gd name="T61" fmla="*/ 39 h 109"/>
                <a:gd name="T62" fmla="*/ 60 w 161"/>
                <a:gd name="T63" fmla="*/ 43 h 109"/>
                <a:gd name="T64" fmla="*/ 68 w 161"/>
                <a:gd name="T65" fmla="*/ 45 h 109"/>
                <a:gd name="T66" fmla="*/ 76 w 161"/>
                <a:gd name="T67" fmla="*/ 47 h 109"/>
                <a:gd name="T68" fmla="*/ 81 w 161"/>
                <a:gd name="T69" fmla="*/ 48 h 109"/>
                <a:gd name="T70" fmla="*/ 89 w 161"/>
                <a:gd name="T71" fmla="*/ 52 h 109"/>
                <a:gd name="T72" fmla="*/ 95 w 161"/>
                <a:gd name="T73" fmla="*/ 55 h 109"/>
                <a:gd name="T74" fmla="*/ 100 w 161"/>
                <a:gd name="T75" fmla="*/ 61 h 109"/>
                <a:gd name="T76" fmla="*/ 106 w 161"/>
                <a:gd name="T77" fmla="*/ 69 h 109"/>
                <a:gd name="T78" fmla="*/ 112 w 161"/>
                <a:gd name="T79" fmla="*/ 76 h 109"/>
                <a:gd name="T80" fmla="*/ 116 w 161"/>
                <a:gd name="T81" fmla="*/ 81 h 109"/>
                <a:gd name="T82" fmla="*/ 124 w 161"/>
                <a:gd name="T83" fmla="*/ 86 h 109"/>
                <a:gd name="T84" fmla="*/ 133 w 161"/>
                <a:gd name="T85" fmla="*/ 90 h 109"/>
                <a:gd name="T86" fmla="*/ 133 w 161"/>
                <a:gd name="T87" fmla="*/ 90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1"/>
                <a:gd name="T133" fmla="*/ 0 h 109"/>
                <a:gd name="T134" fmla="*/ 161 w 161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1" h="109">
                  <a:moveTo>
                    <a:pt x="133" y="90"/>
                  </a:moveTo>
                  <a:lnTo>
                    <a:pt x="133" y="90"/>
                  </a:lnTo>
                  <a:lnTo>
                    <a:pt x="137" y="91"/>
                  </a:lnTo>
                  <a:lnTo>
                    <a:pt x="140" y="91"/>
                  </a:lnTo>
                  <a:lnTo>
                    <a:pt x="142" y="90"/>
                  </a:lnTo>
                  <a:lnTo>
                    <a:pt x="143" y="90"/>
                  </a:lnTo>
                  <a:lnTo>
                    <a:pt x="146" y="91"/>
                  </a:lnTo>
                  <a:lnTo>
                    <a:pt x="148" y="94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6" y="99"/>
                  </a:lnTo>
                  <a:lnTo>
                    <a:pt x="157" y="101"/>
                  </a:lnTo>
                  <a:lnTo>
                    <a:pt x="160" y="103"/>
                  </a:lnTo>
                  <a:lnTo>
                    <a:pt x="160" y="106"/>
                  </a:lnTo>
                  <a:lnTo>
                    <a:pt x="157" y="106"/>
                  </a:lnTo>
                  <a:lnTo>
                    <a:pt x="155" y="107"/>
                  </a:lnTo>
                  <a:lnTo>
                    <a:pt x="152" y="108"/>
                  </a:lnTo>
                  <a:lnTo>
                    <a:pt x="150" y="108"/>
                  </a:lnTo>
                  <a:lnTo>
                    <a:pt x="147" y="108"/>
                  </a:lnTo>
                  <a:lnTo>
                    <a:pt x="145" y="107"/>
                  </a:lnTo>
                  <a:lnTo>
                    <a:pt x="142" y="107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6" y="103"/>
                  </a:lnTo>
                  <a:lnTo>
                    <a:pt x="135" y="101"/>
                  </a:lnTo>
                  <a:lnTo>
                    <a:pt x="134" y="100"/>
                  </a:lnTo>
                  <a:lnTo>
                    <a:pt x="132" y="97"/>
                  </a:lnTo>
                  <a:lnTo>
                    <a:pt x="129" y="95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90"/>
                  </a:lnTo>
                  <a:lnTo>
                    <a:pt x="118" y="90"/>
                  </a:lnTo>
                  <a:lnTo>
                    <a:pt x="114" y="88"/>
                  </a:lnTo>
                  <a:lnTo>
                    <a:pt x="111" y="86"/>
                  </a:lnTo>
                  <a:lnTo>
                    <a:pt x="108" y="83"/>
                  </a:lnTo>
                  <a:lnTo>
                    <a:pt x="107" y="81"/>
                  </a:lnTo>
                  <a:lnTo>
                    <a:pt x="105" y="78"/>
                  </a:lnTo>
                  <a:lnTo>
                    <a:pt x="102" y="74"/>
                  </a:lnTo>
                  <a:lnTo>
                    <a:pt x="101" y="72"/>
                  </a:lnTo>
                  <a:lnTo>
                    <a:pt x="100" y="69"/>
                  </a:lnTo>
                  <a:lnTo>
                    <a:pt x="97" y="66"/>
                  </a:lnTo>
                  <a:lnTo>
                    <a:pt x="95" y="63"/>
                  </a:lnTo>
                  <a:lnTo>
                    <a:pt x="91" y="61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4" y="54"/>
                  </a:lnTo>
                  <a:lnTo>
                    <a:pt x="70" y="53"/>
                  </a:lnTo>
                  <a:lnTo>
                    <a:pt x="66" y="52"/>
                  </a:lnTo>
                  <a:lnTo>
                    <a:pt x="62" y="50"/>
                  </a:lnTo>
                  <a:lnTo>
                    <a:pt x="57" y="47"/>
                  </a:lnTo>
                  <a:lnTo>
                    <a:pt x="53" y="45"/>
                  </a:lnTo>
                  <a:lnTo>
                    <a:pt x="50" y="40"/>
                  </a:lnTo>
                  <a:lnTo>
                    <a:pt x="46" y="36"/>
                  </a:lnTo>
                  <a:lnTo>
                    <a:pt x="43" y="32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3" y="20"/>
                  </a:lnTo>
                  <a:lnTo>
                    <a:pt x="29" y="17"/>
                  </a:lnTo>
                  <a:lnTo>
                    <a:pt x="25" y="14"/>
                  </a:lnTo>
                  <a:lnTo>
                    <a:pt x="21" y="12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9" y="12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4" y="24"/>
                  </a:lnTo>
                  <a:lnTo>
                    <a:pt x="46" y="27"/>
                  </a:lnTo>
                  <a:lnTo>
                    <a:pt x="49" y="32"/>
                  </a:lnTo>
                  <a:lnTo>
                    <a:pt x="52" y="36"/>
                  </a:lnTo>
                  <a:lnTo>
                    <a:pt x="56" y="39"/>
                  </a:lnTo>
                  <a:lnTo>
                    <a:pt x="58" y="41"/>
                  </a:lnTo>
                  <a:lnTo>
                    <a:pt x="60" y="43"/>
                  </a:lnTo>
                  <a:lnTo>
                    <a:pt x="62" y="44"/>
                  </a:lnTo>
                  <a:lnTo>
                    <a:pt x="65" y="45"/>
                  </a:lnTo>
                  <a:lnTo>
                    <a:pt x="68" y="45"/>
                  </a:lnTo>
                  <a:lnTo>
                    <a:pt x="71" y="46"/>
                  </a:lnTo>
                  <a:lnTo>
                    <a:pt x="73" y="47"/>
                  </a:lnTo>
                  <a:lnTo>
                    <a:pt x="76" y="47"/>
                  </a:lnTo>
                  <a:lnTo>
                    <a:pt x="79" y="47"/>
                  </a:lnTo>
                  <a:lnTo>
                    <a:pt x="81" y="48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9" y="52"/>
                  </a:lnTo>
                  <a:lnTo>
                    <a:pt x="91" y="52"/>
                  </a:lnTo>
                  <a:lnTo>
                    <a:pt x="93" y="54"/>
                  </a:lnTo>
                  <a:lnTo>
                    <a:pt x="95" y="55"/>
                  </a:lnTo>
                  <a:lnTo>
                    <a:pt x="97" y="58"/>
                  </a:lnTo>
                  <a:lnTo>
                    <a:pt x="100" y="61"/>
                  </a:lnTo>
                  <a:lnTo>
                    <a:pt x="102" y="63"/>
                  </a:lnTo>
                  <a:lnTo>
                    <a:pt x="104" y="66"/>
                  </a:lnTo>
                  <a:lnTo>
                    <a:pt x="106" y="69"/>
                  </a:lnTo>
                  <a:lnTo>
                    <a:pt x="107" y="72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4" y="79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5"/>
                  </a:lnTo>
                  <a:lnTo>
                    <a:pt x="124" y="86"/>
                  </a:lnTo>
                  <a:lnTo>
                    <a:pt x="127" y="88"/>
                  </a:lnTo>
                  <a:lnTo>
                    <a:pt x="130" y="89"/>
                  </a:lnTo>
                  <a:lnTo>
                    <a:pt x="133" y="9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49" name="Freeform 546"/>
            <p:cNvSpPr>
              <a:spLocks/>
            </p:cNvSpPr>
            <p:nvPr/>
          </p:nvSpPr>
          <p:spPr bwMode="auto">
            <a:xfrm>
              <a:off x="2070" y="1317"/>
              <a:ext cx="132" cy="141"/>
            </a:xfrm>
            <a:custGeom>
              <a:avLst/>
              <a:gdLst>
                <a:gd name="T0" fmla="*/ 43 w 132"/>
                <a:gd name="T1" fmla="*/ 6 h 141"/>
                <a:gd name="T2" fmla="*/ 33 w 132"/>
                <a:gd name="T3" fmla="*/ 7 h 141"/>
                <a:gd name="T4" fmla="*/ 26 w 132"/>
                <a:gd name="T5" fmla="*/ 13 h 141"/>
                <a:gd name="T6" fmla="*/ 22 w 132"/>
                <a:gd name="T7" fmla="*/ 17 h 141"/>
                <a:gd name="T8" fmla="*/ 15 w 132"/>
                <a:gd name="T9" fmla="*/ 22 h 141"/>
                <a:gd name="T10" fmla="*/ 10 w 132"/>
                <a:gd name="T11" fmla="*/ 30 h 141"/>
                <a:gd name="T12" fmla="*/ 10 w 132"/>
                <a:gd name="T13" fmla="*/ 37 h 141"/>
                <a:gd name="T14" fmla="*/ 4 w 132"/>
                <a:gd name="T15" fmla="*/ 46 h 141"/>
                <a:gd name="T16" fmla="*/ 0 w 132"/>
                <a:gd name="T17" fmla="*/ 60 h 141"/>
                <a:gd name="T18" fmla="*/ 0 w 132"/>
                <a:gd name="T19" fmla="*/ 74 h 141"/>
                <a:gd name="T20" fmla="*/ 1 w 132"/>
                <a:gd name="T21" fmla="*/ 91 h 141"/>
                <a:gd name="T22" fmla="*/ 2 w 132"/>
                <a:gd name="T23" fmla="*/ 100 h 141"/>
                <a:gd name="T24" fmla="*/ 8 w 132"/>
                <a:gd name="T25" fmla="*/ 111 h 141"/>
                <a:gd name="T26" fmla="*/ 13 w 132"/>
                <a:gd name="T27" fmla="*/ 120 h 141"/>
                <a:gd name="T28" fmla="*/ 15 w 132"/>
                <a:gd name="T29" fmla="*/ 122 h 141"/>
                <a:gd name="T30" fmla="*/ 22 w 132"/>
                <a:gd name="T31" fmla="*/ 126 h 141"/>
                <a:gd name="T32" fmla="*/ 29 w 132"/>
                <a:gd name="T33" fmla="*/ 132 h 141"/>
                <a:gd name="T34" fmla="*/ 38 w 132"/>
                <a:gd name="T35" fmla="*/ 136 h 141"/>
                <a:gd name="T36" fmla="*/ 45 w 132"/>
                <a:gd name="T37" fmla="*/ 136 h 141"/>
                <a:gd name="T38" fmla="*/ 54 w 132"/>
                <a:gd name="T39" fmla="*/ 138 h 141"/>
                <a:gd name="T40" fmla="*/ 61 w 132"/>
                <a:gd name="T41" fmla="*/ 140 h 141"/>
                <a:gd name="T42" fmla="*/ 67 w 132"/>
                <a:gd name="T43" fmla="*/ 138 h 141"/>
                <a:gd name="T44" fmla="*/ 73 w 132"/>
                <a:gd name="T45" fmla="*/ 135 h 141"/>
                <a:gd name="T46" fmla="*/ 78 w 132"/>
                <a:gd name="T47" fmla="*/ 133 h 141"/>
                <a:gd name="T48" fmla="*/ 85 w 132"/>
                <a:gd name="T49" fmla="*/ 131 h 141"/>
                <a:gd name="T50" fmla="*/ 92 w 132"/>
                <a:gd name="T51" fmla="*/ 122 h 141"/>
                <a:gd name="T52" fmla="*/ 103 w 132"/>
                <a:gd name="T53" fmla="*/ 116 h 141"/>
                <a:gd name="T54" fmla="*/ 106 w 132"/>
                <a:gd name="T55" fmla="*/ 111 h 141"/>
                <a:gd name="T56" fmla="*/ 109 w 132"/>
                <a:gd name="T57" fmla="*/ 92 h 141"/>
                <a:gd name="T58" fmla="*/ 121 w 132"/>
                <a:gd name="T59" fmla="*/ 78 h 141"/>
                <a:gd name="T60" fmla="*/ 131 w 132"/>
                <a:gd name="T61" fmla="*/ 70 h 141"/>
                <a:gd name="T62" fmla="*/ 130 w 132"/>
                <a:gd name="T63" fmla="*/ 66 h 141"/>
                <a:gd name="T64" fmla="*/ 125 w 132"/>
                <a:gd name="T65" fmla="*/ 55 h 141"/>
                <a:gd name="T66" fmla="*/ 119 w 132"/>
                <a:gd name="T67" fmla="*/ 48 h 141"/>
                <a:gd name="T68" fmla="*/ 114 w 132"/>
                <a:gd name="T69" fmla="*/ 46 h 141"/>
                <a:gd name="T70" fmla="*/ 113 w 132"/>
                <a:gd name="T71" fmla="*/ 44 h 141"/>
                <a:gd name="T72" fmla="*/ 109 w 132"/>
                <a:gd name="T73" fmla="*/ 33 h 141"/>
                <a:gd name="T74" fmla="*/ 103 w 132"/>
                <a:gd name="T75" fmla="*/ 21 h 141"/>
                <a:gd name="T76" fmla="*/ 94 w 132"/>
                <a:gd name="T77" fmla="*/ 10 h 141"/>
                <a:gd name="T78" fmla="*/ 85 w 132"/>
                <a:gd name="T79" fmla="*/ 6 h 141"/>
                <a:gd name="T80" fmla="*/ 75 w 132"/>
                <a:gd name="T81" fmla="*/ 2 h 141"/>
                <a:gd name="T82" fmla="*/ 68 w 132"/>
                <a:gd name="T83" fmla="*/ 0 h 141"/>
                <a:gd name="T84" fmla="*/ 61 w 132"/>
                <a:gd name="T85" fmla="*/ 0 h 141"/>
                <a:gd name="T86" fmla="*/ 54 w 132"/>
                <a:gd name="T87" fmla="*/ 0 h 141"/>
                <a:gd name="T88" fmla="*/ 50 w 132"/>
                <a:gd name="T89" fmla="*/ 0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41"/>
                <a:gd name="T137" fmla="*/ 132 w 132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41">
                  <a:moveTo>
                    <a:pt x="49" y="1"/>
                  </a:moveTo>
                  <a:lnTo>
                    <a:pt x="46" y="3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28" y="10"/>
                  </a:lnTo>
                  <a:lnTo>
                    <a:pt x="26" y="13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21" y="19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3" y="25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8" y="40"/>
                  </a:lnTo>
                  <a:lnTo>
                    <a:pt x="5" y="43"/>
                  </a:lnTo>
                  <a:lnTo>
                    <a:pt x="4" y="46"/>
                  </a:lnTo>
                  <a:lnTo>
                    <a:pt x="3" y="48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3" y="103"/>
                  </a:lnTo>
                  <a:lnTo>
                    <a:pt x="5" y="106"/>
                  </a:lnTo>
                  <a:lnTo>
                    <a:pt x="8" y="111"/>
                  </a:lnTo>
                  <a:lnTo>
                    <a:pt x="10" y="115"/>
                  </a:lnTo>
                  <a:lnTo>
                    <a:pt x="12" y="119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5" y="122"/>
                  </a:lnTo>
                  <a:lnTo>
                    <a:pt x="18" y="124"/>
                  </a:lnTo>
                  <a:lnTo>
                    <a:pt x="20" y="125"/>
                  </a:lnTo>
                  <a:lnTo>
                    <a:pt x="22" y="126"/>
                  </a:lnTo>
                  <a:lnTo>
                    <a:pt x="25" y="129"/>
                  </a:lnTo>
                  <a:lnTo>
                    <a:pt x="27" y="131"/>
                  </a:lnTo>
                  <a:lnTo>
                    <a:pt x="29" y="132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8" y="136"/>
                  </a:lnTo>
                  <a:lnTo>
                    <a:pt x="40" y="135"/>
                  </a:lnTo>
                  <a:lnTo>
                    <a:pt x="43" y="135"/>
                  </a:lnTo>
                  <a:lnTo>
                    <a:pt x="45" y="136"/>
                  </a:lnTo>
                  <a:lnTo>
                    <a:pt x="49" y="136"/>
                  </a:lnTo>
                  <a:lnTo>
                    <a:pt x="51" y="138"/>
                  </a:lnTo>
                  <a:lnTo>
                    <a:pt x="54" y="138"/>
                  </a:lnTo>
                  <a:lnTo>
                    <a:pt x="56" y="140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4" y="139"/>
                  </a:lnTo>
                  <a:lnTo>
                    <a:pt x="65" y="138"/>
                  </a:lnTo>
                  <a:lnTo>
                    <a:pt x="67" y="138"/>
                  </a:lnTo>
                  <a:lnTo>
                    <a:pt x="69" y="137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5" y="133"/>
                  </a:lnTo>
                  <a:lnTo>
                    <a:pt x="76" y="133"/>
                  </a:lnTo>
                  <a:lnTo>
                    <a:pt x="78" y="133"/>
                  </a:lnTo>
                  <a:lnTo>
                    <a:pt x="80" y="133"/>
                  </a:lnTo>
                  <a:lnTo>
                    <a:pt x="82" y="132"/>
                  </a:lnTo>
                  <a:lnTo>
                    <a:pt x="85" y="131"/>
                  </a:lnTo>
                  <a:lnTo>
                    <a:pt x="87" y="129"/>
                  </a:lnTo>
                  <a:lnTo>
                    <a:pt x="89" y="126"/>
                  </a:lnTo>
                  <a:lnTo>
                    <a:pt x="92" y="122"/>
                  </a:lnTo>
                  <a:lnTo>
                    <a:pt x="95" y="120"/>
                  </a:lnTo>
                  <a:lnTo>
                    <a:pt x="98" y="118"/>
                  </a:lnTo>
                  <a:lnTo>
                    <a:pt x="103" y="116"/>
                  </a:lnTo>
                  <a:lnTo>
                    <a:pt x="104" y="114"/>
                  </a:lnTo>
                  <a:lnTo>
                    <a:pt x="105" y="113"/>
                  </a:lnTo>
                  <a:lnTo>
                    <a:pt x="106" y="111"/>
                  </a:lnTo>
                  <a:lnTo>
                    <a:pt x="107" y="109"/>
                  </a:lnTo>
                  <a:lnTo>
                    <a:pt x="108" y="100"/>
                  </a:lnTo>
                  <a:lnTo>
                    <a:pt x="109" y="92"/>
                  </a:lnTo>
                  <a:lnTo>
                    <a:pt x="114" y="84"/>
                  </a:lnTo>
                  <a:lnTo>
                    <a:pt x="119" y="80"/>
                  </a:lnTo>
                  <a:lnTo>
                    <a:pt x="121" y="78"/>
                  </a:lnTo>
                  <a:lnTo>
                    <a:pt x="125" y="76"/>
                  </a:lnTo>
                  <a:lnTo>
                    <a:pt x="128" y="73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30" y="66"/>
                  </a:lnTo>
                  <a:lnTo>
                    <a:pt x="130" y="64"/>
                  </a:lnTo>
                  <a:lnTo>
                    <a:pt x="128" y="60"/>
                  </a:lnTo>
                  <a:lnTo>
                    <a:pt x="125" y="55"/>
                  </a:lnTo>
                  <a:lnTo>
                    <a:pt x="124" y="52"/>
                  </a:lnTo>
                  <a:lnTo>
                    <a:pt x="120" y="48"/>
                  </a:lnTo>
                  <a:lnTo>
                    <a:pt x="119" y="48"/>
                  </a:lnTo>
                  <a:lnTo>
                    <a:pt x="118" y="46"/>
                  </a:lnTo>
                  <a:lnTo>
                    <a:pt x="115" y="46"/>
                  </a:lnTo>
                  <a:lnTo>
                    <a:pt x="114" y="46"/>
                  </a:lnTo>
                  <a:lnTo>
                    <a:pt x="114" y="45"/>
                  </a:lnTo>
                  <a:lnTo>
                    <a:pt x="113" y="44"/>
                  </a:lnTo>
                  <a:lnTo>
                    <a:pt x="112" y="42"/>
                  </a:lnTo>
                  <a:lnTo>
                    <a:pt x="110" y="38"/>
                  </a:lnTo>
                  <a:lnTo>
                    <a:pt x="109" y="33"/>
                  </a:lnTo>
                  <a:lnTo>
                    <a:pt x="108" y="28"/>
                  </a:lnTo>
                  <a:lnTo>
                    <a:pt x="105" y="24"/>
                  </a:lnTo>
                  <a:lnTo>
                    <a:pt x="103" y="21"/>
                  </a:lnTo>
                  <a:lnTo>
                    <a:pt x="100" y="17"/>
                  </a:lnTo>
                  <a:lnTo>
                    <a:pt x="98" y="13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5" y="6"/>
                  </a:lnTo>
                  <a:lnTo>
                    <a:pt x="82" y="5"/>
                  </a:lnTo>
                  <a:lnTo>
                    <a:pt x="79" y="3"/>
                  </a:lnTo>
                  <a:lnTo>
                    <a:pt x="75" y="2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0" name="Freeform 547"/>
            <p:cNvSpPr>
              <a:spLocks/>
            </p:cNvSpPr>
            <p:nvPr/>
          </p:nvSpPr>
          <p:spPr bwMode="auto">
            <a:xfrm>
              <a:off x="2093" y="1317"/>
              <a:ext cx="29" cy="17"/>
            </a:xfrm>
            <a:custGeom>
              <a:avLst/>
              <a:gdLst>
                <a:gd name="T0" fmla="*/ 5 w 29"/>
                <a:gd name="T1" fmla="*/ 16 h 17"/>
                <a:gd name="T2" fmla="*/ 5 w 29"/>
                <a:gd name="T3" fmla="*/ 16 h 17"/>
                <a:gd name="T4" fmla="*/ 6 w 29"/>
                <a:gd name="T5" fmla="*/ 14 h 17"/>
                <a:gd name="T6" fmla="*/ 9 w 29"/>
                <a:gd name="T7" fmla="*/ 11 h 17"/>
                <a:gd name="T8" fmla="*/ 11 w 29"/>
                <a:gd name="T9" fmla="*/ 11 h 17"/>
                <a:gd name="T10" fmla="*/ 14 w 29"/>
                <a:gd name="T11" fmla="*/ 11 h 17"/>
                <a:gd name="T12" fmla="*/ 17 w 29"/>
                <a:gd name="T13" fmla="*/ 10 h 17"/>
                <a:gd name="T14" fmla="*/ 20 w 29"/>
                <a:gd name="T15" fmla="*/ 9 h 17"/>
                <a:gd name="T16" fmla="*/ 25 w 29"/>
                <a:gd name="T17" fmla="*/ 7 h 17"/>
                <a:gd name="T18" fmla="*/ 28 w 29"/>
                <a:gd name="T19" fmla="*/ 4 h 17"/>
                <a:gd name="T20" fmla="*/ 25 w 29"/>
                <a:gd name="T21" fmla="*/ 0 h 17"/>
                <a:gd name="T22" fmla="*/ 21 w 29"/>
                <a:gd name="T23" fmla="*/ 2 h 17"/>
                <a:gd name="T24" fmla="*/ 20 w 29"/>
                <a:gd name="T25" fmla="*/ 3 h 17"/>
                <a:gd name="T26" fmla="*/ 17 w 29"/>
                <a:gd name="T27" fmla="*/ 4 h 17"/>
                <a:gd name="T28" fmla="*/ 14 w 29"/>
                <a:gd name="T29" fmla="*/ 4 h 17"/>
                <a:gd name="T30" fmla="*/ 10 w 29"/>
                <a:gd name="T31" fmla="*/ 4 h 17"/>
                <a:gd name="T32" fmla="*/ 7 w 29"/>
                <a:gd name="T33" fmla="*/ 7 h 17"/>
                <a:gd name="T34" fmla="*/ 4 w 29"/>
                <a:gd name="T35" fmla="*/ 8 h 17"/>
                <a:gd name="T36" fmla="*/ 0 w 29"/>
                <a:gd name="T37" fmla="*/ 11 h 17"/>
                <a:gd name="T38" fmla="*/ 0 w 29"/>
                <a:gd name="T39" fmla="*/ 11 h 17"/>
                <a:gd name="T40" fmla="*/ 5 w 29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17"/>
                <a:gd name="T65" fmla="*/ 29 w 2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17">
                  <a:moveTo>
                    <a:pt x="5" y="16"/>
                  </a:moveTo>
                  <a:lnTo>
                    <a:pt x="5" y="16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9"/>
                  </a:lnTo>
                  <a:lnTo>
                    <a:pt x="25" y="7"/>
                  </a:lnTo>
                  <a:lnTo>
                    <a:pt x="28" y="4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8"/>
                  </a:lnTo>
                  <a:lnTo>
                    <a:pt x="0" y="11"/>
                  </a:lnTo>
                  <a:lnTo>
                    <a:pt x="5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1" name="Freeform 548"/>
            <p:cNvSpPr>
              <a:spLocks/>
            </p:cNvSpPr>
            <p:nvPr/>
          </p:nvSpPr>
          <p:spPr bwMode="auto">
            <a:xfrm>
              <a:off x="2090" y="1327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8 w 17"/>
                <a:gd name="T5" fmla="*/ 13 h 17"/>
                <a:gd name="T6" fmla="*/ 12 w 17"/>
                <a:gd name="T7" fmla="*/ 10 h 17"/>
                <a:gd name="T8" fmla="*/ 14 w 17"/>
                <a:gd name="T9" fmla="*/ 8 h 17"/>
                <a:gd name="T10" fmla="*/ 16 w 17"/>
                <a:gd name="T11" fmla="*/ 5 h 17"/>
                <a:gd name="T12" fmla="*/ 6 w 17"/>
                <a:gd name="T13" fmla="*/ 0 h 17"/>
                <a:gd name="T14" fmla="*/ 4 w 17"/>
                <a:gd name="T15" fmla="*/ 4 h 17"/>
                <a:gd name="T16" fmla="*/ 4 w 17"/>
                <a:gd name="T17" fmla="*/ 5 h 17"/>
                <a:gd name="T18" fmla="*/ 2 w 17"/>
                <a:gd name="T19" fmla="*/ 6 h 17"/>
                <a:gd name="T20" fmla="*/ 0 w 17"/>
                <a:gd name="T21" fmla="*/ 6 h 17"/>
                <a:gd name="T22" fmla="*/ 0 w 17"/>
                <a:gd name="T23" fmla="*/ 8 h 17"/>
                <a:gd name="T24" fmla="*/ 2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8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6" y="5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2" name="Freeform 549"/>
            <p:cNvSpPr>
              <a:spLocks/>
            </p:cNvSpPr>
            <p:nvPr/>
          </p:nvSpPr>
          <p:spPr bwMode="auto">
            <a:xfrm>
              <a:off x="2079" y="1333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6 w 17"/>
                <a:gd name="T3" fmla="*/ 14 h 17"/>
                <a:gd name="T4" fmla="*/ 8 w 17"/>
                <a:gd name="T5" fmla="*/ 12 h 17"/>
                <a:gd name="T6" fmla="*/ 9 w 17"/>
                <a:gd name="T7" fmla="*/ 10 h 17"/>
                <a:gd name="T8" fmla="*/ 13 w 17"/>
                <a:gd name="T9" fmla="*/ 8 h 17"/>
                <a:gd name="T10" fmla="*/ 16 w 17"/>
                <a:gd name="T11" fmla="*/ 6 h 17"/>
                <a:gd name="T12" fmla="*/ 14 w 17"/>
                <a:gd name="T13" fmla="*/ 0 h 17"/>
                <a:gd name="T14" fmla="*/ 8 w 17"/>
                <a:gd name="T15" fmla="*/ 1 h 17"/>
                <a:gd name="T16" fmla="*/ 5 w 17"/>
                <a:gd name="T17" fmla="*/ 5 h 17"/>
                <a:gd name="T18" fmla="*/ 1 w 17"/>
                <a:gd name="T19" fmla="*/ 9 h 17"/>
                <a:gd name="T20" fmla="*/ 0 w 17"/>
                <a:gd name="T21" fmla="*/ 14 h 17"/>
                <a:gd name="T22" fmla="*/ 0 w 17"/>
                <a:gd name="T23" fmla="*/ 13 h 17"/>
                <a:gd name="T24" fmla="*/ 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6" y="16"/>
                  </a:moveTo>
                  <a:lnTo>
                    <a:pt x="6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6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3" name="Freeform 550"/>
            <p:cNvSpPr>
              <a:spLocks/>
            </p:cNvSpPr>
            <p:nvPr/>
          </p:nvSpPr>
          <p:spPr bwMode="auto">
            <a:xfrm>
              <a:off x="2077" y="1344"/>
              <a:ext cx="17" cy="17"/>
            </a:xfrm>
            <a:custGeom>
              <a:avLst/>
              <a:gdLst>
                <a:gd name="T0" fmla="*/ 11 w 17"/>
                <a:gd name="T1" fmla="*/ 16 h 17"/>
                <a:gd name="T2" fmla="*/ 11 w 17"/>
                <a:gd name="T3" fmla="*/ 16 h 17"/>
                <a:gd name="T4" fmla="*/ 13 w 17"/>
                <a:gd name="T5" fmla="*/ 11 h 17"/>
                <a:gd name="T6" fmla="*/ 13 w 17"/>
                <a:gd name="T7" fmla="*/ 7 h 17"/>
                <a:gd name="T8" fmla="*/ 16 w 17"/>
                <a:gd name="T9" fmla="*/ 4 h 17"/>
                <a:gd name="T10" fmla="*/ 16 w 17"/>
                <a:gd name="T11" fmla="*/ 2 h 17"/>
                <a:gd name="T12" fmla="*/ 4 w 17"/>
                <a:gd name="T13" fmla="*/ 0 h 17"/>
                <a:gd name="T14" fmla="*/ 2 w 17"/>
                <a:gd name="T15" fmla="*/ 3 h 17"/>
                <a:gd name="T16" fmla="*/ 2 w 17"/>
                <a:gd name="T17" fmla="*/ 7 h 17"/>
                <a:gd name="T18" fmla="*/ 2 w 17"/>
                <a:gd name="T19" fmla="*/ 9 h 17"/>
                <a:gd name="T20" fmla="*/ 0 w 17"/>
                <a:gd name="T21" fmla="*/ 11 h 17"/>
                <a:gd name="T22" fmla="*/ 0 w 17"/>
                <a:gd name="T23" fmla="*/ 11 h 17"/>
                <a:gd name="T24" fmla="*/ 11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1" y="16"/>
                  </a:moveTo>
                  <a:lnTo>
                    <a:pt x="11" y="16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11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4" name="Freeform 551"/>
            <p:cNvSpPr>
              <a:spLocks/>
            </p:cNvSpPr>
            <p:nvPr/>
          </p:nvSpPr>
          <p:spPr bwMode="auto">
            <a:xfrm>
              <a:off x="2070" y="1353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7 w 17"/>
                <a:gd name="T3" fmla="*/ 14 h 17"/>
                <a:gd name="T4" fmla="*/ 7 w 17"/>
                <a:gd name="T5" fmla="*/ 12 h 17"/>
                <a:gd name="T6" fmla="*/ 9 w 17"/>
                <a:gd name="T7" fmla="*/ 10 h 17"/>
                <a:gd name="T8" fmla="*/ 13 w 17"/>
                <a:gd name="T9" fmla="*/ 7 h 17"/>
                <a:gd name="T10" fmla="*/ 16 w 17"/>
                <a:gd name="T11" fmla="*/ 4 h 17"/>
                <a:gd name="T12" fmla="*/ 9 w 17"/>
                <a:gd name="T13" fmla="*/ 0 h 17"/>
                <a:gd name="T14" fmla="*/ 7 w 17"/>
                <a:gd name="T15" fmla="*/ 3 h 17"/>
                <a:gd name="T16" fmla="*/ 6 w 17"/>
                <a:gd name="T17" fmla="*/ 6 h 17"/>
                <a:gd name="T18" fmla="*/ 2 w 17"/>
                <a:gd name="T19" fmla="*/ 9 h 17"/>
                <a:gd name="T20" fmla="*/ 0 w 17"/>
                <a:gd name="T21" fmla="*/ 13 h 17"/>
                <a:gd name="T22" fmla="*/ 0 w 17"/>
                <a:gd name="T23" fmla="*/ 13 h 17"/>
                <a:gd name="T24" fmla="*/ 7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7" y="16"/>
                  </a:moveTo>
                  <a:lnTo>
                    <a:pt x="7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7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5" name="Freeform 552"/>
            <p:cNvSpPr>
              <a:spLocks/>
            </p:cNvSpPr>
            <p:nvPr/>
          </p:nvSpPr>
          <p:spPr bwMode="auto">
            <a:xfrm>
              <a:off x="2069" y="1365"/>
              <a:ext cx="17" cy="22"/>
            </a:xfrm>
            <a:custGeom>
              <a:avLst/>
              <a:gdLst>
                <a:gd name="T0" fmla="*/ 11 w 17"/>
                <a:gd name="T1" fmla="*/ 20 h 22"/>
                <a:gd name="T2" fmla="*/ 11 w 17"/>
                <a:gd name="T3" fmla="*/ 21 h 22"/>
                <a:gd name="T4" fmla="*/ 13 w 17"/>
                <a:gd name="T5" fmla="*/ 16 h 22"/>
                <a:gd name="T6" fmla="*/ 13 w 17"/>
                <a:gd name="T7" fmla="*/ 11 h 22"/>
                <a:gd name="T8" fmla="*/ 13 w 17"/>
                <a:gd name="T9" fmla="*/ 6 h 22"/>
                <a:gd name="T10" fmla="*/ 16 w 17"/>
                <a:gd name="T11" fmla="*/ 1 h 22"/>
                <a:gd name="T12" fmla="*/ 2 w 17"/>
                <a:gd name="T13" fmla="*/ 0 h 22"/>
                <a:gd name="T14" fmla="*/ 2 w 17"/>
                <a:gd name="T15" fmla="*/ 4 h 22"/>
                <a:gd name="T16" fmla="*/ 0 w 17"/>
                <a:gd name="T17" fmla="*/ 11 h 22"/>
                <a:gd name="T18" fmla="*/ 0 w 17"/>
                <a:gd name="T19" fmla="*/ 16 h 22"/>
                <a:gd name="T20" fmla="*/ 0 w 17"/>
                <a:gd name="T21" fmla="*/ 20 h 22"/>
                <a:gd name="T22" fmla="*/ 0 w 17"/>
                <a:gd name="T23" fmla="*/ 20 h 22"/>
                <a:gd name="T24" fmla="*/ 11 w 17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2"/>
                <a:gd name="T41" fmla="*/ 17 w 1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2">
                  <a:moveTo>
                    <a:pt x="11" y="20"/>
                  </a:moveTo>
                  <a:lnTo>
                    <a:pt x="11" y="21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6" y="1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1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6" name="Freeform 553"/>
            <p:cNvSpPr>
              <a:spLocks/>
            </p:cNvSpPr>
            <p:nvPr/>
          </p:nvSpPr>
          <p:spPr bwMode="auto">
            <a:xfrm>
              <a:off x="2067" y="1385"/>
              <a:ext cx="17" cy="25"/>
            </a:xfrm>
            <a:custGeom>
              <a:avLst/>
              <a:gdLst>
                <a:gd name="T0" fmla="*/ 16 w 17"/>
                <a:gd name="T1" fmla="*/ 20 h 25"/>
                <a:gd name="T2" fmla="*/ 16 w 17"/>
                <a:gd name="T3" fmla="*/ 20 h 25"/>
                <a:gd name="T4" fmla="*/ 12 w 17"/>
                <a:gd name="T5" fmla="*/ 16 h 25"/>
                <a:gd name="T6" fmla="*/ 12 w 17"/>
                <a:gd name="T7" fmla="*/ 11 h 25"/>
                <a:gd name="T8" fmla="*/ 12 w 17"/>
                <a:gd name="T9" fmla="*/ 5 h 25"/>
                <a:gd name="T10" fmla="*/ 14 w 17"/>
                <a:gd name="T11" fmla="*/ 0 h 25"/>
                <a:gd name="T12" fmla="*/ 4 w 17"/>
                <a:gd name="T13" fmla="*/ 0 h 25"/>
                <a:gd name="T14" fmla="*/ 2 w 17"/>
                <a:gd name="T15" fmla="*/ 5 h 25"/>
                <a:gd name="T16" fmla="*/ 0 w 17"/>
                <a:gd name="T17" fmla="*/ 11 h 25"/>
                <a:gd name="T18" fmla="*/ 0 w 17"/>
                <a:gd name="T19" fmla="*/ 17 h 25"/>
                <a:gd name="T20" fmla="*/ 6 w 17"/>
                <a:gd name="T21" fmla="*/ 24 h 25"/>
                <a:gd name="T22" fmla="*/ 6 w 17"/>
                <a:gd name="T23" fmla="*/ 24 h 25"/>
                <a:gd name="T24" fmla="*/ 16 w 17"/>
                <a:gd name="T25" fmla="*/ 2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5"/>
                <a:gd name="T41" fmla="*/ 17 w 1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5">
                  <a:moveTo>
                    <a:pt x="16" y="20"/>
                  </a:moveTo>
                  <a:lnTo>
                    <a:pt x="16" y="20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16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7" name="Freeform 554"/>
            <p:cNvSpPr>
              <a:spLocks/>
            </p:cNvSpPr>
            <p:nvPr/>
          </p:nvSpPr>
          <p:spPr bwMode="auto">
            <a:xfrm>
              <a:off x="2070" y="1405"/>
              <a:ext cx="17" cy="18"/>
            </a:xfrm>
            <a:custGeom>
              <a:avLst/>
              <a:gdLst>
                <a:gd name="T0" fmla="*/ 16 w 17"/>
                <a:gd name="T1" fmla="*/ 13 h 18"/>
                <a:gd name="T2" fmla="*/ 16 w 17"/>
                <a:gd name="T3" fmla="*/ 13 h 18"/>
                <a:gd name="T4" fmla="*/ 16 w 17"/>
                <a:gd name="T5" fmla="*/ 11 h 18"/>
                <a:gd name="T6" fmla="*/ 16 w 17"/>
                <a:gd name="T7" fmla="*/ 9 h 18"/>
                <a:gd name="T8" fmla="*/ 16 w 17"/>
                <a:gd name="T9" fmla="*/ 4 h 18"/>
                <a:gd name="T10" fmla="*/ 16 w 17"/>
                <a:gd name="T11" fmla="*/ 0 h 18"/>
                <a:gd name="T12" fmla="*/ 0 w 17"/>
                <a:gd name="T13" fmla="*/ 3 h 18"/>
                <a:gd name="T14" fmla="*/ 0 w 17"/>
                <a:gd name="T15" fmla="*/ 4 h 18"/>
                <a:gd name="T16" fmla="*/ 0 w 17"/>
                <a:gd name="T17" fmla="*/ 9 h 18"/>
                <a:gd name="T18" fmla="*/ 0 w 17"/>
                <a:gd name="T19" fmla="*/ 13 h 18"/>
                <a:gd name="T20" fmla="*/ 3 w 17"/>
                <a:gd name="T21" fmla="*/ 17 h 18"/>
                <a:gd name="T22" fmla="*/ 3 w 17"/>
                <a:gd name="T23" fmla="*/ 17 h 18"/>
                <a:gd name="T24" fmla="*/ 16 w 17"/>
                <a:gd name="T25" fmla="*/ 1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8"/>
                <a:gd name="T41" fmla="*/ 17 w 1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8">
                  <a:moveTo>
                    <a:pt x="16" y="13"/>
                  </a:move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16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8" name="Freeform 555"/>
            <p:cNvSpPr>
              <a:spLocks/>
            </p:cNvSpPr>
            <p:nvPr/>
          </p:nvSpPr>
          <p:spPr bwMode="auto">
            <a:xfrm>
              <a:off x="2071" y="1419"/>
              <a:ext cx="17" cy="19"/>
            </a:xfrm>
            <a:custGeom>
              <a:avLst/>
              <a:gdLst>
                <a:gd name="T0" fmla="*/ 16 w 17"/>
                <a:gd name="T1" fmla="*/ 16 h 19"/>
                <a:gd name="T2" fmla="*/ 16 w 17"/>
                <a:gd name="T3" fmla="*/ 16 h 19"/>
                <a:gd name="T4" fmla="*/ 12 w 17"/>
                <a:gd name="T5" fmla="*/ 11 h 19"/>
                <a:gd name="T6" fmla="*/ 10 w 17"/>
                <a:gd name="T7" fmla="*/ 7 h 19"/>
                <a:gd name="T8" fmla="*/ 7 w 17"/>
                <a:gd name="T9" fmla="*/ 2 h 19"/>
                <a:gd name="T10" fmla="*/ 4 w 17"/>
                <a:gd name="T11" fmla="*/ 0 h 19"/>
                <a:gd name="T12" fmla="*/ 0 w 17"/>
                <a:gd name="T13" fmla="*/ 3 h 19"/>
                <a:gd name="T14" fmla="*/ 4 w 17"/>
                <a:gd name="T15" fmla="*/ 7 h 19"/>
                <a:gd name="T16" fmla="*/ 5 w 17"/>
                <a:gd name="T17" fmla="*/ 10 h 19"/>
                <a:gd name="T18" fmla="*/ 8 w 17"/>
                <a:gd name="T19" fmla="*/ 14 h 19"/>
                <a:gd name="T20" fmla="*/ 10 w 17"/>
                <a:gd name="T21" fmla="*/ 18 h 19"/>
                <a:gd name="T22" fmla="*/ 10 w 17"/>
                <a:gd name="T23" fmla="*/ 18 h 19"/>
                <a:gd name="T24" fmla="*/ 16 w 17"/>
                <a:gd name="T25" fmla="*/ 16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9"/>
                <a:gd name="T41" fmla="*/ 17 w 17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9">
                  <a:moveTo>
                    <a:pt x="16" y="16"/>
                  </a:moveTo>
                  <a:lnTo>
                    <a:pt x="16" y="16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6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59" name="Freeform 556"/>
            <p:cNvSpPr>
              <a:spLocks/>
            </p:cNvSpPr>
            <p:nvPr/>
          </p:nvSpPr>
          <p:spPr bwMode="auto">
            <a:xfrm>
              <a:off x="2080" y="1435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4 h 17"/>
                <a:gd name="T4" fmla="*/ 13 w 17"/>
                <a:gd name="T5" fmla="*/ 4 h 17"/>
                <a:gd name="T6" fmla="*/ 13 w 17"/>
                <a:gd name="T7" fmla="*/ 2 h 17"/>
                <a:gd name="T8" fmla="*/ 13 w 17"/>
                <a:gd name="T9" fmla="*/ 0 h 17"/>
                <a:gd name="T10" fmla="*/ 13 w 17"/>
                <a:gd name="T11" fmla="*/ 0 h 17"/>
                <a:gd name="T12" fmla="*/ 0 w 17"/>
                <a:gd name="T13" fmla="*/ 4 h 17"/>
                <a:gd name="T14" fmla="*/ 0 w 17"/>
                <a:gd name="T15" fmla="*/ 8 h 17"/>
                <a:gd name="T16" fmla="*/ 5 w 17"/>
                <a:gd name="T17" fmla="*/ 10 h 17"/>
                <a:gd name="T18" fmla="*/ 8 w 17"/>
                <a:gd name="T19" fmla="*/ 14 h 17"/>
                <a:gd name="T20" fmla="*/ 13 w 17"/>
                <a:gd name="T21" fmla="*/ 16 h 17"/>
                <a:gd name="T22" fmla="*/ 13 w 17"/>
                <a:gd name="T23" fmla="*/ 14 h 17"/>
                <a:gd name="T24" fmla="*/ 16 w 17"/>
                <a:gd name="T25" fmla="*/ 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6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0" name="Freeform 557"/>
            <p:cNvSpPr>
              <a:spLocks/>
            </p:cNvSpPr>
            <p:nvPr/>
          </p:nvSpPr>
          <p:spPr bwMode="auto">
            <a:xfrm>
              <a:off x="2085" y="1437"/>
              <a:ext cx="21" cy="19"/>
            </a:xfrm>
            <a:custGeom>
              <a:avLst/>
              <a:gdLst>
                <a:gd name="T0" fmla="*/ 20 w 21"/>
                <a:gd name="T1" fmla="*/ 11 h 19"/>
                <a:gd name="T2" fmla="*/ 20 w 21"/>
                <a:gd name="T3" fmla="*/ 11 h 19"/>
                <a:gd name="T4" fmla="*/ 17 w 21"/>
                <a:gd name="T5" fmla="*/ 11 h 19"/>
                <a:gd name="T6" fmla="*/ 16 w 21"/>
                <a:gd name="T7" fmla="*/ 9 h 19"/>
                <a:gd name="T8" fmla="*/ 13 w 21"/>
                <a:gd name="T9" fmla="*/ 8 h 19"/>
                <a:gd name="T10" fmla="*/ 11 w 21"/>
                <a:gd name="T11" fmla="*/ 6 h 19"/>
                <a:gd name="T12" fmla="*/ 9 w 21"/>
                <a:gd name="T13" fmla="*/ 4 h 19"/>
                <a:gd name="T14" fmla="*/ 6 w 21"/>
                <a:gd name="T15" fmla="*/ 2 h 19"/>
                <a:gd name="T16" fmla="*/ 4 w 21"/>
                <a:gd name="T17" fmla="*/ 1 h 19"/>
                <a:gd name="T18" fmla="*/ 1 w 21"/>
                <a:gd name="T19" fmla="*/ 0 h 19"/>
                <a:gd name="T20" fmla="*/ 0 w 21"/>
                <a:gd name="T21" fmla="*/ 4 h 19"/>
                <a:gd name="T22" fmla="*/ 1 w 21"/>
                <a:gd name="T23" fmla="*/ 6 h 19"/>
                <a:gd name="T24" fmla="*/ 4 w 21"/>
                <a:gd name="T25" fmla="*/ 8 h 19"/>
                <a:gd name="T26" fmla="*/ 6 w 21"/>
                <a:gd name="T27" fmla="*/ 9 h 19"/>
                <a:gd name="T28" fmla="*/ 8 w 21"/>
                <a:gd name="T29" fmla="*/ 11 h 19"/>
                <a:gd name="T30" fmla="*/ 11 w 21"/>
                <a:gd name="T31" fmla="*/ 13 h 19"/>
                <a:gd name="T32" fmla="*/ 13 w 21"/>
                <a:gd name="T33" fmla="*/ 15 h 19"/>
                <a:gd name="T34" fmla="*/ 16 w 21"/>
                <a:gd name="T35" fmla="*/ 16 h 19"/>
                <a:gd name="T36" fmla="*/ 19 w 21"/>
                <a:gd name="T37" fmla="*/ 18 h 19"/>
                <a:gd name="T38" fmla="*/ 19 w 21"/>
                <a:gd name="T39" fmla="*/ 18 h 19"/>
                <a:gd name="T40" fmla="*/ 20 w 21"/>
                <a:gd name="T41" fmla="*/ 1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9"/>
                <a:gd name="T65" fmla="*/ 21 w 21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9">
                  <a:moveTo>
                    <a:pt x="20" y="11"/>
                  </a:moveTo>
                  <a:lnTo>
                    <a:pt x="20" y="11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20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1" name="Freeform 558"/>
            <p:cNvSpPr>
              <a:spLocks/>
            </p:cNvSpPr>
            <p:nvPr/>
          </p:nvSpPr>
          <p:spPr bwMode="auto">
            <a:xfrm>
              <a:off x="2104" y="1448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6 w 17"/>
                <a:gd name="T3" fmla="*/ 2 h 17"/>
                <a:gd name="T4" fmla="*/ 12 w 17"/>
                <a:gd name="T5" fmla="*/ 0 h 17"/>
                <a:gd name="T6" fmla="*/ 8 w 17"/>
                <a:gd name="T7" fmla="*/ 0 h 17"/>
                <a:gd name="T8" fmla="*/ 5 w 17"/>
                <a:gd name="T9" fmla="*/ 2 h 17"/>
                <a:gd name="T10" fmla="*/ 1 w 17"/>
                <a:gd name="T11" fmla="*/ 0 h 17"/>
                <a:gd name="T12" fmla="*/ 0 w 17"/>
                <a:gd name="T13" fmla="*/ 16 h 17"/>
                <a:gd name="T14" fmla="*/ 5 w 17"/>
                <a:gd name="T15" fmla="*/ 16 h 17"/>
                <a:gd name="T16" fmla="*/ 8 w 17"/>
                <a:gd name="T17" fmla="*/ 16 h 17"/>
                <a:gd name="T18" fmla="*/ 12 w 17"/>
                <a:gd name="T19" fmla="*/ 16 h 17"/>
                <a:gd name="T20" fmla="*/ 14 w 17"/>
                <a:gd name="T21" fmla="*/ 16 h 17"/>
                <a:gd name="T22" fmla="*/ 14 w 17"/>
                <a:gd name="T23" fmla="*/ 16 h 17"/>
                <a:gd name="T24" fmla="*/ 16 w 17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2" name="Freeform 559"/>
            <p:cNvSpPr>
              <a:spLocks/>
            </p:cNvSpPr>
            <p:nvPr/>
          </p:nvSpPr>
          <p:spPr bwMode="auto">
            <a:xfrm>
              <a:off x="2115" y="1449"/>
              <a:ext cx="17" cy="17"/>
            </a:xfrm>
            <a:custGeom>
              <a:avLst/>
              <a:gdLst>
                <a:gd name="T0" fmla="*/ 14 w 17"/>
                <a:gd name="T1" fmla="*/ 5 h 17"/>
                <a:gd name="T2" fmla="*/ 16 w 17"/>
                <a:gd name="T3" fmla="*/ 5 h 17"/>
                <a:gd name="T4" fmla="*/ 12 w 17"/>
                <a:gd name="T5" fmla="*/ 5 h 17"/>
                <a:gd name="T6" fmla="*/ 9 w 17"/>
                <a:gd name="T7" fmla="*/ 2 h 17"/>
                <a:gd name="T8" fmla="*/ 5 w 17"/>
                <a:gd name="T9" fmla="*/ 1 h 17"/>
                <a:gd name="T10" fmla="*/ 1 w 17"/>
                <a:gd name="T11" fmla="*/ 0 h 17"/>
                <a:gd name="T12" fmla="*/ 0 w 17"/>
                <a:gd name="T13" fmla="*/ 8 h 17"/>
                <a:gd name="T14" fmla="*/ 4 w 17"/>
                <a:gd name="T15" fmla="*/ 11 h 17"/>
                <a:gd name="T16" fmla="*/ 6 w 17"/>
                <a:gd name="T17" fmla="*/ 11 h 17"/>
                <a:gd name="T18" fmla="*/ 10 w 17"/>
                <a:gd name="T19" fmla="*/ 14 h 17"/>
                <a:gd name="T20" fmla="*/ 14 w 17"/>
                <a:gd name="T21" fmla="*/ 16 h 17"/>
                <a:gd name="T22" fmla="*/ 14 w 17"/>
                <a:gd name="T23" fmla="*/ 16 h 17"/>
                <a:gd name="T24" fmla="*/ 14 w 17"/>
                <a:gd name="T25" fmla="*/ 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5"/>
                  </a:moveTo>
                  <a:lnTo>
                    <a:pt x="16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4" y="16"/>
                  </a:lnTo>
                  <a:lnTo>
                    <a:pt x="14" y="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3" name="Freeform 560"/>
            <p:cNvSpPr>
              <a:spLocks/>
            </p:cNvSpPr>
            <p:nvPr/>
          </p:nvSpPr>
          <p:spPr bwMode="auto">
            <a:xfrm>
              <a:off x="2126" y="1448"/>
              <a:ext cx="21" cy="17"/>
            </a:xfrm>
            <a:custGeom>
              <a:avLst/>
              <a:gdLst>
                <a:gd name="T0" fmla="*/ 17 w 21"/>
                <a:gd name="T1" fmla="*/ 1 h 17"/>
                <a:gd name="T2" fmla="*/ 17 w 21"/>
                <a:gd name="T3" fmla="*/ 0 h 17"/>
                <a:gd name="T4" fmla="*/ 15 w 21"/>
                <a:gd name="T5" fmla="*/ 2 h 17"/>
                <a:gd name="T6" fmla="*/ 13 w 21"/>
                <a:gd name="T7" fmla="*/ 4 h 17"/>
                <a:gd name="T8" fmla="*/ 11 w 21"/>
                <a:gd name="T9" fmla="*/ 5 h 17"/>
                <a:gd name="T10" fmla="*/ 9 w 21"/>
                <a:gd name="T11" fmla="*/ 6 h 17"/>
                <a:gd name="T12" fmla="*/ 7 w 21"/>
                <a:gd name="T13" fmla="*/ 6 h 17"/>
                <a:gd name="T14" fmla="*/ 5 w 21"/>
                <a:gd name="T15" fmla="*/ 6 h 17"/>
                <a:gd name="T16" fmla="*/ 3 w 21"/>
                <a:gd name="T17" fmla="*/ 6 h 17"/>
                <a:gd name="T18" fmla="*/ 0 w 21"/>
                <a:gd name="T19" fmla="*/ 6 h 17"/>
                <a:gd name="T20" fmla="*/ 0 w 21"/>
                <a:gd name="T21" fmla="*/ 16 h 17"/>
                <a:gd name="T22" fmla="*/ 3 w 21"/>
                <a:gd name="T23" fmla="*/ 16 h 17"/>
                <a:gd name="T24" fmla="*/ 5 w 21"/>
                <a:gd name="T25" fmla="*/ 16 h 17"/>
                <a:gd name="T26" fmla="*/ 8 w 21"/>
                <a:gd name="T27" fmla="*/ 16 h 17"/>
                <a:gd name="T28" fmla="*/ 9 w 21"/>
                <a:gd name="T29" fmla="*/ 14 h 17"/>
                <a:gd name="T30" fmla="*/ 12 w 21"/>
                <a:gd name="T31" fmla="*/ 13 h 17"/>
                <a:gd name="T32" fmla="*/ 15 w 21"/>
                <a:gd name="T33" fmla="*/ 12 h 17"/>
                <a:gd name="T34" fmla="*/ 17 w 21"/>
                <a:gd name="T35" fmla="*/ 9 h 17"/>
                <a:gd name="T36" fmla="*/ 19 w 21"/>
                <a:gd name="T37" fmla="*/ 9 h 17"/>
                <a:gd name="T38" fmla="*/ 20 w 21"/>
                <a:gd name="T39" fmla="*/ 9 h 17"/>
                <a:gd name="T40" fmla="*/ 17 w 21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7"/>
                <a:gd name="T65" fmla="*/ 21 w 21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7">
                  <a:moveTo>
                    <a:pt x="17" y="1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17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4" name="Freeform 561"/>
            <p:cNvSpPr>
              <a:spLocks/>
            </p:cNvSpPr>
            <p:nvPr/>
          </p:nvSpPr>
          <p:spPr bwMode="auto">
            <a:xfrm>
              <a:off x="2143" y="1447"/>
              <a:ext cx="17" cy="17"/>
            </a:xfrm>
            <a:custGeom>
              <a:avLst/>
              <a:gdLst>
                <a:gd name="T0" fmla="*/ 12 w 17"/>
                <a:gd name="T1" fmla="*/ 2 h 17"/>
                <a:gd name="T2" fmla="*/ 12 w 17"/>
                <a:gd name="T3" fmla="*/ 0 h 17"/>
                <a:gd name="T4" fmla="*/ 10 w 17"/>
                <a:gd name="T5" fmla="*/ 0 h 17"/>
                <a:gd name="T6" fmla="*/ 7 w 17"/>
                <a:gd name="T7" fmla="*/ 2 h 17"/>
                <a:gd name="T8" fmla="*/ 3 w 17"/>
                <a:gd name="T9" fmla="*/ 2 h 17"/>
                <a:gd name="T10" fmla="*/ 0 w 17"/>
                <a:gd name="T11" fmla="*/ 4 h 17"/>
                <a:gd name="T12" fmla="*/ 5 w 17"/>
                <a:gd name="T13" fmla="*/ 16 h 17"/>
                <a:gd name="T14" fmla="*/ 5 w 17"/>
                <a:gd name="T15" fmla="*/ 14 h 17"/>
                <a:gd name="T16" fmla="*/ 7 w 17"/>
                <a:gd name="T17" fmla="*/ 14 h 17"/>
                <a:gd name="T18" fmla="*/ 10 w 17"/>
                <a:gd name="T19" fmla="*/ 12 h 17"/>
                <a:gd name="T20" fmla="*/ 14 w 17"/>
                <a:gd name="T21" fmla="*/ 12 h 17"/>
                <a:gd name="T22" fmla="*/ 16 w 17"/>
                <a:gd name="T23" fmla="*/ 12 h 17"/>
                <a:gd name="T24" fmla="*/ 12 w 17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2" y="2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2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5" name="Freeform 562"/>
            <p:cNvSpPr>
              <a:spLocks/>
            </p:cNvSpPr>
            <p:nvPr/>
          </p:nvSpPr>
          <p:spPr bwMode="auto">
            <a:xfrm>
              <a:off x="2150" y="1441"/>
              <a:ext cx="17" cy="17"/>
            </a:xfrm>
            <a:custGeom>
              <a:avLst/>
              <a:gdLst>
                <a:gd name="T0" fmla="*/ 9 w 17"/>
                <a:gd name="T1" fmla="*/ 1 h 17"/>
                <a:gd name="T2" fmla="*/ 10 w 17"/>
                <a:gd name="T3" fmla="*/ 0 h 17"/>
                <a:gd name="T4" fmla="*/ 9 w 17"/>
                <a:gd name="T5" fmla="*/ 2 h 17"/>
                <a:gd name="T6" fmla="*/ 5 w 17"/>
                <a:gd name="T7" fmla="*/ 5 h 17"/>
                <a:gd name="T8" fmla="*/ 2 w 17"/>
                <a:gd name="T9" fmla="*/ 6 h 17"/>
                <a:gd name="T10" fmla="*/ 0 w 17"/>
                <a:gd name="T11" fmla="*/ 9 h 17"/>
                <a:gd name="T12" fmla="*/ 2 w 17"/>
                <a:gd name="T13" fmla="*/ 16 h 17"/>
                <a:gd name="T14" fmla="*/ 5 w 17"/>
                <a:gd name="T15" fmla="*/ 14 h 17"/>
                <a:gd name="T16" fmla="*/ 9 w 17"/>
                <a:gd name="T17" fmla="*/ 12 h 17"/>
                <a:gd name="T18" fmla="*/ 12 w 17"/>
                <a:gd name="T19" fmla="*/ 9 h 17"/>
                <a:gd name="T20" fmla="*/ 16 w 17"/>
                <a:gd name="T21" fmla="*/ 6 h 17"/>
                <a:gd name="T22" fmla="*/ 16 w 17"/>
                <a:gd name="T23" fmla="*/ 6 h 17"/>
                <a:gd name="T24" fmla="*/ 9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1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9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6" name="Freeform 563"/>
            <p:cNvSpPr>
              <a:spLocks/>
            </p:cNvSpPr>
            <p:nvPr/>
          </p:nvSpPr>
          <p:spPr bwMode="auto">
            <a:xfrm>
              <a:off x="2157" y="1429"/>
              <a:ext cx="17" cy="18"/>
            </a:xfrm>
            <a:custGeom>
              <a:avLst/>
              <a:gdLst>
                <a:gd name="T0" fmla="*/ 14 w 17"/>
                <a:gd name="T1" fmla="*/ 0 h 18"/>
                <a:gd name="T2" fmla="*/ 14 w 17"/>
                <a:gd name="T3" fmla="*/ 0 h 18"/>
                <a:gd name="T4" fmla="*/ 10 w 17"/>
                <a:gd name="T5" fmla="*/ 2 h 18"/>
                <a:gd name="T6" fmla="*/ 6 w 17"/>
                <a:gd name="T7" fmla="*/ 4 h 18"/>
                <a:gd name="T8" fmla="*/ 3 w 17"/>
                <a:gd name="T9" fmla="*/ 7 h 18"/>
                <a:gd name="T10" fmla="*/ 0 w 17"/>
                <a:gd name="T11" fmla="*/ 13 h 18"/>
                <a:gd name="T12" fmla="*/ 4 w 17"/>
                <a:gd name="T13" fmla="*/ 17 h 18"/>
                <a:gd name="T14" fmla="*/ 7 w 17"/>
                <a:gd name="T15" fmla="*/ 12 h 18"/>
                <a:gd name="T16" fmla="*/ 9 w 17"/>
                <a:gd name="T17" fmla="*/ 10 h 18"/>
                <a:gd name="T18" fmla="*/ 12 w 17"/>
                <a:gd name="T19" fmla="*/ 7 h 18"/>
                <a:gd name="T20" fmla="*/ 16 w 17"/>
                <a:gd name="T21" fmla="*/ 5 h 18"/>
                <a:gd name="T22" fmla="*/ 16 w 17"/>
                <a:gd name="T23" fmla="*/ 5 h 18"/>
                <a:gd name="T24" fmla="*/ 14 w 1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8"/>
                <a:gd name="T41" fmla="*/ 17 w 1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8">
                  <a:moveTo>
                    <a:pt x="14" y="0"/>
                  </a:move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7" name="Freeform 564"/>
            <p:cNvSpPr>
              <a:spLocks/>
            </p:cNvSpPr>
            <p:nvPr/>
          </p:nvSpPr>
          <p:spPr bwMode="auto">
            <a:xfrm>
              <a:off x="2171" y="1426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6 w 17"/>
                <a:gd name="T3" fmla="*/ 0 h 17"/>
                <a:gd name="T4" fmla="*/ 6 w 17"/>
                <a:gd name="T5" fmla="*/ 1 h 17"/>
                <a:gd name="T6" fmla="*/ 4 w 17"/>
                <a:gd name="T7" fmla="*/ 3 h 17"/>
                <a:gd name="T8" fmla="*/ 4 w 17"/>
                <a:gd name="T9" fmla="*/ 3 h 17"/>
                <a:gd name="T10" fmla="*/ 0 w 17"/>
                <a:gd name="T11" fmla="*/ 5 h 17"/>
                <a:gd name="T12" fmla="*/ 4 w 17"/>
                <a:gd name="T13" fmla="*/ 16 h 17"/>
                <a:gd name="T14" fmla="*/ 8 w 17"/>
                <a:gd name="T15" fmla="*/ 14 h 17"/>
                <a:gd name="T16" fmla="*/ 14 w 17"/>
                <a:gd name="T17" fmla="*/ 10 h 17"/>
                <a:gd name="T18" fmla="*/ 16 w 17"/>
                <a:gd name="T19" fmla="*/ 5 h 17"/>
                <a:gd name="T20" fmla="*/ 16 w 17"/>
                <a:gd name="T21" fmla="*/ 0 h 17"/>
                <a:gd name="T22" fmla="*/ 16 w 17"/>
                <a:gd name="T23" fmla="*/ 0 h 17"/>
                <a:gd name="T24" fmla="*/ 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8" name="Freeform 565"/>
            <p:cNvSpPr>
              <a:spLocks/>
            </p:cNvSpPr>
            <p:nvPr/>
          </p:nvSpPr>
          <p:spPr bwMode="auto">
            <a:xfrm>
              <a:off x="2174" y="1395"/>
              <a:ext cx="17" cy="32"/>
            </a:xfrm>
            <a:custGeom>
              <a:avLst/>
              <a:gdLst>
                <a:gd name="T0" fmla="*/ 14 w 17"/>
                <a:gd name="T1" fmla="*/ 0 h 32"/>
                <a:gd name="T2" fmla="*/ 13 w 17"/>
                <a:gd name="T3" fmla="*/ 0 h 32"/>
                <a:gd name="T4" fmla="*/ 7 w 17"/>
                <a:gd name="T5" fmla="*/ 4 h 32"/>
                <a:gd name="T6" fmla="*/ 4 w 17"/>
                <a:gd name="T7" fmla="*/ 13 h 32"/>
                <a:gd name="T8" fmla="*/ 0 w 17"/>
                <a:gd name="T9" fmla="*/ 21 h 32"/>
                <a:gd name="T10" fmla="*/ 0 w 17"/>
                <a:gd name="T11" fmla="*/ 31 h 32"/>
                <a:gd name="T12" fmla="*/ 5 w 17"/>
                <a:gd name="T13" fmla="*/ 31 h 32"/>
                <a:gd name="T14" fmla="*/ 6 w 17"/>
                <a:gd name="T15" fmla="*/ 22 h 32"/>
                <a:gd name="T16" fmla="*/ 8 w 17"/>
                <a:gd name="T17" fmla="*/ 15 h 32"/>
                <a:gd name="T18" fmla="*/ 11 w 17"/>
                <a:gd name="T19" fmla="*/ 8 h 32"/>
                <a:gd name="T20" fmla="*/ 16 w 17"/>
                <a:gd name="T21" fmla="*/ 3 h 32"/>
                <a:gd name="T22" fmla="*/ 16 w 17"/>
                <a:gd name="T23" fmla="*/ 3 h 32"/>
                <a:gd name="T24" fmla="*/ 14 w 17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2"/>
                <a:gd name="T41" fmla="*/ 17 w 17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2">
                  <a:moveTo>
                    <a:pt x="14" y="0"/>
                  </a:moveTo>
                  <a:lnTo>
                    <a:pt x="13" y="0"/>
                  </a:lnTo>
                  <a:lnTo>
                    <a:pt x="7" y="4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6" y="22"/>
                  </a:lnTo>
                  <a:lnTo>
                    <a:pt x="8" y="15"/>
                  </a:lnTo>
                  <a:lnTo>
                    <a:pt x="11" y="8"/>
                  </a:lnTo>
                  <a:lnTo>
                    <a:pt x="16" y="3"/>
                  </a:lnTo>
                  <a:lnTo>
                    <a:pt x="1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69" name="Freeform 566"/>
            <p:cNvSpPr>
              <a:spLocks/>
            </p:cNvSpPr>
            <p:nvPr/>
          </p:nvSpPr>
          <p:spPr bwMode="auto">
            <a:xfrm>
              <a:off x="2188" y="1385"/>
              <a:ext cx="17" cy="17"/>
            </a:xfrm>
            <a:custGeom>
              <a:avLst/>
              <a:gdLst>
                <a:gd name="T0" fmla="*/ 10 w 17"/>
                <a:gd name="T1" fmla="*/ 1 h 17"/>
                <a:gd name="T2" fmla="*/ 10 w 17"/>
                <a:gd name="T3" fmla="*/ 0 h 17"/>
                <a:gd name="T4" fmla="*/ 8 w 17"/>
                <a:gd name="T5" fmla="*/ 3 h 17"/>
                <a:gd name="T6" fmla="*/ 6 w 17"/>
                <a:gd name="T7" fmla="*/ 5 h 17"/>
                <a:gd name="T8" fmla="*/ 2 w 17"/>
                <a:gd name="T9" fmla="*/ 8 h 17"/>
                <a:gd name="T10" fmla="*/ 0 w 17"/>
                <a:gd name="T11" fmla="*/ 11 h 17"/>
                <a:gd name="T12" fmla="*/ 2 w 17"/>
                <a:gd name="T13" fmla="*/ 16 h 17"/>
                <a:gd name="T14" fmla="*/ 5 w 17"/>
                <a:gd name="T15" fmla="*/ 14 h 17"/>
                <a:gd name="T16" fmla="*/ 8 w 17"/>
                <a:gd name="T17" fmla="*/ 12 h 17"/>
                <a:gd name="T18" fmla="*/ 12 w 17"/>
                <a:gd name="T19" fmla="*/ 8 h 17"/>
                <a:gd name="T20" fmla="*/ 16 w 17"/>
                <a:gd name="T21" fmla="*/ 3 h 17"/>
                <a:gd name="T22" fmla="*/ 16 w 17"/>
                <a:gd name="T23" fmla="*/ 3 h 17"/>
                <a:gd name="T24" fmla="*/ 10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0" y="1"/>
                  </a:moveTo>
                  <a:lnTo>
                    <a:pt x="10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3"/>
                  </a:lnTo>
                  <a:lnTo>
                    <a:pt x="10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0" name="Freeform 567"/>
            <p:cNvSpPr>
              <a:spLocks/>
            </p:cNvSpPr>
            <p:nvPr/>
          </p:nvSpPr>
          <p:spPr bwMode="auto">
            <a:xfrm>
              <a:off x="2196" y="1381"/>
              <a:ext cx="17" cy="17"/>
            </a:xfrm>
            <a:custGeom>
              <a:avLst/>
              <a:gdLst>
                <a:gd name="T0" fmla="*/ 0 w 17"/>
                <a:gd name="T1" fmla="*/ 2 h 17"/>
                <a:gd name="T2" fmla="*/ 0 w 17"/>
                <a:gd name="T3" fmla="*/ 4 h 17"/>
                <a:gd name="T4" fmla="*/ 2 w 17"/>
                <a:gd name="T5" fmla="*/ 4 h 17"/>
                <a:gd name="T6" fmla="*/ 4 w 17"/>
                <a:gd name="T7" fmla="*/ 9 h 17"/>
                <a:gd name="T8" fmla="*/ 4 w 17"/>
                <a:gd name="T9" fmla="*/ 9 h 17"/>
                <a:gd name="T10" fmla="*/ 4 w 17"/>
                <a:gd name="T11" fmla="*/ 11 h 17"/>
                <a:gd name="T12" fmla="*/ 16 w 17"/>
                <a:gd name="T13" fmla="*/ 16 h 17"/>
                <a:gd name="T14" fmla="*/ 16 w 17"/>
                <a:gd name="T15" fmla="*/ 9 h 17"/>
                <a:gd name="T16" fmla="*/ 16 w 17"/>
                <a:gd name="T17" fmla="*/ 4 h 17"/>
                <a:gd name="T18" fmla="*/ 16 w 17"/>
                <a:gd name="T19" fmla="*/ 0 h 17"/>
                <a:gd name="T20" fmla="*/ 13 w 17"/>
                <a:gd name="T21" fmla="*/ 0 h 17"/>
                <a:gd name="T22" fmla="*/ 13 w 17"/>
                <a:gd name="T23" fmla="*/ 0 h 17"/>
                <a:gd name="T24" fmla="*/ 0 w 17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1" name="Freeform 568"/>
            <p:cNvSpPr>
              <a:spLocks/>
            </p:cNvSpPr>
            <p:nvPr/>
          </p:nvSpPr>
          <p:spPr bwMode="auto">
            <a:xfrm>
              <a:off x="2189" y="1363"/>
              <a:ext cx="17" cy="20"/>
            </a:xfrm>
            <a:custGeom>
              <a:avLst/>
              <a:gdLst>
                <a:gd name="T0" fmla="*/ 0 w 17"/>
                <a:gd name="T1" fmla="*/ 4 h 20"/>
                <a:gd name="T2" fmla="*/ 0 w 17"/>
                <a:gd name="T3" fmla="*/ 4 h 20"/>
                <a:gd name="T4" fmla="*/ 2 w 17"/>
                <a:gd name="T5" fmla="*/ 7 h 20"/>
                <a:gd name="T6" fmla="*/ 6 w 17"/>
                <a:gd name="T7" fmla="*/ 11 h 20"/>
                <a:gd name="T8" fmla="*/ 7 w 17"/>
                <a:gd name="T9" fmla="*/ 15 h 20"/>
                <a:gd name="T10" fmla="*/ 8 w 17"/>
                <a:gd name="T11" fmla="*/ 19 h 20"/>
                <a:gd name="T12" fmla="*/ 16 w 17"/>
                <a:gd name="T13" fmla="*/ 18 h 20"/>
                <a:gd name="T14" fmla="*/ 14 w 17"/>
                <a:gd name="T15" fmla="*/ 13 h 20"/>
                <a:gd name="T16" fmla="*/ 11 w 17"/>
                <a:gd name="T17" fmla="*/ 7 h 20"/>
                <a:gd name="T18" fmla="*/ 7 w 17"/>
                <a:gd name="T19" fmla="*/ 3 h 20"/>
                <a:gd name="T20" fmla="*/ 3 w 17"/>
                <a:gd name="T21" fmla="*/ 0 h 20"/>
                <a:gd name="T22" fmla="*/ 2 w 17"/>
                <a:gd name="T23" fmla="*/ 0 h 20"/>
                <a:gd name="T24" fmla="*/ 0 w 17"/>
                <a:gd name="T25" fmla="*/ 4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0"/>
                <a:gd name="T41" fmla="*/ 17 w 1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0">
                  <a:moveTo>
                    <a:pt x="0" y="4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6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6" y="18"/>
                  </a:lnTo>
                  <a:lnTo>
                    <a:pt x="14" y="13"/>
                  </a:lnTo>
                  <a:lnTo>
                    <a:pt x="11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2" name="Freeform 569"/>
            <p:cNvSpPr>
              <a:spLocks/>
            </p:cNvSpPr>
            <p:nvPr/>
          </p:nvSpPr>
          <p:spPr bwMode="auto">
            <a:xfrm>
              <a:off x="2184" y="1360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0 w 17"/>
                <a:gd name="T3" fmla="*/ 10 h 17"/>
                <a:gd name="T4" fmla="*/ 2 w 17"/>
                <a:gd name="T5" fmla="*/ 12 h 17"/>
                <a:gd name="T6" fmla="*/ 4 w 17"/>
                <a:gd name="T7" fmla="*/ 12 h 17"/>
                <a:gd name="T8" fmla="*/ 9 w 17"/>
                <a:gd name="T9" fmla="*/ 16 h 17"/>
                <a:gd name="T10" fmla="*/ 11 w 17"/>
                <a:gd name="T11" fmla="*/ 16 h 17"/>
                <a:gd name="T12" fmla="*/ 16 w 17"/>
                <a:gd name="T13" fmla="*/ 6 h 17"/>
                <a:gd name="T14" fmla="*/ 13 w 17"/>
                <a:gd name="T15" fmla="*/ 4 h 17"/>
                <a:gd name="T16" fmla="*/ 11 w 17"/>
                <a:gd name="T17" fmla="*/ 2 h 17"/>
                <a:gd name="T18" fmla="*/ 4 w 17"/>
                <a:gd name="T19" fmla="*/ 0 h 17"/>
                <a:gd name="T20" fmla="*/ 2 w 17"/>
                <a:gd name="T21" fmla="*/ 0 h 17"/>
                <a:gd name="T22" fmla="*/ 2 w 17"/>
                <a:gd name="T23" fmla="*/ 0 h 17"/>
                <a:gd name="T24" fmla="*/ 0 w 17"/>
                <a:gd name="T25" fmla="*/ 1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3" name="Freeform 570"/>
            <p:cNvSpPr>
              <a:spLocks/>
            </p:cNvSpPr>
            <p:nvPr/>
          </p:nvSpPr>
          <p:spPr bwMode="auto">
            <a:xfrm>
              <a:off x="2179" y="1359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2 w 17"/>
                <a:gd name="T5" fmla="*/ 9 h 17"/>
                <a:gd name="T6" fmla="*/ 5 w 17"/>
                <a:gd name="T7" fmla="*/ 11 h 17"/>
                <a:gd name="T8" fmla="*/ 8 w 17"/>
                <a:gd name="T9" fmla="*/ 13 h 17"/>
                <a:gd name="T10" fmla="*/ 13 w 17"/>
                <a:gd name="T11" fmla="*/ 16 h 17"/>
                <a:gd name="T12" fmla="*/ 16 w 17"/>
                <a:gd name="T13" fmla="*/ 4 h 17"/>
                <a:gd name="T14" fmla="*/ 16 w 17"/>
                <a:gd name="T15" fmla="*/ 4 h 17"/>
                <a:gd name="T16" fmla="*/ 13 w 17"/>
                <a:gd name="T17" fmla="*/ 0 h 17"/>
                <a:gd name="T18" fmla="*/ 13 w 17"/>
                <a:gd name="T19" fmla="*/ 0 h 17"/>
                <a:gd name="T20" fmla="*/ 13 w 17"/>
                <a:gd name="T21" fmla="*/ 0 h 17"/>
                <a:gd name="T22" fmla="*/ 13 w 17"/>
                <a:gd name="T23" fmla="*/ 0 h 17"/>
                <a:gd name="T24" fmla="*/ 0 w 17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13" y="16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4" name="Freeform 571"/>
            <p:cNvSpPr>
              <a:spLocks/>
            </p:cNvSpPr>
            <p:nvPr/>
          </p:nvSpPr>
          <p:spPr bwMode="auto">
            <a:xfrm>
              <a:off x="2173" y="1339"/>
              <a:ext cx="17" cy="23"/>
            </a:xfrm>
            <a:custGeom>
              <a:avLst/>
              <a:gdLst>
                <a:gd name="T0" fmla="*/ 0 w 17"/>
                <a:gd name="T1" fmla="*/ 3 h 23"/>
                <a:gd name="T2" fmla="*/ 0 w 17"/>
                <a:gd name="T3" fmla="*/ 3 h 23"/>
                <a:gd name="T4" fmla="*/ 2 w 17"/>
                <a:gd name="T5" fmla="*/ 7 h 23"/>
                <a:gd name="T6" fmla="*/ 4 w 17"/>
                <a:gd name="T7" fmla="*/ 12 h 23"/>
                <a:gd name="T8" fmla="*/ 7 w 17"/>
                <a:gd name="T9" fmla="*/ 17 h 23"/>
                <a:gd name="T10" fmla="*/ 8 w 17"/>
                <a:gd name="T11" fmla="*/ 22 h 23"/>
                <a:gd name="T12" fmla="*/ 16 w 17"/>
                <a:gd name="T13" fmla="*/ 19 h 23"/>
                <a:gd name="T14" fmla="*/ 16 w 17"/>
                <a:gd name="T15" fmla="*/ 14 h 23"/>
                <a:gd name="T16" fmla="*/ 13 w 17"/>
                <a:gd name="T17" fmla="*/ 10 h 23"/>
                <a:gd name="T18" fmla="*/ 10 w 17"/>
                <a:gd name="T19" fmla="*/ 4 h 23"/>
                <a:gd name="T20" fmla="*/ 5 w 17"/>
                <a:gd name="T21" fmla="*/ 0 h 23"/>
                <a:gd name="T22" fmla="*/ 5 w 17"/>
                <a:gd name="T23" fmla="*/ 0 h 23"/>
                <a:gd name="T24" fmla="*/ 0 w 17"/>
                <a:gd name="T25" fmla="*/ 3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3"/>
                <a:gd name="T41" fmla="*/ 17 w 1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3">
                  <a:moveTo>
                    <a:pt x="0" y="3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4" y="12"/>
                  </a:lnTo>
                  <a:lnTo>
                    <a:pt x="7" y="17"/>
                  </a:lnTo>
                  <a:lnTo>
                    <a:pt x="8" y="22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3" y="10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5" name="Freeform 572"/>
            <p:cNvSpPr>
              <a:spLocks/>
            </p:cNvSpPr>
            <p:nvPr/>
          </p:nvSpPr>
          <p:spPr bwMode="auto">
            <a:xfrm>
              <a:off x="2164" y="1325"/>
              <a:ext cx="17" cy="19"/>
            </a:xfrm>
            <a:custGeom>
              <a:avLst/>
              <a:gdLst>
                <a:gd name="T0" fmla="*/ 0 w 17"/>
                <a:gd name="T1" fmla="*/ 4 h 19"/>
                <a:gd name="T2" fmla="*/ 0 w 17"/>
                <a:gd name="T3" fmla="*/ 4 h 19"/>
                <a:gd name="T4" fmla="*/ 3 w 17"/>
                <a:gd name="T5" fmla="*/ 6 h 19"/>
                <a:gd name="T6" fmla="*/ 5 w 17"/>
                <a:gd name="T7" fmla="*/ 10 h 19"/>
                <a:gd name="T8" fmla="*/ 8 w 17"/>
                <a:gd name="T9" fmla="*/ 14 h 19"/>
                <a:gd name="T10" fmla="*/ 11 w 17"/>
                <a:gd name="T11" fmla="*/ 18 h 19"/>
                <a:gd name="T12" fmla="*/ 16 w 17"/>
                <a:gd name="T13" fmla="*/ 14 h 19"/>
                <a:gd name="T14" fmla="*/ 13 w 17"/>
                <a:gd name="T15" fmla="*/ 11 h 19"/>
                <a:gd name="T16" fmla="*/ 11 w 17"/>
                <a:gd name="T17" fmla="*/ 6 h 19"/>
                <a:gd name="T18" fmla="*/ 8 w 17"/>
                <a:gd name="T19" fmla="*/ 2 h 19"/>
                <a:gd name="T20" fmla="*/ 2 w 17"/>
                <a:gd name="T21" fmla="*/ 0 h 19"/>
                <a:gd name="T22" fmla="*/ 2 w 17"/>
                <a:gd name="T23" fmla="*/ 0 h 19"/>
                <a:gd name="T24" fmla="*/ 0 w 17"/>
                <a:gd name="T25" fmla="*/ 4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9"/>
                <a:gd name="T41" fmla="*/ 17 w 17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9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6" name="Freeform 573"/>
            <p:cNvSpPr>
              <a:spLocks/>
            </p:cNvSpPr>
            <p:nvPr/>
          </p:nvSpPr>
          <p:spPr bwMode="auto">
            <a:xfrm>
              <a:off x="2140" y="1313"/>
              <a:ext cx="27" cy="18"/>
            </a:xfrm>
            <a:custGeom>
              <a:avLst/>
              <a:gdLst>
                <a:gd name="T0" fmla="*/ 1 w 27"/>
                <a:gd name="T1" fmla="*/ 5 h 18"/>
                <a:gd name="T2" fmla="*/ 0 w 27"/>
                <a:gd name="T3" fmla="*/ 5 h 18"/>
                <a:gd name="T4" fmla="*/ 3 w 27"/>
                <a:gd name="T5" fmla="*/ 7 h 18"/>
                <a:gd name="T6" fmla="*/ 6 w 27"/>
                <a:gd name="T7" fmla="*/ 9 h 18"/>
                <a:gd name="T8" fmla="*/ 9 w 27"/>
                <a:gd name="T9" fmla="*/ 10 h 18"/>
                <a:gd name="T10" fmla="*/ 12 w 27"/>
                <a:gd name="T11" fmla="*/ 12 h 18"/>
                <a:gd name="T12" fmla="*/ 15 w 27"/>
                <a:gd name="T13" fmla="*/ 13 h 18"/>
                <a:gd name="T14" fmla="*/ 18 w 27"/>
                <a:gd name="T15" fmla="*/ 14 h 18"/>
                <a:gd name="T16" fmla="*/ 22 w 27"/>
                <a:gd name="T17" fmla="*/ 16 h 18"/>
                <a:gd name="T18" fmla="*/ 24 w 27"/>
                <a:gd name="T19" fmla="*/ 17 h 18"/>
                <a:gd name="T20" fmla="*/ 26 w 27"/>
                <a:gd name="T21" fmla="*/ 12 h 18"/>
                <a:gd name="T22" fmla="*/ 23 w 27"/>
                <a:gd name="T23" fmla="*/ 10 h 18"/>
                <a:gd name="T24" fmla="*/ 20 w 27"/>
                <a:gd name="T25" fmla="*/ 8 h 18"/>
                <a:gd name="T26" fmla="*/ 17 w 27"/>
                <a:gd name="T27" fmla="*/ 7 h 18"/>
                <a:gd name="T28" fmla="*/ 14 w 27"/>
                <a:gd name="T29" fmla="*/ 5 h 18"/>
                <a:gd name="T30" fmla="*/ 11 w 27"/>
                <a:gd name="T31" fmla="*/ 4 h 18"/>
                <a:gd name="T32" fmla="*/ 8 w 27"/>
                <a:gd name="T33" fmla="*/ 3 h 18"/>
                <a:gd name="T34" fmla="*/ 6 w 27"/>
                <a:gd name="T35" fmla="*/ 1 h 18"/>
                <a:gd name="T36" fmla="*/ 3 w 27"/>
                <a:gd name="T37" fmla="*/ 0 h 18"/>
                <a:gd name="T38" fmla="*/ 1 w 27"/>
                <a:gd name="T39" fmla="*/ 0 h 18"/>
                <a:gd name="T40" fmla="*/ 3 w 27"/>
                <a:gd name="T41" fmla="*/ 0 h 18"/>
                <a:gd name="T42" fmla="*/ 1 w 27"/>
                <a:gd name="T43" fmla="*/ 0 h 18"/>
                <a:gd name="T44" fmla="*/ 1 w 27"/>
                <a:gd name="T45" fmla="*/ 0 h 18"/>
                <a:gd name="T46" fmla="*/ 1 w 27"/>
                <a:gd name="T47" fmla="*/ 5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"/>
                <a:gd name="T73" fmla="*/ 0 h 18"/>
                <a:gd name="T74" fmla="*/ 27 w 2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" h="18">
                  <a:moveTo>
                    <a:pt x="1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9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4" y="17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7" name="Freeform 574"/>
            <p:cNvSpPr>
              <a:spLocks/>
            </p:cNvSpPr>
            <p:nvPr/>
          </p:nvSpPr>
          <p:spPr bwMode="auto">
            <a:xfrm>
              <a:off x="2122" y="1313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0 w 20"/>
                <a:gd name="T3" fmla="*/ 16 h 17"/>
                <a:gd name="T4" fmla="*/ 2 w 20"/>
                <a:gd name="T5" fmla="*/ 16 h 17"/>
                <a:gd name="T6" fmla="*/ 5 w 20"/>
                <a:gd name="T7" fmla="*/ 16 h 17"/>
                <a:gd name="T8" fmla="*/ 8 w 20"/>
                <a:gd name="T9" fmla="*/ 16 h 17"/>
                <a:gd name="T10" fmla="*/ 9 w 20"/>
                <a:gd name="T11" fmla="*/ 16 h 17"/>
                <a:gd name="T12" fmla="*/ 13 w 20"/>
                <a:gd name="T13" fmla="*/ 16 h 17"/>
                <a:gd name="T14" fmla="*/ 15 w 20"/>
                <a:gd name="T15" fmla="*/ 14 h 17"/>
                <a:gd name="T16" fmla="*/ 17 w 20"/>
                <a:gd name="T17" fmla="*/ 12 h 17"/>
                <a:gd name="T18" fmla="*/ 19 w 20"/>
                <a:gd name="T19" fmla="*/ 12 h 17"/>
                <a:gd name="T20" fmla="*/ 19 w 20"/>
                <a:gd name="T21" fmla="*/ 0 h 17"/>
                <a:gd name="T22" fmla="*/ 17 w 20"/>
                <a:gd name="T23" fmla="*/ 0 h 17"/>
                <a:gd name="T24" fmla="*/ 14 w 20"/>
                <a:gd name="T25" fmla="*/ 2 h 17"/>
                <a:gd name="T26" fmla="*/ 13 w 20"/>
                <a:gd name="T27" fmla="*/ 2 h 17"/>
                <a:gd name="T28" fmla="*/ 9 w 20"/>
                <a:gd name="T29" fmla="*/ 2 h 17"/>
                <a:gd name="T30" fmla="*/ 8 w 20"/>
                <a:gd name="T31" fmla="*/ 2 h 17"/>
                <a:gd name="T32" fmla="*/ 5 w 20"/>
                <a:gd name="T33" fmla="*/ 2 h 17"/>
                <a:gd name="T34" fmla="*/ 2 w 20"/>
                <a:gd name="T35" fmla="*/ 2 h 17"/>
                <a:gd name="T36" fmla="*/ 0 w 20"/>
                <a:gd name="T37" fmla="*/ 2 h 17"/>
                <a:gd name="T38" fmla="*/ 0 w 20"/>
                <a:gd name="T39" fmla="*/ 2 h 17"/>
                <a:gd name="T40" fmla="*/ 0 w 20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17"/>
                <a:gd name="T65" fmla="*/ 20 w 20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17">
                  <a:moveTo>
                    <a:pt x="0" y="16"/>
                  </a:moveTo>
                  <a:lnTo>
                    <a:pt x="0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8" name="Freeform 575"/>
            <p:cNvSpPr>
              <a:spLocks/>
            </p:cNvSpPr>
            <p:nvPr/>
          </p:nvSpPr>
          <p:spPr bwMode="auto">
            <a:xfrm>
              <a:off x="2118" y="1314"/>
              <a:ext cx="17" cy="17"/>
            </a:xfrm>
            <a:custGeom>
              <a:avLst/>
              <a:gdLst>
                <a:gd name="T0" fmla="*/ 12 w 17"/>
                <a:gd name="T1" fmla="*/ 16 h 17"/>
                <a:gd name="T2" fmla="*/ 12 w 17"/>
                <a:gd name="T3" fmla="*/ 16 h 17"/>
                <a:gd name="T4" fmla="*/ 12 w 17"/>
                <a:gd name="T5" fmla="*/ 16 h 17"/>
                <a:gd name="T6" fmla="*/ 16 w 17"/>
                <a:gd name="T7" fmla="*/ 16 h 17"/>
                <a:gd name="T8" fmla="*/ 16 w 17"/>
                <a:gd name="T9" fmla="*/ 16 h 17"/>
                <a:gd name="T10" fmla="*/ 16 w 17"/>
                <a:gd name="T11" fmla="*/ 16 h 17"/>
                <a:gd name="T12" fmla="*/ 16 w 17"/>
                <a:gd name="T13" fmla="*/ 0 h 17"/>
                <a:gd name="T14" fmla="*/ 8 w 17"/>
                <a:gd name="T15" fmla="*/ 0 h 17"/>
                <a:gd name="T16" fmla="*/ 4 w 17"/>
                <a:gd name="T17" fmla="*/ 2 h 17"/>
                <a:gd name="T18" fmla="*/ 4 w 17"/>
                <a:gd name="T19" fmla="*/ 4 h 17"/>
                <a:gd name="T20" fmla="*/ 0 w 17"/>
                <a:gd name="T21" fmla="*/ 6 h 17"/>
                <a:gd name="T22" fmla="*/ 0 w 17"/>
                <a:gd name="T23" fmla="*/ 6 h 17"/>
                <a:gd name="T24" fmla="*/ 12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2" y="16"/>
                  </a:moveTo>
                  <a:lnTo>
                    <a:pt x="12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79" name="Freeform 576"/>
            <p:cNvSpPr>
              <a:spLocks/>
            </p:cNvSpPr>
            <p:nvPr/>
          </p:nvSpPr>
          <p:spPr bwMode="auto">
            <a:xfrm>
              <a:off x="2074" y="1328"/>
              <a:ext cx="102" cy="114"/>
            </a:xfrm>
            <a:custGeom>
              <a:avLst/>
              <a:gdLst>
                <a:gd name="T0" fmla="*/ 50 w 102"/>
                <a:gd name="T1" fmla="*/ 113 h 114"/>
                <a:gd name="T2" fmla="*/ 73 w 102"/>
                <a:gd name="T3" fmla="*/ 108 h 114"/>
                <a:gd name="T4" fmla="*/ 89 w 102"/>
                <a:gd name="T5" fmla="*/ 94 h 114"/>
                <a:gd name="T6" fmla="*/ 99 w 102"/>
                <a:gd name="T7" fmla="*/ 76 h 114"/>
                <a:gd name="T8" fmla="*/ 101 w 102"/>
                <a:gd name="T9" fmla="*/ 56 h 114"/>
                <a:gd name="T10" fmla="*/ 97 w 102"/>
                <a:gd name="T11" fmla="*/ 35 h 114"/>
                <a:gd name="T12" fmla="*/ 87 w 102"/>
                <a:gd name="T13" fmla="*/ 17 h 114"/>
                <a:gd name="T14" fmla="*/ 71 w 102"/>
                <a:gd name="T15" fmla="*/ 4 h 114"/>
                <a:gd name="T16" fmla="*/ 50 w 102"/>
                <a:gd name="T17" fmla="*/ 0 h 114"/>
                <a:gd name="T18" fmla="*/ 28 w 102"/>
                <a:gd name="T19" fmla="*/ 5 h 114"/>
                <a:gd name="T20" fmla="*/ 12 w 102"/>
                <a:gd name="T21" fmla="*/ 18 h 114"/>
                <a:gd name="T22" fmla="*/ 3 w 102"/>
                <a:gd name="T23" fmla="*/ 37 h 114"/>
                <a:gd name="T24" fmla="*/ 0 w 102"/>
                <a:gd name="T25" fmla="*/ 56 h 114"/>
                <a:gd name="T26" fmla="*/ 2 w 102"/>
                <a:gd name="T27" fmla="*/ 77 h 114"/>
                <a:gd name="T28" fmla="*/ 11 w 102"/>
                <a:gd name="T29" fmla="*/ 95 h 114"/>
                <a:gd name="T30" fmla="*/ 27 w 102"/>
                <a:gd name="T31" fmla="*/ 108 h 114"/>
                <a:gd name="T32" fmla="*/ 50 w 102"/>
                <a:gd name="T33" fmla="*/ 113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14"/>
                <a:gd name="T53" fmla="*/ 102 w 102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14">
                  <a:moveTo>
                    <a:pt x="50" y="113"/>
                  </a:moveTo>
                  <a:lnTo>
                    <a:pt x="73" y="108"/>
                  </a:lnTo>
                  <a:lnTo>
                    <a:pt x="89" y="94"/>
                  </a:lnTo>
                  <a:lnTo>
                    <a:pt x="99" y="76"/>
                  </a:lnTo>
                  <a:lnTo>
                    <a:pt x="101" y="56"/>
                  </a:lnTo>
                  <a:lnTo>
                    <a:pt x="97" y="35"/>
                  </a:lnTo>
                  <a:lnTo>
                    <a:pt x="87" y="17"/>
                  </a:lnTo>
                  <a:lnTo>
                    <a:pt x="71" y="4"/>
                  </a:lnTo>
                  <a:lnTo>
                    <a:pt x="50" y="0"/>
                  </a:lnTo>
                  <a:lnTo>
                    <a:pt x="28" y="5"/>
                  </a:lnTo>
                  <a:lnTo>
                    <a:pt x="12" y="18"/>
                  </a:lnTo>
                  <a:lnTo>
                    <a:pt x="3" y="37"/>
                  </a:lnTo>
                  <a:lnTo>
                    <a:pt x="0" y="56"/>
                  </a:lnTo>
                  <a:lnTo>
                    <a:pt x="2" y="77"/>
                  </a:lnTo>
                  <a:lnTo>
                    <a:pt x="11" y="95"/>
                  </a:lnTo>
                  <a:lnTo>
                    <a:pt x="27" y="108"/>
                  </a:lnTo>
                  <a:lnTo>
                    <a:pt x="50" y="113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0" name="Freeform 577"/>
            <p:cNvSpPr>
              <a:spLocks/>
            </p:cNvSpPr>
            <p:nvPr/>
          </p:nvSpPr>
          <p:spPr bwMode="auto">
            <a:xfrm>
              <a:off x="2125" y="1325"/>
              <a:ext cx="54" cy="121"/>
            </a:xfrm>
            <a:custGeom>
              <a:avLst/>
              <a:gdLst>
                <a:gd name="T0" fmla="*/ 0 w 54"/>
                <a:gd name="T1" fmla="*/ 6 h 121"/>
                <a:gd name="T2" fmla="*/ 0 w 54"/>
                <a:gd name="T3" fmla="*/ 6 h 121"/>
                <a:gd name="T4" fmla="*/ 20 w 54"/>
                <a:gd name="T5" fmla="*/ 10 h 121"/>
                <a:gd name="T6" fmla="*/ 34 w 54"/>
                <a:gd name="T7" fmla="*/ 21 h 121"/>
                <a:gd name="T8" fmla="*/ 43 w 54"/>
                <a:gd name="T9" fmla="*/ 40 h 121"/>
                <a:gd name="T10" fmla="*/ 48 w 54"/>
                <a:gd name="T11" fmla="*/ 60 h 121"/>
                <a:gd name="T12" fmla="*/ 45 w 54"/>
                <a:gd name="T13" fmla="*/ 80 h 121"/>
                <a:gd name="T14" fmla="*/ 37 w 54"/>
                <a:gd name="T15" fmla="*/ 96 h 121"/>
                <a:gd name="T16" fmla="*/ 21 w 54"/>
                <a:gd name="T17" fmla="*/ 109 h 121"/>
                <a:gd name="T18" fmla="*/ 0 w 54"/>
                <a:gd name="T19" fmla="*/ 114 h 121"/>
                <a:gd name="T20" fmla="*/ 0 w 54"/>
                <a:gd name="T21" fmla="*/ 120 h 121"/>
                <a:gd name="T22" fmla="*/ 23 w 54"/>
                <a:gd name="T23" fmla="*/ 114 h 121"/>
                <a:gd name="T24" fmla="*/ 40 w 54"/>
                <a:gd name="T25" fmla="*/ 100 h 121"/>
                <a:gd name="T26" fmla="*/ 50 w 54"/>
                <a:gd name="T27" fmla="*/ 81 h 121"/>
                <a:gd name="T28" fmla="*/ 53 w 54"/>
                <a:gd name="T29" fmla="*/ 60 h 121"/>
                <a:gd name="T30" fmla="*/ 49 w 54"/>
                <a:gd name="T31" fmla="*/ 38 h 121"/>
                <a:gd name="T32" fmla="*/ 38 w 54"/>
                <a:gd name="T33" fmla="*/ 18 h 121"/>
                <a:gd name="T34" fmla="*/ 21 w 54"/>
                <a:gd name="T35" fmla="*/ 4 h 121"/>
                <a:gd name="T36" fmla="*/ 0 w 54"/>
                <a:gd name="T37" fmla="*/ 0 h 121"/>
                <a:gd name="T38" fmla="*/ 0 w 54"/>
                <a:gd name="T39" fmla="*/ 0 h 121"/>
                <a:gd name="T40" fmla="*/ 0 w 54"/>
                <a:gd name="T41" fmla="*/ 6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1"/>
                <a:gd name="T65" fmla="*/ 54 w 54"/>
                <a:gd name="T66" fmla="*/ 121 h 1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1">
                  <a:moveTo>
                    <a:pt x="0" y="6"/>
                  </a:moveTo>
                  <a:lnTo>
                    <a:pt x="0" y="6"/>
                  </a:lnTo>
                  <a:lnTo>
                    <a:pt x="20" y="10"/>
                  </a:lnTo>
                  <a:lnTo>
                    <a:pt x="34" y="21"/>
                  </a:lnTo>
                  <a:lnTo>
                    <a:pt x="43" y="40"/>
                  </a:lnTo>
                  <a:lnTo>
                    <a:pt x="48" y="60"/>
                  </a:lnTo>
                  <a:lnTo>
                    <a:pt x="45" y="80"/>
                  </a:lnTo>
                  <a:lnTo>
                    <a:pt x="37" y="96"/>
                  </a:lnTo>
                  <a:lnTo>
                    <a:pt x="21" y="109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23" y="114"/>
                  </a:lnTo>
                  <a:lnTo>
                    <a:pt x="40" y="100"/>
                  </a:lnTo>
                  <a:lnTo>
                    <a:pt x="50" y="81"/>
                  </a:lnTo>
                  <a:lnTo>
                    <a:pt x="53" y="60"/>
                  </a:lnTo>
                  <a:lnTo>
                    <a:pt x="49" y="38"/>
                  </a:lnTo>
                  <a:lnTo>
                    <a:pt x="38" y="18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1" name="Freeform 578"/>
            <p:cNvSpPr>
              <a:spLocks/>
            </p:cNvSpPr>
            <p:nvPr/>
          </p:nvSpPr>
          <p:spPr bwMode="auto">
            <a:xfrm>
              <a:off x="2072" y="1325"/>
              <a:ext cx="54" cy="121"/>
            </a:xfrm>
            <a:custGeom>
              <a:avLst/>
              <a:gdLst>
                <a:gd name="T0" fmla="*/ 53 w 54"/>
                <a:gd name="T1" fmla="*/ 114 h 121"/>
                <a:gd name="T2" fmla="*/ 53 w 54"/>
                <a:gd name="T3" fmla="*/ 114 h 121"/>
                <a:gd name="T4" fmla="*/ 31 w 54"/>
                <a:gd name="T5" fmla="*/ 109 h 121"/>
                <a:gd name="T6" fmla="*/ 16 w 54"/>
                <a:gd name="T7" fmla="*/ 97 h 121"/>
                <a:gd name="T8" fmla="*/ 8 w 54"/>
                <a:gd name="T9" fmla="*/ 80 h 121"/>
                <a:gd name="T10" fmla="*/ 5 w 54"/>
                <a:gd name="T11" fmla="*/ 60 h 121"/>
                <a:gd name="T12" fmla="*/ 8 w 54"/>
                <a:gd name="T13" fmla="*/ 40 h 121"/>
                <a:gd name="T14" fmla="*/ 17 w 54"/>
                <a:gd name="T15" fmla="*/ 22 h 121"/>
                <a:gd name="T16" fmla="*/ 32 w 54"/>
                <a:gd name="T17" fmla="*/ 11 h 121"/>
                <a:gd name="T18" fmla="*/ 53 w 54"/>
                <a:gd name="T19" fmla="*/ 6 h 121"/>
                <a:gd name="T20" fmla="*/ 53 w 54"/>
                <a:gd name="T21" fmla="*/ 0 h 121"/>
                <a:gd name="T22" fmla="*/ 30 w 54"/>
                <a:gd name="T23" fmla="*/ 5 h 121"/>
                <a:gd name="T24" fmla="*/ 13 w 54"/>
                <a:gd name="T25" fmla="*/ 19 h 121"/>
                <a:gd name="T26" fmla="*/ 2 w 54"/>
                <a:gd name="T27" fmla="*/ 38 h 121"/>
                <a:gd name="T28" fmla="*/ 0 w 54"/>
                <a:gd name="T29" fmla="*/ 60 h 121"/>
                <a:gd name="T30" fmla="*/ 2 w 54"/>
                <a:gd name="T31" fmla="*/ 82 h 121"/>
                <a:gd name="T32" fmla="*/ 13 w 54"/>
                <a:gd name="T33" fmla="*/ 100 h 121"/>
                <a:gd name="T34" fmla="*/ 29 w 54"/>
                <a:gd name="T35" fmla="*/ 115 h 121"/>
                <a:gd name="T36" fmla="*/ 53 w 54"/>
                <a:gd name="T37" fmla="*/ 120 h 121"/>
                <a:gd name="T38" fmla="*/ 53 w 54"/>
                <a:gd name="T39" fmla="*/ 120 h 121"/>
                <a:gd name="T40" fmla="*/ 53 w 54"/>
                <a:gd name="T41" fmla="*/ 114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21"/>
                <a:gd name="T65" fmla="*/ 54 w 54"/>
                <a:gd name="T66" fmla="*/ 121 h 1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21">
                  <a:moveTo>
                    <a:pt x="53" y="114"/>
                  </a:moveTo>
                  <a:lnTo>
                    <a:pt x="53" y="114"/>
                  </a:lnTo>
                  <a:lnTo>
                    <a:pt x="31" y="109"/>
                  </a:lnTo>
                  <a:lnTo>
                    <a:pt x="16" y="97"/>
                  </a:lnTo>
                  <a:lnTo>
                    <a:pt x="8" y="80"/>
                  </a:lnTo>
                  <a:lnTo>
                    <a:pt x="5" y="60"/>
                  </a:lnTo>
                  <a:lnTo>
                    <a:pt x="8" y="40"/>
                  </a:lnTo>
                  <a:lnTo>
                    <a:pt x="17" y="22"/>
                  </a:lnTo>
                  <a:lnTo>
                    <a:pt x="32" y="11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30" y="5"/>
                  </a:lnTo>
                  <a:lnTo>
                    <a:pt x="13" y="19"/>
                  </a:lnTo>
                  <a:lnTo>
                    <a:pt x="2" y="38"/>
                  </a:lnTo>
                  <a:lnTo>
                    <a:pt x="0" y="60"/>
                  </a:lnTo>
                  <a:lnTo>
                    <a:pt x="2" y="82"/>
                  </a:lnTo>
                  <a:lnTo>
                    <a:pt x="13" y="100"/>
                  </a:lnTo>
                  <a:lnTo>
                    <a:pt x="29" y="115"/>
                  </a:lnTo>
                  <a:lnTo>
                    <a:pt x="53" y="120"/>
                  </a:lnTo>
                  <a:lnTo>
                    <a:pt x="53" y="1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2" name="Freeform 579"/>
            <p:cNvSpPr>
              <a:spLocks/>
            </p:cNvSpPr>
            <p:nvPr/>
          </p:nvSpPr>
          <p:spPr bwMode="auto">
            <a:xfrm>
              <a:off x="2094" y="1341"/>
              <a:ext cx="78" cy="96"/>
            </a:xfrm>
            <a:custGeom>
              <a:avLst/>
              <a:gdLst>
                <a:gd name="T0" fmla="*/ 51 w 78"/>
                <a:gd name="T1" fmla="*/ 0 h 96"/>
                <a:gd name="T2" fmla="*/ 55 w 78"/>
                <a:gd name="T3" fmla="*/ 1 h 96"/>
                <a:gd name="T4" fmla="*/ 58 w 78"/>
                <a:gd name="T5" fmla="*/ 2 h 96"/>
                <a:gd name="T6" fmla="*/ 61 w 78"/>
                <a:gd name="T7" fmla="*/ 3 h 96"/>
                <a:gd name="T8" fmla="*/ 63 w 78"/>
                <a:gd name="T9" fmla="*/ 6 h 96"/>
                <a:gd name="T10" fmla="*/ 66 w 78"/>
                <a:gd name="T11" fmla="*/ 9 h 96"/>
                <a:gd name="T12" fmla="*/ 69 w 78"/>
                <a:gd name="T13" fmla="*/ 12 h 96"/>
                <a:gd name="T14" fmla="*/ 71 w 78"/>
                <a:gd name="T15" fmla="*/ 17 h 96"/>
                <a:gd name="T16" fmla="*/ 73 w 78"/>
                <a:gd name="T17" fmla="*/ 23 h 96"/>
                <a:gd name="T18" fmla="*/ 77 w 78"/>
                <a:gd name="T19" fmla="*/ 40 h 96"/>
                <a:gd name="T20" fmla="*/ 76 w 78"/>
                <a:gd name="T21" fmla="*/ 55 h 96"/>
                <a:gd name="T22" fmla="*/ 72 w 78"/>
                <a:gd name="T23" fmla="*/ 69 h 96"/>
                <a:gd name="T24" fmla="*/ 64 w 78"/>
                <a:gd name="T25" fmla="*/ 79 h 96"/>
                <a:gd name="T26" fmla="*/ 55 w 78"/>
                <a:gd name="T27" fmla="*/ 87 h 96"/>
                <a:gd name="T28" fmla="*/ 43 w 78"/>
                <a:gd name="T29" fmla="*/ 94 h 96"/>
                <a:gd name="T30" fmla="*/ 30 w 78"/>
                <a:gd name="T31" fmla="*/ 95 h 96"/>
                <a:gd name="T32" fmla="*/ 17 w 78"/>
                <a:gd name="T33" fmla="*/ 94 h 96"/>
                <a:gd name="T34" fmla="*/ 15 w 78"/>
                <a:gd name="T35" fmla="*/ 92 h 96"/>
                <a:gd name="T36" fmla="*/ 12 w 78"/>
                <a:gd name="T37" fmla="*/ 92 h 96"/>
                <a:gd name="T38" fmla="*/ 10 w 78"/>
                <a:gd name="T39" fmla="*/ 89 h 96"/>
                <a:gd name="T40" fmla="*/ 8 w 78"/>
                <a:gd name="T41" fmla="*/ 88 h 96"/>
                <a:gd name="T42" fmla="*/ 5 w 78"/>
                <a:gd name="T43" fmla="*/ 86 h 96"/>
                <a:gd name="T44" fmla="*/ 3 w 78"/>
                <a:gd name="T45" fmla="*/ 83 h 96"/>
                <a:gd name="T46" fmla="*/ 1 w 78"/>
                <a:gd name="T47" fmla="*/ 80 h 96"/>
                <a:gd name="T48" fmla="*/ 0 w 78"/>
                <a:gd name="T49" fmla="*/ 78 h 96"/>
                <a:gd name="T50" fmla="*/ 0 w 78"/>
                <a:gd name="T51" fmla="*/ 73 h 96"/>
                <a:gd name="T52" fmla="*/ 3 w 78"/>
                <a:gd name="T53" fmla="*/ 72 h 96"/>
                <a:gd name="T54" fmla="*/ 5 w 78"/>
                <a:gd name="T55" fmla="*/ 72 h 96"/>
                <a:gd name="T56" fmla="*/ 7 w 78"/>
                <a:gd name="T57" fmla="*/ 73 h 96"/>
                <a:gd name="T58" fmla="*/ 19 w 78"/>
                <a:gd name="T59" fmla="*/ 71 h 96"/>
                <a:gd name="T60" fmla="*/ 30 w 78"/>
                <a:gd name="T61" fmla="*/ 69 h 96"/>
                <a:gd name="T62" fmla="*/ 39 w 78"/>
                <a:gd name="T63" fmla="*/ 63 h 96"/>
                <a:gd name="T64" fmla="*/ 47 w 78"/>
                <a:gd name="T65" fmla="*/ 55 h 96"/>
                <a:gd name="T66" fmla="*/ 52 w 78"/>
                <a:gd name="T67" fmla="*/ 47 h 96"/>
                <a:gd name="T68" fmla="*/ 54 w 78"/>
                <a:gd name="T69" fmla="*/ 35 h 96"/>
                <a:gd name="T70" fmla="*/ 54 w 78"/>
                <a:gd name="T71" fmla="*/ 23 h 96"/>
                <a:gd name="T72" fmla="*/ 51 w 78"/>
                <a:gd name="T73" fmla="*/ 10 h 96"/>
                <a:gd name="T74" fmla="*/ 50 w 78"/>
                <a:gd name="T75" fmla="*/ 6 h 96"/>
                <a:gd name="T76" fmla="*/ 49 w 78"/>
                <a:gd name="T77" fmla="*/ 3 h 96"/>
                <a:gd name="T78" fmla="*/ 49 w 78"/>
                <a:gd name="T79" fmla="*/ 1 h 96"/>
                <a:gd name="T80" fmla="*/ 51 w 78"/>
                <a:gd name="T81" fmla="*/ 0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8"/>
                <a:gd name="T124" fmla="*/ 0 h 96"/>
                <a:gd name="T125" fmla="*/ 78 w 78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8" h="96">
                  <a:moveTo>
                    <a:pt x="51" y="0"/>
                  </a:moveTo>
                  <a:lnTo>
                    <a:pt x="55" y="1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73" y="23"/>
                  </a:lnTo>
                  <a:lnTo>
                    <a:pt x="77" y="40"/>
                  </a:lnTo>
                  <a:lnTo>
                    <a:pt x="76" y="55"/>
                  </a:lnTo>
                  <a:lnTo>
                    <a:pt x="72" y="69"/>
                  </a:lnTo>
                  <a:lnTo>
                    <a:pt x="64" y="79"/>
                  </a:lnTo>
                  <a:lnTo>
                    <a:pt x="55" y="87"/>
                  </a:lnTo>
                  <a:lnTo>
                    <a:pt x="43" y="94"/>
                  </a:lnTo>
                  <a:lnTo>
                    <a:pt x="30" y="95"/>
                  </a:lnTo>
                  <a:lnTo>
                    <a:pt x="17" y="94"/>
                  </a:lnTo>
                  <a:lnTo>
                    <a:pt x="15" y="92"/>
                  </a:lnTo>
                  <a:lnTo>
                    <a:pt x="12" y="92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7" y="73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39" y="63"/>
                  </a:lnTo>
                  <a:lnTo>
                    <a:pt x="47" y="55"/>
                  </a:lnTo>
                  <a:lnTo>
                    <a:pt x="52" y="47"/>
                  </a:lnTo>
                  <a:lnTo>
                    <a:pt x="54" y="35"/>
                  </a:lnTo>
                  <a:lnTo>
                    <a:pt x="54" y="23"/>
                  </a:lnTo>
                  <a:lnTo>
                    <a:pt x="51" y="10"/>
                  </a:lnTo>
                  <a:lnTo>
                    <a:pt x="50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1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3" name="Freeform 580"/>
            <p:cNvSpPr>
              <a:spLocks/>
            </p:cNvSpPr>
            <p:nvPr/>
          </p:nvSpPr>
          <p:spPr bwMode="auto">
            <a:xfrm>
              <a:off x="2145" y="1338"/>
              <a:ext cx="26" cy="28"/>
            </a:xfrm>
            <a:custGeom>
              <a:avLst/>
              <a:gdLst>
                <a:gd name="T0" fmla="*/ 25 w 26"/>
                <a:gd name="T1" fmla="*/ 25 h 28"/>
                <a:gd name="T2" fmla="*/ 25 w 26"/>
                <a:gd name="T3" fmla="*/ 25 h 28"/>
                <a:gd name="T4" fmla="*/ 22 w 26"/>
                <a:gd name="T5" fmla="*/ 18 h 28"/>
                <a:gd name="T6" fmla="*/ 20 w 26"/>
                <a:gd name="T7" fmla="*/ 14 h 28"/>
                <a:gd name="T8" fmla="*/ 17 w 26"/>
                <a:gd name="T9" fmla="*/ 10 h 28"/>
                <a:gd name="T10" fmla="*/ 14 w 26"/>
                <a:gd name="T11" fmla="*/ 7 h 28"/>
                <a:gd name="T12" fmla="*/ 11 w 26"/>
                <a:gd name="T13" fmla="*/ 4 h 28"/>
                <a:gd name="T14" fmla="*/ 8 w 26"/>
                <a:gd name="T15" fmla="*/ 2 h 28"/>
                <a:gd name="T16" fmla="*/ 5 w 26"/>
                <a:gd name="T17" fmla="*/ 0 h 28"/>
                <a:gd name="T18" fmla="*/ 1 w 26"/>
                <a:gd name="T19" fmla="*/ 0 h 28"/>
                <a:gd name="T20" fmla="*/ 0 w 26"/>
                <a:gd name="T21" fmla="*/ 6 h 28"/>
                <a:gd name="T22" fmla="*/ 3 w 26"/>
                <a:gd name="T23" fmla="*/ 6 h 28"/>
                <a:gd name="T24" fmla="*/ 6 w 26"/>
                <a:gd name="T25" fmla="*/ 8 h 28"/>
                <a:gd name="T26" fmla="*/ 8 w 26"/>
                <a:gd name="T27" fmla="*/ 9 h 28"/>
                <a:gd name="T28" fmla="*/ 11 w 26"/>
                <a:gd name="T29" fmla="*/ 11 h 28"/>
                <a:gd name="T30" fmla="*/ 13 w 26"/>
                <a:gd name="T31" fmla="*/ 14 h 28"/>
                <a:gd name="T32" fmla="*/ 15 w 26"/>
                <a:gd name="T33" fmla="*/ 18 h 28"/>
                <a:gd name="T34" fmla="*/ 18 w 26"/>
                <a:gd name="T35" fmla="*/ 22 h 28"/>
                <a:gd name="T36" fmla="*/ 19 w 26"/>
                <a:gd name="T37" fmla="*/ 27 h 28"/>
                <a:gd name="T38" fmla="*/ 19 w 26"/>
                <a:gd name="T39" fmla="*/ 27 h 28"/>
                <a:gd name="T40" fmla="*/ 25 w 26"/>
                <a:gd name="T41" fmla="*/ 25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8"/>
                <a:gd name="T65" fmla="*/ 26 w 2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8">
                  <a:moveTo>
                    <a:pt x="25" y="25"/>
                  </a:moveTo>
                  <a:lnTo>
                    <a:pt x="25" y="25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1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8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8" y="22"/>
                  </a:lnTo>
                  <a:lnTo>
                    <a:pt x="19" y="27"/>
                  </a:lnTo>
                  <a:lnTo>
                    <a:pt x="25" y="2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4" name="Freeform 581"/>
            <p:cNvSpPr>
              <a:spLocks/>
            </p:cNvSpPr>
            <p:nvPr/>
          </p:nvSpPr>
          <p:spPr bwMode="auto">
            <a:xfrm>
              <a:off x="2111" y="1363"/>
              <a:ext cx="63" cy="78"/>
            </a:xfrm>
            <a:custGeom>
              <a:avLst/>
              <a:gdLst>
                <a:gd name="T0" fmla="*/ 0 w 63"/>
                <a:gd name="T1" fmla="*/ 74 h 78"/>
                <a:gd name="T2" fmla="*/ 0 w 63"/>
                <a:gd name="T3" fmla="*/ 74 h 78"/>
                <a:gd name="T4" fmla="*/ 12 w 63"/>
                <a:gd name="T5" fmla="*/ 77 h 78"/>
                <a:gd name="T6" fmla="*/ 26 w 63"/>
                <a:gd name="T7" fmla="*/ 74 h 78"/>
                <a:gd name="T8" fmla="*/ 38 w 63"/>
                <a:gd name="T9" fmla="*/ 68 h 78"/>
                <a:gd name="T10" fmla="*/ 48 w 63"/>
                <a:gd name="T11" fmla="*/ 59 h 78"/>
                <a:gd name="T12" fmla="*/ 56 w 63"/>
                <a:gd name="T13" fmla="*/ 48 h 78"/>
                <a:gd name="T14" fmla="*/ 61 w 63"/>
                <a:gd name="T15" fmla="*/ 33 h 78"/>
                <a:gd name="T16" fmla="*/ 62 w 63"/>
                <a:gd name="T17" fmla="*/ 18 h 78"/>
                <a:gd name="T18" fmla="*/ 58 w 63"/>
                <a:gd name="T19" fmla="*/ 0 h 78"/>
                <a:gd name="T20" fmla="*/ 52 w 63"/>
                <a:gd name="T21" fmla="*/ 1 h 78"/>
                <a:gd name="T22" fmla="*/ 56 w 63"/>
                <a:gd name="T23" fmla="*/ 18 h 78"/>
                <a:gd name="T24" fmla="*/ 55 w 63"/>
                <a:gd name="T25" fmla="*/ 32 h 78"/>
                <a:gd name="T26" fmla="*/ 51 w 63"/>
                <a:gd name="T27" fmla="*/ 45 h 78"/>
                <a:gd name="T28" fmla="*/ 45 w 63"/>
                <a:gd name="T29" fmla="*/ 55 h 78"/>
                <a:gd name="T30" fmla="*/ 35 w 63"/>
                <a:gd name="T31" fmla="*/ 63 h 78"/>
                <a:gd name="T32" fmla="*/ 24 w 63"/>
                <a:gd name="T33" fmla="*/ 68 h 78"/>
                <a:gd name="T34" fmla="*/ 12 w 63"/>
                <a:gd name="T35" fmla="*/ 70 h 78"/>
                <a:gd name="T36" fmla="*/ 0 w 63"/>
                <a:gd name="T37" fmla="*/ 68 h 78"/>
                <a:gd name="T38" fmla="*/ 0 w 63"/>
                <a:gd name="T39" fmla="*/ 68 h 78"/>
                <a:gd name="T40" fmla="*/ 0 w 63"/>
                <a:gd name="T41" fmla="*/ 74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78"/>
                <a:gd name="T65" fmla="*/ 63 w 63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78">
                  <a:moveTo>
                    <a:pt x="0" y="74"/>
                  </a:moveTo>
                  <a:lnTo>
                    <a:pt x="0" y="74"/>
                  </a:lnTo>
                  <a:lnTo>
                    <a:pt x="12" y="77"/>
                  </a:lnTo>
                  <a:lnTo>
                    <a:pt x="26" y="74"/>
                  </a:lnTo>
                  <a:lnTo>
                    <a:pt x="38" y="68"/>
                  </a:lnTo>
                  <a:lnTo>
                    <a:pt x="48" y="59"/>
                  </a:lnTo>
                  <a:lnTo>
                    <a:pt x="56" y="48"/>
                  </a:lnTo>
                  <a:lnTo>
                    <a:pt x="61" y="33"/>
                  </a:lnTo>
                  <a:lnTo>
                    <a:pt x="62" y="18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56" y="18"/>
                  </a:lnTo>
                  <a:lnTo>
                    <a:pt x="55" y="32"/>
                  </a:lnTo>
                  <a:lnTo>
                    <a:pt x="51" y="45"/>
                  </a:lnTo>
                  <a:lnTo>
                    <a:pt x="45" y="55"/>
                  </a:lnTo>
                  <a:lnTo>
                    <a:pt x="35" y="63"/>
                  </a:lnTo>
                  <a:lnTo>
                    <a:pt x="24" y="68"/>
                  </a:lnTo>
                  <a:lnTo>
                    <a:pt x="12" y="70"/>
                  </a:lnTo>
                  <a:lnTo>
                    <a:pt x="0" y="68"/>
                  </a:lnTo>
                  <a:lnTo>
                    <a:pt x="0" y="7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5" name="Freeform 582"/>
            <p:cNvSpPr>
              <a:spLocks/>
            </p:cNvSpPr>
            <p:nvPr/>
          </p:nvSpPr>
          <p:spPr bwMode="auto">
            <a:xfrm>
              <a:off x="2091" y="1419"/>
              <a:ext cx="22" cy="19"/>
            </a:xfrm>
            <a:custGeom>
              <a:avLst/>
              <a:gdLst>
                <a:gd name="T0" fmla="*/ 0 w 22"/>
                <a:gd name="T1" fmla="*/ 0 h 19"/>
                <a:gd name="T2" fmla="*/ 0 w 22"/>
                <a:gd name="T3" fmla="*/ 1 h 19"/>
                <a:gd name="T4" fmla="*/ 2 w 22"/>
                <a:gd name="T5" fmla="*/ 4 h 19"/>
                <a:gd name="T6" fmla="*/ 4 w 22"/>
                <a:gd name="T7" fmla="*/ 7 h 19"/>
                <a:gd name="T8" fmla="*/ 6 w 22"/>
                <a:gd name="T9" fmla="*/ 10 h 19"/>
                <a:gd name="T10" fmla="*/ 9 w 22"/>
                <a:gd name="T11" fmla="*/ 13 h 19"/>
                <a:gd name="T12" fmla="*/ 11 w 22"/>
                <a:gd name="T13" fmla="*/ 14 h 19"/>
                <a:gd name="T14" fmla="*/ 14 w 22"/>
                <a:gd name="T15" fmla="*/ 16 h 19"/>
                <a:gd name="T16" fmla="*/ 17 w 22"/>
                <a:gd name="T17" fmla="*/ 18 h 19"/>
                <a:gd name="T18" fmla="*/ 20 w 22"/>
                <a:gd name="T19" fmla="*/ 18 h 19"/>
                <a:gd name="T20" fmla="*/ 21 w 22"/>
                <a:gd name="T21" fmla="*/ 12 h 19"/>
                <a:gd name="T22" fmla="*/ 19 w 22"/>
                <a:gd name="T23" fmla="*/ 11 h 19"/>
                <a:gd name="T24" fmla="*/ 17 w 22"/>
                <a:gd name="T25" fmla="*/ 11 h 19"/>
                <a:gd name="T26" fmla="*/ 14 w 22"/>
                <a:gd name="T27" fmla="*/ 9 h 19"/>
                <a:gd name="T28" fmla="*/ 12 w 22"/>
                <a:gd name="T29" fmla="*/ 7 h 19"/>
                <a:gd name="T30" fmla="*/ 10 w 22"/>
                <a:gd name="T31" fmla="*/ 6 h 19"/>
                <a:gd name="T32" fmla="*/ 8 w 22"/>
                <a:gd name="T33" fmla="*/ 3 h 19"/>
                <a:gd name="T34" fmla="*/ 6 w 22"/>
                <a:gd name="T35" fmla="*/ 1 h 19"/>
                <a:gd name="T36" fmla="*/ 6 w 22"/>
                <a:gd name="T37" fmla="*/ 0 h 19"/>
                <a:gd name="T38" fmla="*/ 6 w 22"/>
                <a:gd name="T39" fmla="*/ 0 h 19"/>
                <a:gd name="T40" fmla="*/ 0 w 22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9"/>
                <a:gd name="T65" fmla="*/ 22 w 22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9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20" y="18"/>
                  </a:lnTo>
                  <a:lnTo>
                    <a:pt x="21" y="12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6" name="Freeform 583"/>
            <p:cNvSpPr>
              <a:spLocks/>
            </p:cNvSpPr>
            <p:nvPr/>
          </p:nvSpPr>
          <p:spPr bwMode="auto">
            <a:xfrm>
              <a:off x="2091" y="1410"/>
              <a:ext cx="17" cy="17"/>
            </a:xfrm>
            <a:custGeom>
              <a:avLst/>
              <a:gdLst>
                <a:gd name="T0" fmla="*/ 16 w 17"/>
                <a:gd name="T1" fmla="*/ 1 h 17"/>
                <a:gd name="T2" fmla="*/ 16 w 17"/>
                <a:gd name="T3" fmla="*/ 1 h 17"/>
                <a:gd name="T4" fmla="*/ 12 w 17"/>
                <a:gd name="T5" fmla="*/ 0 h 17"/>
                <a:gd name="T6" fmla="*/ 8 w 17"/>
                <a:gd name="T7" fmla="*/ 0 h 17"/>
                <a:gd name="T8" fmla="*/ 1 w 17"/>
                <a:gd name="T9" fmla="*/ 8 h 17"/>
                <a:gd name="T10" fmla="*/ 0 w 17"/>
                <a:gd name="T11" fmla="*/ 16 h 17"/>
                <a:gd name="T12" fmla="*/ 9 w 17"/>
                <a:gd name="T13" fmla="*/ 16 h 17"/>
                <a:gd name="T14" fmla="*/ 9 w 17"/>
                <a:gd name="T15" fmla="*/ 11 h 17"/>
                <a:gd name="T16" fmla="*/ 9 w 17"/>
                <a:gd name="T17" fmla="*/ 11 h 17"/>
                <a:gd name="T18" fmla="*/ 12 w 17"/>
                <a:gd name="T19" fmla="*/ 11 h 17"/>
                <a:gd name="T20" fmla="*/ 16 w 17"/>
                <a:gd name="T21" fmla="*/ 11 h 17"/>
                <a:gd name="T22" fmla="*/ 16 w 17"/>
                <a:gd name="T23" fmla="*/ 11 h 17"/>
                <a:gd name="T24" fmla="*/ 16 w 17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"/>
                  </a:moveTo>
                  <a:lnTo>
                    <a:pt x="16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" y="8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6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7" name="Freeform 584"/>
            <p:cNvSpPr>
              <a:spLocks/>
            </p:cNvSpPr>
            <p:nvPr/>
          </p:nvSpPr>
          <p:spPr bwMode="auto">
            <a:xfrm>
              <a:off x="2101" y="1350"/>
              <a:ext cx="51" cy="68"/>
            </a:xfrm>
            <a:custGeom>
              <a:avLst/>
              <a:gdLst>
                <a:gd name="T0" fmla="*/ 42 w 51"/>
                <a:gd name="T1" fmla="*/ 1 h 68"/>
                <a:gd name="T2" fmla="*/ 41 w 51"/>
                <a:gd name="T3" fmla="*/ 1 h 68"/>
                <a:gd name="T4" fmla="*/ 45 w 51"/>
                <a:gd name="T5" fmla="*/ 15 h 68"/>
                <a:gd name="T6" fmla="*/ 45 w 51"/>
                <a:gd name="T7" fmla="*/ 26 h 68"/>
                <a:gd name="T8" fmla="*/ 42 w 51"/>
                <a:gd name="T9" fmla="*/ 37 h 68"/>
                <a:gd name="T10" fmla="*/ 38 w 51"/>
                <a:gd name="T11" fmla="*/ 44 h 68"/>
                <a:gd name="T12" fmla="*/ 30 w 51"/>
                <a:gd name="T13" fmla="*/ 51 h 68"/>
                <a:gd name="T14" fmla="*/ 22 w 51"/>
                <a:gd name="T15" fmla="*/ 56 h 68"/>
                <a:gd name="T16" fmla="*/ 12 w 51"/>
                <a:gd name="T17" fmla="*/ 60 h 68"/>
                <a:gd name="T18" fmla="*/ 0 w 51"/>
                <a:gd name="T19" fmla="*/ 61 h 68"/>
                <a:gd name="T20" fmla="*/ 0 w 51"/>
                <a:gd name="T21" fmla="*/ 67 h 68"/>
                <a:gd name="T22" fmla="*/ 12 w 51"/>
                <a:gd name="T23" fmla="*/ 67 h 68"/>
                <a:gd name="T24" fmla="*/ 23 w 51"/>
                <a:gd name="T25" fmla="*/ 63 h 68"/>
                <a:gd name="T26" fmla="*/ 34 w 51"/>
                <a:gd name="T27" fmla="*/ 57 h 68"/>
                <a:gd name="T28" fmla="*/ 41 w 51"/>
                <a:gd name="T29" fmla="*/ 48 h 68"/>
                <a:gd name="T30" fmla="*/ 47 w 51"/>
                <a:gd name="T31" fmla="*/ 39 h 68"/>
                <a:gd name="T32" fmla="*/ 50 w 51"/>
                <a:gd name="T33" fmla="*/ 26 h 68"/>
                <a:gd name="T34" fmla="*/ 50 w 51"/>
                <a:gd name="T35" fmla="*/ 15 h 68"/>
                <a:gd name="T36" fmla="*/ 47 w 51"/>
                <a:gd name="T37" fmla="*/ 0 h 68"/>
                <a:gd name="T38" fmla="*/ 46 w 51"/>
                <a:gd name="T39" fmla="*/ 0 h 68"/>
                <a:gd name="T40" fmla="*/ 42 w 51"/>
                <a:gd name="T41" fmla="*/ 1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68"/>
                <a:gd name="T65" fmla="*/ 51 w 51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68">
                  <a:moveTo>
                    <a:pt x="42" y="1"/>
                  </a:moveTo>
                  <a:lnTo>
                    <a:pt x="41" y="1"/>
                  </a:lnTo>
                  <a:lnTo>
                    <a:pt x="45" y="15"/>
                  </a:lnTo>
                  <a:lnTo>
                    <a:pt x="45" y="26"/>
                  </a:lnTo>
                  <a:lnTo>
                    <a:pt x="42" y="37"/>
                  </a:lnTo>
                  <a:lnTo>
                    <a:pt x="38" y="44"/>
                  </a:lnTo>
                  <a:lnTo>
                    <a:pt x="30" y="51"/>
                  </a:lnTo>
                  <a:lnTo>
                    <a:pt x="22" y="56"/>
                  </a:lnTo>
                  <a:lnTo>
                    <a:pt x="12" y="60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12" y="67"/>
                  </a:lnTo>
                  <a:lnTo>
                    <a:pt x="23" y="63"/>
                  </a:lnTo>
                  <a:lnTo>
                    <a:pt x="34" y="57"/>
                  </a:lnTo>
                  <a:lnTo>
                    <a:pt x="41" y="48"/>
                  </a:lnTo>
                  <a:lnTo>
                    <a:pt x="47" y="39"/>
                  </a:lnTo>
                  <a:lnTo>
                    <a:pt x="50" y="26"/>
                  </a:lnTo>
                  <a:lnTo>
                    <a:pt x="50" y="15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2" y="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8" name="Freeform 585"/>
            <p:cNvSpPr>
              <a:spLocks/>
            </p:cNvSpPr>
            <p:nvPr/>
          </p:nvSpPr>
          <p:spPr bwMode="auto">
            <a:xfrm>
              <a:off x="2140" y="133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1 w 17"/>
                <a:gd name="T3" fmla="*/ 0 h 17"/>
                <a:gd name="T4" fmla="*/ 2 w 17"/>
                <a:gd name="T5" fmla="*/ 2 h 17"/>
                <a:gd name="T6" fmla="*/ 0 w 17"/>
                <a:gd name="T7" fmla="*/ 8 h 17"/>
                <a:gd name="T8" fmla="*/ 2 w 17"/>
                <a:gd name="T9" fmla="*/ 13 h 17"/>
                <a:gd name="T10" fmla="*/ 6 w 17"/>
                <a:gd name="T11" fmla="*/ 16 h 17"/>
                <a:gd name="T12" fmla="*/ 16 w 17"/>
                <a:gd name="T13" fmla="*/ 13 h 17"/>
                <a:gd name="T14" fmla="*/ 13 w 17"/>
                <a:gd name="T15" fmla="*/ 10 h 17"/>
                <a:gd name="T16" fmla="*/ 13 w 17"/>
                <a:gd name="T17" fmla="*/ 6 h 17"/>
                <a:gd name="T18" fmla="*/ 11 w 17"/>
                <a:gd name="T19" fmla="*/ 8 h 17"/>
                <a:gd name="T20" fmla="*/ 11 w 17"/>
                <a:gd name="T21" fmla="*/ 8 h 17"/>
                <a:gd name="T22" fmla="*/ 11 w 17"/>
                <a:gd name="T23" fmla="*/ 8 h 17"/>
                <a:gd name="T24" fmla="*/ 13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0"/>
                  </a:moveTo>
                  <a:lnTo>
                    <a:pt x="11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6" y="16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89" name="Freeform 586"/>
            <p:cNvSpPr>
              <a:spLocks/>
            </p:cNvSpPr>
            <p:nvPr/>
          </p:nvSpPr>
          <p:spPr bwMode="auto">
            <a:xfrm>
              <a:off x="2108" y="1355"/>
              <a:ext cx="61" cy="78"/>
            </a:xfrm>
            <a:custGeom>
              <a:avLst/>
              <a:gdLst>
                <a:gd name="T0" fmla="*/ 49 w 61"/>
                <a:gd name="T1" fmla="*/ 1 h 78"/>
                <a:gd name="T2" fmla="*/ 55 w 61"/>
                <a:gd name="T3" fmla="*/ 8 h 78"/>
                <a:gd name="T4" fmla="*/ 58 w 61"/>
                <a:gd name="T5" fmla="*/ 18 h 78"/>
                <a:gd name="T6" fmla="*/ 60 w 61"/>
                <a:gd name="T7" fmla="*/ 28 h 78"/>
                <a:gd name="T8" fmla="*/ 60 w 61"/>
                <a:gd name="T9" fmla="*/ 38 h 78"/>
                <a:gd name="T10" fmla="*/ 59 w 61"/>
                <a:gd name="T11" fmla="*/ 42 h 78"/>
                <a:gd name="T12" fmla="*/ 58 w 61"/>
                <a:gd name="T13" fmla="*/ 46 h 78"/>
                <a:gd name="T14" fmla="*/ 56 w 61"/>
                <a:gd name="T15" fmla="*/ 50 h 78"/>
                <a:gd name="T16" fmla="*/ 54 w 61"/>
                <a:gd name="T17" fmla="*/ 53 h 78"/>
                <a:gd name="T18" fmla="*/ 52 w 61"/>
                <a:gd name="T19" fmla="*/ 57 h 78"/>
                <a:gd name="T20" fmla="*/ 50 w 61"/>
                <a:gd name="T21" fmla="*/ 59 h 78"/>
                <a:gd name="T22" fmla="*/ 48 w 61"/>
                <a:gd name="T23" fmla="*/ 62 h 78"/>
                <a:gd name="T24" fmla="*/ 45 w 61"/>
                <a:gd name="T25" fmla="*/ 65 h 78"/>
                <a:gd name="T26" fmla="*/ 40 w 61"/>
                <a:gd name="T27" fmla="*/ 69 h 78"/>
                <a:gd name="T28" fmla="*/ 34 w 61"/>
                <a:gd name="T29" fmla="*/ 73 h 78"/>
                <a:gd name="T30" fmla="*/ 28 w 61"/>
                <a:gd name="T31" fmla="*/ 75 h 78"/>
                <a:gd name="T32" fmla="*/ 22 w 61"/>
                <a:gd name="T33" fmla="*/ 76 h 78"/>
                <a:gd name="T34" fmla="*/ 16 w 61"/>
                <a:gd name="T35" fmla="*/ 77 h 78"/>
                <a:gd name="T36" fmla="*/ 11 w 61"/>
                <a:gd name="T37" fmla="*/ 77 h 78"/>
                <a:gd name="T38" fmla="*/ 6 w 61"/>
                <a:gd name="T39" fmla="*/ 75 h 78"/>
                <a:gd name="T40" fmla="*/ 3 w 61"/>
                <a:gd name="T41" fmla="*/ 74 h 78"/>
                <a:gd name="T42" fmla="*/ 1 w 61"/>
                <a:gd name="T43" fmla="*/ 73 h 78"/>
                <a:gd name="T44" fmla="*/ 0 w 61"/>
                <a:gd name="T45" fmla="*/ 73 h 78"/>
                <a:gd name="T46" fmla="*/ 0 w 61"/>
                <a:gd name="T47" fmla="*/ 72 h 78"/>
                <a:gd name="T48" fmla="*/ 0 w 61"/>
                <a:gd name="T49" fmla="*/ 71 h 78"/>
                <a:gd name="T50" fmla="*/ 3 w 61"/>
                <a:gd name="T51" fmla="*/ 68 h 78"/>
                <a:gd name="T52" fmla="*/ 7 w 61"/>
                <a:gd name="T53" fmla="*/ 67 h 78"/>
                <a:gd name="T54" fmla="*/ 11 w 61"/>
                <a:gd name="T55" fmla="*/ 66 h 78"/>
                <a:gd name="T56" fmla="*/ 16 w 61"/>
                <a:gd name="T57" fmla="*/ 64 h 78"/>
                <a:gd name="T58" fmla="*/ 20 w 61"/>
                <a:gd name="T59" fmla="*/ 64 h 78"/>
                <a:gd name="T60" fmla="*/ 23 w 61"/>
                <a:gd name="T61" fmla="*/ 62 h 78"/>
                <a:gd name="T62" fmla="*/ 27 w 61"/>
                <a:gd name="T63" fmla="*/ 60 h 78"/>
                <a:gd name="T64" fmla="*/ 31 w 61"/>
                <a:gd name="T65" fmla="*/ 58 h 78"/>
                <a:gd name="T66" fmla="*/ 37 w 61"/>
                <a:gd name="T67" fmla="*/ 53 h 78"/>
                <a:gd name="T68" fmla="*/ 42 w 61"/>
                <a:gd name="T69" fmla="*/ 47 h 78"/>
                <a:gd name="T70" fmla="*/ 45 w 61"/>
                <a:gd name="T71" fmla="*/ 39 h 78"/>
                <a:gd name="T72" fmla="*/ 48 w 61"/>
                <a:gd name="T73" fmla="*/ 33 h 78"/>
                <a:gd name="T74" fmla="*/ 49 w 61"/>
                <a:gd name="T75" fmla="*/ 25 h 78"/>
                <a:gd name="T76" fmla="*/ 49 w 61"/>
                <a:gd name="T77" fmla="*/ 17 h 78"/>
                <a:gd name="T78" fmla="*/ 48 w 61"/>
                <a:gd name="T79" fmla="*/ 9 h 78"/>
                <a:gd name="T80" fmla="*/ 46 w 61"/>
                <a:gd name="T81" fmla="*/ 1 h 78"/>
                <a:gd name="T82" fmla="*/ 46 w 61"/>
                <a:gd name="T83" fmla="*/ 1 h 78"/>
                <a:gd name="T84" fmla="*/ 46 w 61"/>
                <a:gd name="T85" fmla="*/ 0 h 78"/>
                <a:gd name="T86" fmla="*/ 46 w 61"/>
                <a:gd name="T87" fmla="*/ 0 h 78"/>
                <a:gd name="T88" fmla="*/ 46 w 61"/>
                <a:gd name="T89" fmla="*/ 0 h 78"/>
                <a:gd name="T90" fmla="*/ 47 w 61"/>
                <a:gd name="T91" fmla="*/ 0 h 78"/>
                <a:gd name="T92" fmla="*/ 48 w 61"/>
                <a:gd name="T93" fmla="*/ 0 h 78"/>
                <a:gd name="T94" fmla="*/ 49 w 61"/>
                <a:gd name="T95" fmla="*/ 1 h 78"/>
                <a:gd name="T96" fmla="*/ 49 w 61"/>
                <a:gd name="T97" fmla="*/ 1 h 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"/>
                <a:gd name="T148" fmla="*/ 0 h 78"/>
                <a:gd name="T149" fmla="*/ 61 w 61"/>
                <a:gd name="T150" fmla="*/ 78 h 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" h="78">
                  <a:moveTo>
                    <a:pt x="49" y="1"/>
                  </a:moveTo>
                  <a:lnTo>
                    <a:pt x="55" y="8"/>
                  </a:lnTo>
                  <a:lnTo>
                    <a:pt x="58" y="18"/>
                  </a:lnTo>
                  <a:lnTo>
                    <a:pt x="60" y="28"/>
                  </a:lnTo>
                  <a:lnTo>
                    <a:pt x="60" y="38"/>
                  </a:lnTo>
                  <a:lnTo>
                    <a:pt x="59" y="42"/>
                  </a:lnTo>
                  <a:lnTo>
                    <a:pt x="58" y="46"/>
                  </a:lnTo>
                  <a:lnTo>
                    <a:pt x="56" y="50"/>
                  </a:lnTo>
                  <a:lnTo>
                    <a:pt x="54" y="53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45" y="65"/>
                  </a:lnTo>
                  <a:lnTo>
                    <a:pt x="40" y="69"/>
                  </a:lnTo>
                  <a:lnTo>
                    <a:pt x="34" y="73"/>
                  </a:lnTo>
                  <a:lnTo>
                    <a:pt x="28" y="75"/>
                  </a:lnTo>
                  <a:lnTo>
                    <a:pt x="22" y="76"/>
                  </a:lnTo>
                  <a:lnTo>
                    <a:pt x="16" y="77"/>
                  </a:lnTo>
                  <a:lnTo>
                    <a:pt x="11" y="77"/>
                  </a:lnTo>
                  <a:lnTo>
                    <a:pt x="6" y="75"/>
                  </a:lnTo>
                  <a:lnTo>
                    <a:pt x="3" y="74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3" y="68"/>
                  </a:lnTo>
                  <a:lnTo>
                    <a:pt x="7" y="67"/>
                  </a:lnTo>
                  <a:lnTo>
                    <a:pt x="11" y="66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3" y="62"/>
                  </a:lnTo>
                  <a:lnTo>
                    <a:pt x="27" y="60"/>
                  </a:lnTo>
                  <a:lnTo>
                    <a:pt x="31" y="58"/>
                  </a:lnTo>
                  <a:lnTo>
                    <a:pt x="37" y="53"/>
                  </a:lnTo>
                  <a:lnTo>
                    <a:pt x="42" y="47"/>
                  </a:lnTo>
                  <a:lnTo>
                    <a:pt x="45" y="39"/>
                  </a:lnTo>
                  <a:lnTo>
                    <a:pt x="48" y="33"/>
                  </a:lnTo>
                  <a:lnTo>
                    <a:pt x="49" y="25"/>
                  </a:lnTo>
                  <a:lnTo>
                    <a:pt x="49" y="17"/>
                  </a:lnTo>
                  <a:lnTo>
                    <a:pt x="48" y="9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0" name="Freeform 587"/>
            <p:cNvSpPr>
              <a:spLocks/>
            </p:cNvSpPr>
            <p:nvPr/>
          </p:nvSpPr>
          <p:spPr bwMode="auto">
            <a:xfrm>
              <a:off x="2155" y="1354"/>
              <a:ext cx="17" cy="41"/>
            </a:xfrm>
            <a:custGeom>
              <a:avLst/>
              <a:gdLst>
                <a:gd name="T0" fmla="*/ 16 w 17"/>
                <a:gd name="T1" fmla="*/ 40 h 41"/>
                <a:gd name="T2" fmla="*/ 16 w 17"/>
                <a:gd name="T3" fmla="*/ 40 h 41"/>
                <a:gd name="T4" fmla="*/ 16 w 17"/>
                <a:gd name="T5" fmla="*/ 29 h 41"/>
                <a:gd name="T6" fmla="*/ 14 w 17"/>
                <a:gd name="T7" fmla="*/ 18 h 41"/>
                <a:gd name="T8" fmla="*/ 10 w 17"/>
                <a:gd name="T9" fmla="*/ 8 h 41"/>
                <a:gd name="T10" fmla="*/ 4 w 17"/>
                <a:gd name="T11" fmla="*/ 0 h 41"/>
                <a:gd name="T12" fmla="*/ 0 w 17"/>
                <a:gd name="T13" fmla="*/ 4 h 41"/>
                <a:gd name="T14" fmla="*/ 5 w 17"/>
                <a:gd name="T15" fmla="*/ 11 h 41"/>
                <a:gd name="T16" fmla="*/ 8 w 17"/>
                <a:gd name="T17" fmla="*/ 20 h 41"/>
                <a:gd name="T18" fmla="*/ 10 w 17"/>
                <a:gd name="T19" fmla="*/ 29 h 41"/>
                <a:gd name="T20" fmla="*/ 10 w 17"/>
                <a:gd name="T21" fmla="*/ 40 h 41"/>
                <a:gd name="T22" fmla="*/ 10 w 17"/>
                <a:gd name="T23" fmla="*/ 40 h 41"/>
                <a:gd name="T24" fmla="*/ 16 w 17"/>
                <a:gd name="T25" fmla="*/ 4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1"/>
                <a:gd name="T41" fmla="*/ 17 w 1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1">
                  <a:moveTo>
                    <a:pt x="16" y="40"/>
                  </a:moveTo>
                  <a:lnTo>
                    <a:pt x="16" y="40"/>
                  </a:lnTo>
                  <a:lnTo>
                    <a:pt x="16" y="29"/>
                  </a:lnTo>
                  <a:lnTo>
                    <a:pt x="14" y="18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10" y="29"/>
                  </a:lnTo>
                  <a:lnTo>
                    <a:pt x="10" y="40"/>
                  </a:lnTo>
                  <a:lnTo>
                    <a:pt x="16" y="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1" name="Freeform 588"/>
            <p:cNvSpPr>
              <a:spLocks/>
            </p:cNvSpPr>
            <p:nvPr/>
          </p:nvSpPr>
          <p:spPr bwMode="auto">
            <a:xfrm>
              <a:off x="2152" y="1394"/>
              <a:ext cx="20" cy="29"/>
            </a:xfrm>
            <a:custGeom>
              <a:avLst/>
              <a:gdLst>
                <a:gd name="T0" fmla="*/ 3 w 20"/>
                <a:gd name="T1" fmla="*/ 28 h 29"/>
                <a:gd name="T2" fmla="*/ 3 w 20"/>
                <a:gd name="T3" fmla="*/ 28 h 29"/>
                <a:gd name="T4" fmla="*/ 5 w 20"/>
                <a:gd name="T5" fmla="*/ 25 h 29"/>
                <a:gd name="T6" fmla="*/ 8 w 20"/>
                <a:gd name="T7" fmla="*/ 22 h 29"/>
                <a:gd name="T8" fmla="*/ 11 w 20"/>
                <a:gd name="T9" fmla="*/ 19 h 29"/>
                <a:gd name="T10" fmla="*/ 12 w 20"/>
                <a:gd name="T11" fmla="*/ 15 h 29"/>
                <a:gd name="T12" fmla="*/ 15 w 20"/>
                <a:gd name="T13" fmla="*/ 12 h 29"/>
                <a:gd name="T14" fmla="*/ 16 w 20"/>
                <a:gd name="T15" fmla="*/ 8 h 29"/>
                <a:gd name="T16" fmla="*/ 18 w 20"/>
                <a:gd name="T17" fmla="*/ 4 h 29"/>
                <a:gd name="T18" fmla="*/ 19 w 20"/>
                <a:gd name="T19" fmla="*/ 0 h 29"/>
                <a:gd name="T20" fmla="*/ 13 w 20"/>
                <a:gd name="T21" fmla="*/ 0 h 29"/>
                <a:gd name="T22" fmla="*/ 12 w 20"/>
                <a:gd name="T23" fmla="*/ 2 h 29"/>
                <a:gd name="T24" fmla="*/ 11 w 20"/>
                <a:gd name="T25" fmla="*/ 6 h 29"/>
                <a:gd name="T26" fmla="*/ 10 w 20"/>
                <a:gd name="T27" fmla="*/ 9 h 29"/>
                <a:gd name="T28" fmla="*/ 8 w 20"/>
                <a:gd name="T29" fmla="*/ 13 h 29"/>
                <a:gd name="T30" fmla="*/ 6 w 20"/>
                <a:gd name="T31" fmla="*/ 15 h 29"/>
                <a:gd name="T32" fmla="*/ 4 w 20"/>
                <a:gd name="T33" fmla="*/ 18 h 29"/>
                <a:gd name="T34" fmla="*/ 2 w 20"/>
                <a:gd name="T35" fmla="*/ 21 h 29"/>
                <a:gd name="T36" fmla="*/ 0 w 20"/>
                <a:gd name="T37" fmla="*/ 24 h 29"/>
                <a:gd name="T38" fmla="*/ 0 w 20"/>
                <a:gd name="T39" fmla="*/ 24 h 29"/>
                <a:gd name="T40" fmla="*/ 3 w 20"/>
                <a:gd name="T41" fmla="*/ 2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29"/>
                <a:gd name="T65" fmla="*/ 20 w 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29">
                  <a:moveTo>
                    <a:pt x="3" y="28"/>
                  </a:move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3" y="2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2" name="Freeform 589"/>
            <p:cNvSpPr>
              <a:spLocks/>
            </p:cNvSpPr>
            <p:nvPr/>
          </p:nvSpPr>
          <p:spPr bwMode="auto">
            <a:xfrm>
              <a:off x="2109" y="1419"/>
              <a:ext cx="47" cy="17"/>
            </a:xfrm>
            <a:custGeom>
              <a:avLst/>
              <a:gdLst>
                <a:gd name="T0" fmla="*/ 1 w 47"/>
                <a:gd name="T1" fmla="*/ 14 h 17"/>
                <a:gd name="T2" fmla="*/ 0 w 47"/>
                <a:gd name="T3" fmla="*/ 13 h 17"/>
                <a:gd name="T4" fmla="*/ 4 w 47"/>
                <a:gd name="T5" fmla="*/ 15 h 17"/>
                <a:gd name="T6" fmla="*/ 10 w 47"/>
                <a:gd name="T7" fmla="*/ 16 h 17"/>
                <a:gd name="T8" fmla="*/ 15 w 47"/>
                <a:gd name="T9" fmla="*/ 16 h 17"/>
                <a:gd name="T10" fmla="*/ 21 w 47"/>
                <a:gd name="T11" fmla="*/ 16 h 17"/>
                <a:gd name="T12" fmla="*/ 27 w 47"/>
                <a:gd name="T13" fmla="*/ 14 h 17"/>
                <a:gd name="T14" fmla="*/ 34 w 47"/>
                <a:gd name="T15" fmla="*/ 11 h 17"/>
                <a:gd name="T16" fmla="*/ 41 w 47"/>
                <a:gd name="T17" fmla="*/ 8 h 17"/>
                <a:gd name="T18" fmla="*/ 46 w 47"/>
                <a:gd name="T19" fmla="*/ 3 h 17"/>
                <a:gd name="T20" fmla="*/ 43 w 47"/>
                <a:gd name="T21" fmla="*/ 0 h 17"/>
                <a:gd name="T22" fmla="*/ 37 w 47"/>
                <a:gd name="T23" fmla="*/ 2 h 17"/>
                <a:gd name="T24" fmla="*/ 32 w 47"/>
                <a:gd name="T25" fmla="*/ 6 h 17"/>
                <a:gd name="T26" fmla="*/ 26 w 47"/>
                <a:gd name="T27" fmla="*/ 8 h 17"/>
                <a:gd name="T28" fmla="*/ 21 w 47"/>
                <a:gd name="T29" fmla="*/ 9 h 17"/>
                <a:gd name="T30" fmla="*/ 15 w 47"/>
                <a:gd name="T31" fmla="*/ 9 h 17"/>
                <a:gd name="T32" fmla="*/ 10 w 47"/>
                <a:gd name="T33" fmla="*/ 9 h 17"/>
                <a:gd name="T34" fmla="*/ 5 w 47"/>
                <a:gd name="T35" fmla="*/ 9 h 17"/>
                <a:gd name="T36" fmla="*/ 4 w 47"/>
                <a:gd name="T37" fmla="*/ 7 h 17"/>
                <a:gd name="T38" fmla="*/ 3 w 47"/>
                <a:gd name="T39" fmla="*/ 7 h 17"/>
                <a:gd name="T40" fmla="*/ 1 w 47"/>
                <a:gd name="T41" fmla="*/ 1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17"/>
                <a:gd name="T65" fmla="*/ 47 w 4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17">
                  <a:moveTo>
                    <a:pt x="1" y="14"/>
                  </a:moveTo>
                  <a:lnTo>
                    <a:pt x="0" y="13"/>
                  </a:lnTo>
                  <a:lnTo>
                    <a:pt x="4" y="15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1" y="8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32" y="6"/>
                  </a:lnTo>
                  <a:lnTo>
                    <a:pt x="26" y="8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3" name="Freeform 590"/>
            <p:cNvSpPr>
              <a:spLocks/>
            </p:cNvSpPr>
            <p:nvPr/>
          </p:nvSpPr>
          <p:spPr bwMode="auto">
            <a:xfrm>
              <a:off x="2105" y="1423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4 w 17"/>
                <a:gd name="T3" fmla="*/ 0 h 17"/>
                <a:gd name="T4" fmla="*/ 0 w 17"/>
                <a:gd name="T5" fmla="*/ 8 h 17"/>
                <a:gd name="T6" fmla="*/ 6 w 17"/>
                <a:gd name="T7" fmla="*/ 11 h 17"/>
                <a:gd name="T8" fmla="*/ 6 w 17"/>
                <a:gd name="T9" fmla="*/ 12 h 17"/>
                <a:gd name="T10" fmla="*/ 11 w 17"/>
                <a:gd name="T11" fmla="*/ 16 h 17"/>
                <a:gd name="T12" fmla="*/ 16 w 17"/>
                <a:gd name="T13" fmla="*/ 4 h 17"/>
                <a:gd name="T14" fmla="*/ 13 w 17"/>
                <a:gd name="T15" fmla="*/ 4 h 17"/>
                <a:gd name="T16" fmla="*/ 11 w 17"/>
                <a:gd name="T17" fmla="*/ 3 h 17"/>
                <a:gd name="T18" fmla="*/ 11 w 17"/>
                <a:gd name="T19" fmla="*/ 4 h 17"/>
                <a:gd name="T20" fmla="*/ 9 w 17"/>
                <a:gd name="T21" fmla="*/ 8 h 17"/>
                <a:gd name="T22" fmla="*/ 9 w 17"/>
                <a:gd name="T23" fmla="*/ 8 h 17"/>
                <a:gd name="T24" fmla="*/ 4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11" y="16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8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4" name="Freeform 591"/>
            <p:cNvSpPr>
              <a:spLocks/>
            </p:cNvSpPr>
            <p:nvPr/>
          </p:nvSpPr>
          <p:spPr bwMode="auto">
            <a:xfrm>
              <a:off x="2107" y="1411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28 w 35"/>
                <a:gd name="T5" fmla="*/ 1 h 18"/>
                <a:gd name="T6" fmla="*/ 23 w 35"/>
                <a:gd name="T7" fmla="*/ 3 h 18"/>
                <a:gd name="T8" fmla="*/ 20 w 35"/>
                <a:gd name="T9" fmla="*/ 4 h 18"/>
                <a:gd name="T10" fmla="*/ 16 w 35"/>
                <a:gd name="T11" fmla="*/ 5 h 18"/>
                <a:gd name="T12" fmla="*/ 12 w 35"/>
                <a:gd name="T13" fmla="*/ 7 h 18"/>
                <a:gd name="T14" fmla="*/ 8 w 35"/>
                <a:gd name="T15" fmla="*/ 8 h 18"/>
                <a:gd name="T16" fmla="*/ 3 w 35"/>
                <a:gd name="T17" fmla="*/ 10 h 18"/>
                <a:gd name="T18" fmla="*/ 0 w 35"/>
                <a:gd name="T19" fmla="*/ 12 h 18"/>
                <a:gd name="T20" fmla="*/ 2 w 35"/>
                <a:gd name="T21" fmla="*/ 17 h 18"/>
                <a:gd name="T22" fmla="*/ 6 w 35"/>
                <a:gd name="T23" fmla="*/ 15 h 18"/>
                <a:gd name="T24" fmla="*/ 9 w 35"/>
                <a:gd name="T25" fmla="*/ 15 h 18"/>
                <a:gd name="T26" fmla="*/ 12 w 35"/>
                <a:gd name="T27" fmla="*/ 13 h 18"/>
                <a:gd name="T28" fmla="*/ 17 w 35"/>
                <a:gd name="T29" fmla="*/ 12 h 18"/>
                <a:gd name="T30" fmla="*/ 21 w 35"/>
                <a:gd name="T31" fmla="*/ 10 h 18"/>
                <a:gd name="T32" fmla="*/ 25 w 35"/>
                <a:gd name="T33" fmla="*/ 10 h 18"/>
                <a:gd name="T34" fmla="*/ 29 w 35"/>
                <a:gd name="T35" fmla="*/ 7 h 18"/>
                <a:gd name="T36" fmla="*/ 34 w 35"/>
                <a:gd name="T37" fmla="*/ 5 h 18"/>
                <a:gd name="T38" fmla="*/ 34 w 35"/>
                <a:gd name="T39" fmla="*/ 5 h 18"/>
                <a:gd name="T40" fmla="*/ 31 w 35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18"/>
                <a:gd name="T65" fmla="*/ 35 w 35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28" y="1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6" y="5"/>
                  </a:lnTo>
                  <a:lnTo>
                    <a:pt x="12" y="7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5" name="Freeform 592"/>
            <p:cNvSpPr>
              <a:spLocks/>
            </p:cNvSpPr>
            <p:nvPr/>
          </p:nvSpPr>
          <p:spPr bwMode="auto">
            <a:xfrm>
              <a:off x="2138" y="1356"/>
              <a:ext cx="23" cy="62"/>
            </a:xfrm>
            <a:custGeom>
              <a:avLst/>
              <a:gdLst>
                <a:gd name="T0" fmla="*/ 13 w 23"/>
                <a:gd name="T1" fmla="*/ 0 h 62"/>
                <a:gd name="T2" fmla="*/ 13 w 23"/>
                <a:gd name="T3" fmla="*/ 1 h 62"/>
                <a:gd name="T4" fmla="*/ 15 w 23"/>
                <a:gd name="T5" fmla="*/ 9 h 62"/>
                <a:gd name="T6" fmla="*/ 16 w 23"/>
                <a:gd name="T7" fmla="*/ 16 h 62"/>
                <a:gd name="T8" fmla="*/ 16 w 23"/>
                <a:gd name="T9" fmla="*/ 24 h 62"/>
                <a:gd name="T10" fmla="*/ 15 w 23"/>
                <a:gd name="T11" fmla="*/ 32 h 62"/>
                <a:gd name="T12" fmla="*/ 13 w 23"/>
                <a:gd name="T13" fmla="*/ 39 h 62"/>
                <a:gd name="T14" fmla="*/ 9 w 23"/>
                <a:gd name="T15" fmla="*/ 45 h 62"/>
                <a:gd name="T16" fmla="*/ 5 w 23"/>
                <a:gd name="T17" fmla="*/ 50 h 62"/>
                <a:gd name="T18" fmla="*/ 0 w 23"/>
                <a:gd name="T19" fmla="*/ 55 h 62"/>
                <a:gd name="T20" fmla="*/ 3 w 23"/>
                <a:gd name="T21" fmla="*/ 61 h 62"/>
                <a:gd name="T22" fmla="*/ 8 w 23"/>
                <a:gd name="T23" fmla="*/ 54 h 62"/>
                <a:gd name="T24" fmla="*/ 14 w 23"/>
                <a:gd name="T25" fmla="*/ 47 h 62"/>
                <a:gd name="T26" fmla="*/ 17 w 23"/>
                <a:gd name="T27" fmla="*/ 40 h 62"/>
                <a:gd name="T28" fmla="*/ 20 w 23"/>
                <a:gd name="T29" fmla="*/ 32 h 62"/>
                <a:gd name="T30" fmla="*/ 21 w 23"/>
                <a:gd name="T31" fmla="*/ 24 h 62"/>
                <a:gd name="T32" fmla="*/ 22 w 23"/>
                <a:gd name="T33" fmla="*/ 16 h 62"/>
                <a:gd name="T34" fmla="*/ 20 w 23"/>
                <a:gd name="T35" fmla="*/ 7 h 62"/>
                <a:gd name="T36" fmla="*/ 19 w 23"/>
                <a:gd name="T37" fmla="*/ 0 h 62"/>
                <a:gd name="T38" fmla="*/ 19 w 23"/>
                <a:gd name="T39" fmla="*/ 0 h 62"/>
                <a:gd name="T40" fmla="*/ 13 w 23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62"/>
                <a:gd name="T65" fmla="*/ 23 w 23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62">
                  <a:moveTo>
                    <a:pt x="13" y="0"/>
                  </a:moveTo>
                  <a:lnTo>
                    <a:pt x="13" y="1"/>
                  </a:lnTo>
                  <a:lnTo>
                    <a:pt x="15" y="9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5" y="32"/>
                  </a:lnTo>
                  <a:lnTo>
                    <a:pt x="13" y="39"/>
                  </a:lnTo>
                  <a:lnTo>
                    <a:pt x="9" y="45"/>
                  </a:lnTo>
                  <a:lnTo>
                    <a:pt x="5" y="50"/>
                  </a:lnTo>
                  <a:lnTo>
                    <a:pt x="0" y="55"/>
                  </a:lnTo>
                  <a:lnTo>
                    <a:pt x="3" y="61"/>
                  </a:lnTo>
                  <a:lnTo>
                    <a:pt x="8" y="54"/>
                  </a:lnTo>
                  <a:lnTo>
                    <a:pt x="14" y="47"/>
                  </a:lnTo>
                  <a:lnTo>
                    <a:pt x="17" y="40"/>
                  </a:lnTo>
                  <a:lnTo>
                    <a:pt x="20" y="32"/>
                  </a:lnTo>
                  <a:lnTo>
                    <a:pt x="21" y="24"/>
                  </a:lnTo>
                  <a:lnTo>
                    <a:pt x="22" y="16"/>
                  </a:lnTo>
                  <a:lnTo>
                    <a:pt x="20" y="7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6" name="Freeform 593"/>
            <p:cNvSpPr>
              <a:spLocks/>
            </p:cNvSpPr>
            <p:nvPr/>
          </p:nvSpPr>
          <p:spPr bwMode="auto">
            <a:xfrm>
              <a:off x="2151" y="1352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8 w 17"/>
                <a:gd name="T3" fmla="*/ 0 h 17"/>
                <a:gd name="T4" fmla="*/ 2 w 17"/>
                <a:gd name="T5" fmla="*/ 2 h 17"/>
                <a:gd name="T6" fmla="*/ 0 w 17"/>
                <a:gd name="T7" fmla="*/ 9 h 17"/>
                <a:gd name="T8" fmla="*/ 0 w 17"/>
                <a:gd name="T9" fmla="*/ 11 h 17"/>
                <a:gd name="T10" fmla="*/ 0 w 17"/>
                <a:gd name="T11" fmla="*/ 11 h 17"/>
                <a:gd name="T12" fmla="*/ 16 w 17"/>
                <a:gd name="T13" fmla="*/ 11 h 17"/>
                <a:gd name="T14" fmla="*/ 16 w 17"/>
                <a:gd name="T15" fmla="*/ 11 h 17"/>
                <a:gd name="T16" fmla="*/ 16 w 17"/>
                <a:gd name="T17" fmla="*/ 9 h 17"/>
                <a:gd name="T18" fmla="*/ 13 w 17"/>
                <a:gd name="T19" fmla="*/ 11 h 17"/>
                <a:gd name="T20" fmla="*/ 8 w 17"/>
                <a:gd name="T21" fmla="*/ 16 h 17"/>
                <a:gd name="T22" fmla="*/ 2 w 17"/>
                <a:gd name="T23" fmla="*/ 11 h 17"/>
                <a:gd name="T24" fmla="*/ 16 w 17"/>
                <a:gd name="T25" fmla="*/ 4 h 17"/>
                <a:gd name="T26" fmla="*/ 13 w 17"/>
                <a:gd name="T27" fmla="*/ 0 h 17"/>
                <a:gd name="T28" fmla="*/ 8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8" y="16"/>
                  </a:lnTo>
                  <a:lnTo>
                    <a:pt x="2" y="11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7" name="Freeform 594"/>
            <p:cNvSpPr>
              <a:spLocks/>
            </p:cNvSpPr>
            <p:nvPr/>
          </p:nvSpPr>
          <p:spPr bwMode="auto">
            <a:xfrm>
              <a:off x="2152" y="1352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6 w 17"/>
                <a:gd name="T3" fmla="*/ 9 h 17"/>
                <a:gd name="T4" fmla="*/ 13 w 17"/>
                <a:gd name="T5" fmla="*/ 4 h 17"/>
                <a:gd name="T6" fmla="*/ 9 w 17"/>
                <a:gd name="T7" fmla="*/ 0 h 17"/>
                <a:gd name="T8" fmla="*/ 9 w 17"/>
                <a:gd name="T9" fmla="*/ 0 h 17"/>
                <a:gd name="T10" fmla="*/ 11 w 17"/>
                <a:gd name="T11" fmla="*/ 4 h 17"/>
                <a:gd name="T12" fmla="*/ 0 w 17"/>
                <a:gd name="T13" fmla="*/ 11 h 17"/>
                <a:gd name="T14" fmla="*/ 4 w 17"/>
                <a:gd name="T15" fmla="*/ 16 h 17"/>
                <a:gd name="T16" fmla="*/ 6 w 17"/>
                <a:gd name="T17" fmla="*/ 16 h 17"/>
                <a:gd name="T18" fmla="*/ 6 w 17"/>
                <a:gd name="T19" fmla="*/ 16 h 17"/>
                <a:gd name="T20" fmla="*/ 6 w 17"/>
                <a:gd name="T21" fmla="*/ 13 h 17"/>
                <a:gd name="T22" fmla="*/ 6 w 17"/>
                <a:gd name="T23" fmla="*/ 16 h 17"/>
                <a:gd name="T24" fmla="*/ 16 w 17"/>
                <a:gd name="T25" fmla="*/ 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6" y="9"/>
                  </a:lnTo>
                  <a:lnTo>
                    <a:pt x="13" y="4"/>
                  </a:lnTo>
                  <a:lnTo>
                    <a:pt x="9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16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8" name="Freeform 595"/>
            <p:cNvSpPr>
              <a:spLocks/>
            </p:cNvSpPr>
            <p:nvPr/>
          </p:nvSpPr>
          <p:spPr bwMode="auto">
            <a:xfrm>
              <a:off x="2123" y="1368"/>
              <a:ext cx="44" cy="61"/>
            </a:xfrm>
            <a:custGeom>
              <a:avLst/>
              <a:gdLst>
                <a:gd name="T0" fmla="*/ 40 w 44"/>
                <a:gd name="T1" fmla="*/ 15 h 61"/>
                <a:gd name="T2" fmla="*/ 39 w 44"/>
                <a:gd name="T3" fmla="*/ 23 h 61"/>
                <a:gd name="T4" fmla="*/ 37 w 44"/>
                <a:gd name="T5" fmla="*/ 32 h 61"/>
                <a:gd name="T6" fmla="*/ 33 w 44"/>
                <a:gd name="T7" fmla="*/ 39 h 61"/>
                <a:gd name="T8" fmla="*/ 29 w 44"/>
                <a:gd name="T9" fmla="*/ 44 h 61"/>
                <a:gd name="T10" fmla="*/ 23 w 44"/>
                <a:gd name="T11" fmla="*/ 49 h 61"/>
                <a:gd name="T12" fmla="*/ 16 w 44"/>
                <a:gd name="T13" fmla="*/ 53 h 61"/>
                <a:gd name="T14" fmla="*/ 9 w 44"/>
                <a:gd name="T15" fmla="*/ 55 h 61"/>
                <a:gd name="T16" fmla="*/ 1 w 44"/>
                <a:gd name="T17" fmla="*/ 58 h 61"/>
                <a:gd name="T18" fmla="*/ 1 w 44"/>
                <a:gd name="T19" fmla="*/ 58 h 61"/>
                <a:gd name="T20" fmla="*/ 0 w 44"/>
                <a:gd name="T21" fmla="*/ 59 h 61"/>
                <a:gd name="T22" fmla="*/ 0 w 44"/>
                <a:gd name="T23" fmla="*/ 60 h 61"/>
                <a:gd name="T24" fmla="*/ 1 w 44"/>
                <a:gd name="T25" fmla="*/ 60 h 61"/>
                <a:gd name="T26" fmla="*/ 4 w 44"/>
                <a:gd name="T27" fmla="*/ 60 h 61"/>
                <a:gd name="T28" fmla="*/ 7 w 44"/>
                <a:gd name="T29" fmla="*/ 60 h 61"/>
                <a:gd name="T30" fmla="*/ 8 w 44"/>
                <a:gd name="T31" fmla="*/ 60 h 61"/>
                <a:gd name="T32" fmla="*/ 12 w 44"/>
                <a:gd name="T33" fmla="*/ 60 h 61"/>
                <a:gd name="T34" fmla="*/ 13 w 44"/>
                <a:gd name="T35" fmla="*/ 60 h 61"/>
                <a:gd name="T36" fmla="*/ 16 w 44"/>
                <a:gd name="T37" fmla="*/ 60 h 61"/>
                <a:gd name="T38" fmla="*/ 18 w 44"/>
                <a:gd name="T39" fmla="*/ 58 h 61"/>
                <a:gd name="T40" fmla="*/ 22 w 44"/>
                <a:gd name="T41" fmla="*/ 57 h 61"/>
                <a:gd name="T42" fmla="*/ 27 w 44"/>
                <a:gd name="T43" fmla="*/ 53 h 61"/>
                <a:gd name="T44" fmla="*/ 31 w 44"/>
                <a:gd name="T45" fmla="*/ 48 h 61"/>
                <a:gd name="T46" fmla="*/ 35 w 44"/>
                <a:gd name="T47" fmla="*/ 44 h 61"/>
                <a:gd name="T48" fmla="*/ 39 w 44"/>
                <a:gd name="T49" fmla="*/ 38 h 61"/>
                <a:gd name="T50" fmla="*/ 41 w 44"/>
                <a:gd name="T51" fmla="*/ 32 h 61"/>
                <a:gd name="T52" fmla="*/ 42 w 44"/>
                <a:gd name="T53" fmla="*/ 26 h 61"/>
                <a:gd name="T54" fmla="*/ 43 w 44"/>
                <a:gd name="T55" fmla="*/ 20 h 61"/>
                <a:gd name="T56" fmla="*/ 43 w 44"/>
                <a:gd name="T57" fmla="*/ 12 h 61"/>
                <a:gd name="T58" fmla="*/ 43 w 44"/>
                <a:gd name="T59" fmla="*/ 8 h 61"/>
                <a:gd name="T60" fmla="*/ 42 w 44"/>
                <a:gd name="T61" fmla="*/ 5 h 61"/>
                <a:gd name="T62" fmla="*/ 40 w 44"/>
                <a:gd name="T63" fmla="*/ 1 h 61"/>
                <a:gd name="T64" fmla="*/ 39 w 44"/>
                <a:gd name="T65" fmla="*/ 0 h 61"/>
                <a:gd name="T66" fmla="*/ 38 w 44"/>
                <a:gd name="T67" fmla="*/ 0 h 61"/>
                <a:gd name="T68" fmla="*/ 39 w 44"/>
                <a:gd name="T69" fmla="*/ 0 h 61"/>
                <a:gd name="T70" fmla="*/ 39 w 44"/>
                <a:gd name="T71" fmla="*/ 0 h 61"/>
                <a:gd name="T72" fmla="*/ 39 w 44"/>
                <a:gd name="T73" fmla="*/ 0 h 61"/>
                <a:gd name="T74" fmla="*/ 38 w 44"/>
                <a:gd name="T75" fmla="*/ 3 h 61"/>
                <a:gd name="T76" fmla="*/ 39 w 44"/>
                <a:gd name="T77" fmla="*/ 8 h 61"/>
                <a:gd name="T78" fmla="*/ 40 w 44"/>
                <a:gd name="T79" fmla="*/ 13 h 61"/>
                <a:gd name="T80" fmla="*/ 40 w 44"/>
                <a:gd name="T81" fmla="*/ 15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61"/>
                <a:gd name="T125" fmla="*/ 44 w 44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61">
                  <a:moveTo>
                    <a:pt x="40" y="15"/>
                  </a:moveTo>
                  <a:lnTo>
                    <a:pt x="39" y="23"/>
                  </a:lnTo>
                  <a:lnTo>
                    <a:pt x="37" y="32"/>
                  </a:lnTo>
                  <a:lnTo>
                    <a:pt x="33" y="39"/>
                  </a:lnTo>
                  <a:lnTo>
                    <a:pt x="29" y="44"/>
                  </a:lnTo>
                  <a:lnTo>
                    <a:pt x="23" y="49"/>
                  </a:lnTo>
                  <a:lnTo>
                    <a:pt x="16" y="53"/>
                  </a:lnTo>
                  <a:lnTo>
                    <a:pt x="9" y="55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18" y="58"/>
                  </a:lnTo>
                  <a:lnTo>
                    <a:pt x="22" y="57"/>
                  </a:lnTo>
                  <a:lnTo>
                    <a:pt x="27" y="53"/>
                  </a:lnTo>
                  <a:lnTo>
                    <a:pt x="31" y="48"/>
                  </a:lnTo>
                  <a:lnTo>
                    <a:pt x="35" y="44"/>
                  </a:lnTo>
                  <a:lnTo>
                    <a:pt x="39" y="38"/>
                  </a:lnTo>
                  <a:lnTo>
                    <a:pt x="41" y="32"/>
                  </a:lnTo>
                  <a:lnTo>
                    <a:pt x="42" y="26"/>
                  </a:lnTo>
                  <a:lnTo>
                    <a:pt x="43" y="20"/>
                  </a:lnTo>
                  <a:lnTo>
                    <a:pt x="43" y="12"/>
                  </a:lnTo>
                  <a:lnTo>
                    <a:pt x="43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8" y="3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5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599" name="Freeform 596"/>
            <p:cNvSpPr>
              <a:spLocks/>
            </p:cNvSpPr>
            <p:nvPr/>
          </p:nvSpPr>
          <p:spPr bwMode="auto">
            <a:xfrm>
              <a:off x="2124" y="1383"/>
              <a:ext cx="42" cy="46"/>
            </a:xfrm>
            <a:custGeom>
              <a:avLst/>
              <a:gdLst>
                <a:gd name="T0" fmla="*/ 0 w 42"/>
                <a:gd name="T1" fmla="*/ 45 h 46"/>
                <a:gd name="T2" fmla="*/ 0 w 42"/>
                <a:gd name="T3" fmla="*/ 45 h 46"/>
                <a:gd name="T4" fmla="*/ 9 w 42"/>
                <a:gd name="T5" fmla="*/ 44 h 46"/>
                <a:gd name="T6" fmla="*/ 16 w 42"/>
                <a:gd name="T7" fmla="*/ 40 h 46"/>
                <a:gd name="T8" fmla="*/ 22 w 42"/>
                <a:gd name="T9" fmla="*/ 37 h 46"/>
                <a:gd name="T10" fmla="*/ 29 w 42"/>
                <a:gd name="T11" fmla="*/ 31 h 46"/>
                <a:gd name="T12" fmla="*/ 34 w 42"/>
                <a:gd name="T13" fmla="*/ 24 h 46"/>
                <a:gd name="T14" fmla="*/ 38 w 42"/>
                <a:gd name="T15" fmla="*/ 18 h 46"/>
                <a:gd name="T16" fmla="*/ 41 w 42"/>
                <a:gd name="T17" fmla="*/ 9 h 46"/>
                <a:gd name="T18" fmla="*/ 41 w 42"/>
                <a:gd name="T19" fmla="*/ 0 h 46"/>
                <a:gd name="T20" fmla="*/ 36 w 42"/>
                <a:gd name="T21" fmla="*/ 0 h 46"/>
                <a:gd name="T22" fmla="*/ 35 w 42"/>
                <a:gd name="T23" fmla="*/ 8 h 46"/>
                <a:gd name="T24" fmla="*/ 33 w 42"/>
                <a:gd name="T25" fmla="*/ 15 h 46"/>
                <a:gd name="T26" fmla="*/ 30 w 42"/>
                <a:gd name="T27" fmla="*/ 22 h 46"/>
                <a:gd name="T28" fmla="*/ 26 w 42"/>
                <a:gd name="T29" fmla="*/ 27 h 46"/>
                <a:gd name="T30" fmla="*/ 20 w 42"/>
                <a:gd name="T31" fmla="*/ 31 h 46"/>
                <a:gd name="T32" fmla="*/ 14 w 42"/>
                <a:gd name="T33" fmla="*/ 36 h 46"/>
                <a:gd name="T34" fmla="*/ 7 w 42"/>
                <a:gd name="T35" fmla="*/ 38 h 46"/>
                <a:gd name="T36" fmla="*/ 0 w 42"/>
                <a:gd name="T37" fmla="*/ 39 h 46"/>
                <a:gd name="T38" fmla="*/ 0 w 42"/>
                <a:gd name="T39" fmla="*/ 39 h 46"/>
                <a:gd name="T40" fmla="*/ 0 w 42"/>
                <a:gd name="T41" fmla="*/ 45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46"/>
                <a:gd name="T65" fmla="*/ 42 w 42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46">
                  <a:moveTo>
                    <a:pt x="0" y="45"/>
                  </a:moveTo>
                  <a:lnTo>
                    <a:pt x="0" y="45"/>
                  </a:lnTo>
                  <a:lnTo>
                    <a:pt x="9" y="44"/>
                  </a:lnTo>
                  <a:lnTo>
                    <a:pt x="16" y="40"/>
                  </a:lnTo>
                  <a:lnTo>
                    <a:pt x="22" y="37"/>
                  </a:lnTo>
                  <a:lnTo>
                    <a:pt x="29" y="31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1" y="9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5" y="8"/>
                  </a:lnTo>
                  <a:lnTo>
                    <a:pt x="33" y="15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0" y="31"/>
                  </a:lnTo>
                  <a:lnTo>
                    <a:pt x="14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0" y="4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0" name="Freeform 597"/>
            <p:cNvSpPr>
              <a:spLocks/>
            </p:cNvSpPr>
            <p:nvPr/>
          </p:nvSpPr>
          <p:spPr bwMode="auto">
            <a:xfrm>
              <a:off x="2120" y="1422"/>
              <a:ext cx="17" cy="17"/>
            </a:xfrm>
            <a:custGeom>
              <a:avLst/>
              <a:gdLst>
                <a:gd name="T0" fmla="*/ 12 w 17"/>
                <a:gd name="T1" fmla="*/ 6 h 17"/>
                <a:gd name="T2" fmla="*/ 12 w 17"/>
                <a:gd name="T3" fmla="*/ 6 h 17"/>
                <a:gd name="T4" fmla="*/ 12 w 17"/>
                <a:gd name="T5" fmla="*/ 6 h 17"/>
                <a:gd name="T6" fmla="*/ 16 w 17"/>
                <a:gd name="T7" fmla="*/ 9 h 17"/>
                <a:gd name="T8" fmla="*/ 16 w 17"/>
                <a:gd name="T9" fmla="*/ 9 h 17"/>
                <a:gd name="T10" fmla="*/ 12 w 17"/>
                <a:gd name="T11" fmla="*/ 9 h 17"/>
                <a:gd name="T12" fmla="*/ 12 w 17"/>
                <a:gd name="T13" fmla="*/ 0 h 17"/>
                <a:gd name="T14" fmla="*/ 9 w 17"/>
                <a:gd name="T15" fmla="*/ 1 h 17"/>
                <a:gd name="T16" fmla="*/ 0 w 17"/>
                <a:gd name="T17" fmla="*/ 6 h 17"/>
                <a:gd name="T18" fmla="*/ 0 w 17"/>
                <a:gd name="T19" fmla="*/ 12 h 17"/>
                <a:gd name="T20" fmla="*/ 12 w 17"/>
                <a:gd name="T21" fmla="*/ 16 h 17"/>
                <a:gd name="T22" fmla="*/ 12 w 17"/>
                <a:gd name="T23" fmla="*/ 16 h 17"/>
                <a:gd name="T24" fmla="*/ 12 w 17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2" y="6"/>
                  </a:moveTo>
                  <a:lnTo>
                    <a:pt x="12" y="6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6"/>
                  </a:lnTo>
                  <a:lnTo>
                    <a:pt x="12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1" name="Freeform 598"/>
            <p:cNvSpPr>
              <a:spLocks/>
            </p:cNvSpPr>
            <p:nvPr/>
          </p:nvSpPr>
          <p:spPr bwMode="auto">
            <a:xfrm>
              <a:off x="2124" y="1422"/>
              <a:ext cx="23" cy="17"/>
            </a:xfrm>
            <a:custGeom>
              <a:avLst/>
              <a:gdLst>
                <a:gd name="T0" fmla="*/ 19 w 23"/>
                <a:gd name="T1" fmla="*/ 0 h 17"/>
                <a:gd name="T2" fmla="*/ 20 w 23"/>
                <a:gd name="T3" fmla="*/ 0 h 17"/>
                <a:gd name="T4" fmla="*/ 17 w 23"/>
                <a:gd name="T5" fmla="*/ 1 h 17"/>
                <a:gd name="T6" fmla="*/ 15 w 23"/>
                <a:gd name="T7" fmla="*/ 3 h 17"/>
                <a:gd name="T8" fmla="*/ 12 w 23"/>
                <a:gd name="T9" fmla="*/ 4 h 17"/>
                <a:gd name="T10" fmla="*/ 11 w 23"/>
                <a:gd name="T11" fmla="*/ 6 h 17"/>
                <a:gd name="T12" fmla="*/ 7 w 23"/>
                <a:gd name="T13" fmla="*/ 6 h 17"/>
                <a:gd name="T14" fmla="*/ 6 w 23"/>
                <a:gd name="T15" fmla="*/ 6 h 17"/>
                <a:gd name="T16" fmla="*/ 3 w 23"/>
                <a:gd name="T17" fmla="*/ 6 h 17"/>
                <a:gd name="T18" fmla="*/ 0 w 23"/>
                <a:gd name="T19" fmla="*/ 6 h 17"/>
                <a:gd name="T20" fmla="*/ 0 w 23"/>
                <a:gd name="T21" fmla="*/ 16 h 17"/>
                <a:gd name="T22" fmla="*/ 3 w 23"/>
                <a:gd name="T23" fmla="*/ 16 h 17"/>
                <a:gd name="T24" fmla="*/ 6 w 23"/>
                <a:gd name="T25" fmla="*/ 16 h 17"/>
                <a:gd name="T26" fmla="*/ 7 w 23"/>
                <a:gd name="T27" fmla="*/ 16 h 17"/>
                <a:gd name="T28" fmla="*/ 11 w 23"/>
                <a:gd name="T29" fmla="*/ 16 h 17"/>
                <a:gd name="T30" fmla="*/ 13 w 23"/>
                <a:gd name="T31" fmla="*/ 14 h 17"/>
                <a:gd name="T32" fmla="*/ 16 w 23"/>
                <a:gd name="T33" fmla="*/ 12 h 17"/>
                <a:gd name="T34" fmla="*/ 19 w 23"/>
                <a:gd name="T35" fmla="*/ 11 h 17"/>
                <a:gd name="T36" fmla="*/ 22 w 23"/>
                <a:gd name="T37" fmla="*/ 9 h 17"/>
                <a:gd name="T38" fmla="*/ 22 w 23"/>
                <a:gd name="T39" fmla="*/ 9 h 17"/>
                <a:gd name="T40" fmla="*/ 19 w 23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7"/>
                <a:gd name="T65" fmla="*/ 23 w 2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7">
                  <a:moveTo>
                    <a:pt x="19" y="0"/>
                  </a:moveTo>
                  <a:lnTo>
                    <a:pt x="20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9" y="11"/>
                  </a:lnTo>
                  <a:lnTo>
                    <a:pt x="22" y="9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2" name="Freeform 599"/>
            <p:cNvSpPr>
              <a:spLocks/>
            </p:cNvSpPr>
            <p:nvPr/>
          </p:nvSpPr>
          <p:spPr bwMode="auto">
            <a:xfrm>
              <a:off x="2143" y="1380"/>
              <a:ext cx="27" cy="49"/>
            </a:xfrm>
            <a:custGeom>
              <a:avLst/>
              <a:gdLst>
                <a:gd name="T0" fmla="*/ 20 w 27"/>
                <a:gd name="T1" fmla="*/ 0 h 49"/>
                <a:gd name="T2" fmla="*/ 20 w 27"/>
                <a:gd name="T3" fmla="*/ 0 h 49"/>
                <a:gd name="T4" fmla="*/ 20 w 27"/>
                <a:gd name="T5" fmla="*/ 7 h 49"/>
                <a:gd name="T6" fmla="*/ 20 w 27"/>
                <a:gd name="T7" fmla="*/ 13 h 49"/>
                <a:gd name="T8" fmla="*/ 18 w 27"/>
                <a:gd name="T9" fmla="*/ 18 h 49"/>
                <a:gd name="T10" fmla="*/ 16 w 27"/>
                <a:gd name="T11" fmla="*/ 24 h 49"/>
                <a:gd name="T12" fmla="*/ 13 w 27"/>
                <a:gd name="T13" fmla="*/ 29 h 49"/>
                <a:gd name="T14" fmla="*/ 9 w 27"/>
                <a:gd name="T15" fmla="*/ 34 h 49"/>
                <a:gd name="T16" fmla="*/ 5 w 27"/>
                <a:gd name="T17" fmla="*/ 39 h 49"/>
                <a:gd name="T18" fmla="*/ 0 w 27"/>
                <a:gd name="T19" fmla="*/ 42 h 49"/>
                <a:gd name="T20" fmla="*/ 3 w 27"/>
                <a:gd name="T21" fmla="*/ 48 h 49"/>
                <a:gd name="T22" fmla="*/ 8 w 27"/>
                <a:gd name="T23" fmla="*/ 43 h 49"/>
                <a:gd name="T24" fmla="*/ 13 w 27"/>
                <a:gd name="T25" fmla="*/ 39 h 49"/>
                <a:gd name="T26" fmla="*/ 18 w 27"/>
                <a:gd name="T27" fmla="*/ 34 h 49"/>
                <a:gd name="T28" fmla="*/ 21 w 27"/>
                <a:gd name="T29" fmla="*/ 27 h 49"/>
                <a:gd name="T30" fmla="*/ 24 w 27"/>
                <a:gd name="T31" fmla="*/ 21 h 49"/>
                <a:gd name="T32" fmla="*/ 25 w 27"/>
                <a:gd name="T33" fmla="*/ 14 h 49"/>
                <a:gd name="T34" fmla="*/ 26 w 27"/>
                <a:gd name="T35" fmla="*/ 7 h 49"/>
                <a:gd name="T36" fmla="*/ 26 w 27"/>
                <a:gd name="T37" fmla="*/ 0 h 49"/>
                <a:gd name="T38" fmla="*/ 26 w 27"/>
                <a:gd name="T39" fmla="*/ 0 h 49"/>
                <a:gd name="T40" fmla="*/ 20 w 27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49"/>
                <a:gd name="T65" fmla="*/ 27 w 27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49">
                  <a:moveTo>
                    <a:pt x="2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9" y="34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3" y="48"/>
                  </a:lnTo>
                  <a:lnTo>
                    <a:pt x="8" y="43"/>
                  </a:lnTo>
                  <a:lnTo>
                    <a:pt x="13" y="39"/>
                  </a:lnTo>
                  <a:lnTo>
                    <a:pt x="18" y="34"/>
                  </a:lnTo>
                  <a:lnTo>
                    <a:pt x="21" y="27"/>
                  </a:lnTo>
                  <a:lnTo>
                    <a:pt x="24" y="21"/>
                  </a:lnTo>
                  <a:lnTo>
                    <a:pt x="25" y="14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3" name="Freeform 600"/>
            <p:cNvSpPr>
              <a:spLocks/>
            </p:cNvSpPr>
            <p:nvPr/>
          </p:nvSpPr>
          <p:spPr bwMode="auto">
            <a:xfrm>
              <a:off x="2161" y="1365"/>
              <a:ext cx="17" cy="1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4 w 17"/>
                <a:gd name="T7" fmla="*/ 10 h 17"/>
                <a:gd name="T8" fmla="*/ 4 w 17"/>
                <a:gd name="T9" fmla="*/ 13 h 17"/>
                <a:gd name="T10" fmla="*/ 4 w 17"/>
                <a:gd name="T11" fmla="*/ 16 h 17"/>
                <a:gd name="T12" fmla="*/ 16 w 17"/>
                <a:gd name="T13" fmla="*/ 16 h 17"/>
                <a:gd name="T14" fmla="*/ 14 w 17"/>
                <a:gd name="T15" fmla="*/ 12 h 17"/>
                <a:gd name="T16" fmla="*/ 12 w 17"/>
                <a:gd name="T17" fmla="*/ 7 h 17"/>
                <a:gd name="T18" fmla="*/ 8 w 17"/>
                <a:gd name="T19" fmla="*/ 3 h 17"/>
                <a:gd name="T20" fmla="*/ 4 w 17"/>
                <a:gd name="T21" fmla="*/ 0 h 17"/>
                <a:gd name="T22" fmla="*/ 4 w 17"/>
                <a:gd name="T23" fmla="*/ 0 h 17"/>
                <a:gd name="T24" fmla="*/ 0 w 17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4" name="Freeform 601"/>
            <p:cNvSpPr>
              <a:spLocks/>
            </p:cNvSpPr>
            <p:nvPr/>
          </p:nvSpPr>
          <p:spPr bwMode="auto">
            <a:xfrm>
              <a:off x="2158" y="1365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3 w 17"/>
                <a:gd name="T3" fmla="*/ 13 h 17"/>
                <a:gd name="T4" fmla="*/ 16 w 17"/>
                <a:gd name="T5" fmla="*/ 8 h 17"/>
                <a:gd name="T6" fmla="*/ 10 w 17"/>
                <a:gd name="T7" fmla="*/ 0 h 17"/>
                <a:gd name="T8" fmla="*/ 0 w 17"/>
                <a:gd name="T9" fmla="*/ 8 h 17"/>
                <a:gd name="T10" fmla="*/ 8 w 17"/>
                <a:gd name="T11" fmla="*/ 16 h 17"/>
                <a:gd name="T12" fmla="*/ 13 w 17"/>
                <a:gd name="T13" fmla="*/ 0 h 17"/>
                <a:gd name="T14" fmla="*/ 16 w 17"/>
                <a:gd name="T15" fmla="*/ 8 h 17"/>
                <a:gd name="T16" fmla="*/ 10 w 17"/>
                <a:gd name="T17" fmla="*/ 16 h 17"/>
                <a:gd name="T18" fmla="*/ 2 w 17"/>
                <a:gd name="T19" fmla="*/ 8 h 17"/>
                <a:gd name="T20" fmla="*/ 5 w 17"/>
                <a:gd name="T21" fmla="*/ 2 h 17"/>
                <a:gd name="T22" fmla="*/ 2 w 17"/>
                <a:gd name="T23" fmla="*/ 2 h 17"/>
                <a:gd name="T24" fmla="*/ 16 w 17"/>
                <a:gd name="T25" fmla="*/ 1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3"/>
                  </a:moveTo>
                  <a:lnTo>
                    <a:pt x="13" y="13"/>
                  </a:lnTo>
                  <a:lnTo>
                    <a:pt x="16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3" y="0"/>
                  </a:lnTo>
                  <a:lnTo>
                    <a:pt x="16" y="8"/>
                  </a:lnTo>
                  <a:lnTo>
                    <a:pt x="10" y="16"/>
                  </a:lnTo>
                  <a:lnTo>
                    <a:pt x="2" y="8"/>
                  </a:lnTo>
                  <a:lnTo>
                    <a:pt x="5" y="2"/>
                  </a:lnTo>
                  <a:lnTo>
                    <a:pt x="2" y="2"/>
                  </a:lnTo>
                  <a:lnTo>
                    <a:pt x="16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5" name="Freeform 602"/>
            <p:cNvSpPr>
              <a:spLocks/>
            </p:cNvSpPr>
            <p:nvPr/>
          </p:nvSpPr>
          <p:spPr bwMode="auto">
            <a:xfrm>
              <a:off x="2158" y="1366"/>
              <a:ext cx="17" cy="19"/>
            </a:xfrm>
            <a:custGeom>
              <a:avLst/>
              <a:gdLst>
                <a:gd name="T0" fmla="*/ 16 w 17"/>
                <a:gd name="T1" fmla="*/ 17 h 19"/>
                <a:gd name="T2" fmla="*/ 16 w 17"/>
                <a:gd name="T3" fmla="*/ 18 h 19"/>
                <a:gd name="T4" fmla="*/ 16 w 17"/>
                <a:gd name="T5" fmla="*/ 15 h 19"/>
                <a:gd name="T6" fmla="*/ 13 w 17"/>
                <a:gd name="T7" fmla="*/ 9 h 19"/>
                <a:gd name="T8" fmla="*/ 13 w 17"/>
                <a:gd name="T9" fmla="*/ 5 h 19"/>
                <a:gd name="T10" fmla="*/ 13 w 17"/>
                <a:gd name="T11" fmla="*/ 3 h 19"/>
                <a:gd name="T12" fmla="*/ 2 w 17"/>
                <a:gd name="T13" fmla="*/ 0 h 19"/>
                <a:gd name="T14" fmla="*/ 0 w 17"/>
                <a:gd name="T15" fmla="*/ 5 h 19"/>
                <a:gd name="T16" fmla="*/ 2 w 17"/>
                <a:gd name="T17" fmla="*/ 10 h 19"/>
                <a:gd name="T18" fmla="*/ 4 w 17"/>
                <a:gd name="T19" fmla="*/ 15 h 19"/>
                <a:gd name="T20" fmla="*/ 4 w 17"/>
                <a:gd name="T21" fmla="*/ 17 h 19"/>
                <a:gd name="T22" fmla="*/ 4 w 17"/>
                <a:gd name="T23" fmla="*/ 17 h 19"/>
                <a:gd name="T24" fmla="*/ 16 w 17"/>
                <a:gd name="T25" fmla="*/ 1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9"/>
                <a:gd name="T41" fmla="*/ 17 w 17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9">
                  <a:moveTo>
                    <a:pt x="16" y="17"/>
                  </a:moveTo>
                  <a:lnTo>
                    <a:pt x="16" y="18"/>
                  </a:lnTo>
                  <a:lnTo>
                    <a:pt x="16" y="15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16" y="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6" name="Freeform 603"/>
            <p:cNvSpPr>
              <a:spLocks/>
            </p:cNvSpPr>
            <p:nvPr/>
          </p:nvSpPr>
          <p:spPr bwMode="auto">
            <a:xfrm>
              <a:off x="2080" y="1335"/>
              <a:ext cx="61" cy="76"/>
            </a:xfrm>
            <a:custGeom>
              <a:avLst/>
              <a:gdLst>
                <a:gd name="T0" fmla="*/ 37 w 61"/>
                <a:gd name="T1" fmla="*/ 0 h 76"/>
                <a:gd name="T2" fmla="*/ 33 w 61"/>
                <a:gd name="T3" fmla="*/ 0 h 76"/>
                <a:gd name="T4" fmla="*/ 28 w 61"/>
                <a:gd name="T5" fmla="*/ 1 h 76"/>
                <a:gd name="T6" fmla="*/ 23 w 61"/>
                <a:gd name="T7" fmla="*/ 3 h 76"/>
                <a:gd name="T8" fmla="*/ 19 w 61"/>
                <a:gd name="T9" fmla="*/ 6 h 76"/>
                <a:gd name="T10" fmla="*/ 16 w 61"/>
                <a:gd name="T11" fmla="*/ 10 h 76"/>
                <a:gd name="T12" fmla="*/ 12 w 61"/>
                <a:gd name="T13" fmla="*/ 13 h 76"/>
                <a:gd name="T14" fmla="*/ 9 w 61"/>
                <a:gd name="T15" fmla="*/ 18 h 76"/>
                <a:gd name="T16" fmla="*/ 5 w 61"/>
                <a:gd name="T17" fmla="*/ 23 h 76"/>
                <a:gd name="T18" fmla="*/ 3 w 61"/>
                <a:gd name="T19" fmla="*/ 29 h 76"/>
                <a:gd name="T20" fmla="*/ 1 w 61"/>
                <a:gd name="T21" fmla="*/ 37 h 76"/>
                <a:gd name="T22" fmla="*/ 0 w 61"/>
                <a:gd name="T23" fmla="*/ 44 h 76"/>
                <a:gd name="T24" fmla="*/ 0 w 61"/>
                <a:gd name="T25" fmla="*/ 53 h 76"/>
                <a:gd name="T26" fmla="*/ 0 w 61"/>
                <a:gd name="T27" fmla="*/ 60 h 76"/>
                <a:gd name="T28" fmla="*/ 3 w 61"/>
                <a:gd name="T29" fmla="*/ 67 h 76"/>
                <a:gd name="T30" fmla="*/ 7 w 61"/>
                <a:gd name="T31" fmla="*/ 72 h 76"/>
                <a:gd name="T32" fmla="*/ 14 w 61"/>
                <a:gd name="T33" fmla="*/ 75 h 76"/>
                <a:gd name="T34" fmla="*/ 22 w 61"/>
                <a:gd name="T35" fmla="*/ 75 h 76"/>
                <a:gd name="T36" fmla="*/ 28 w 61"/>
                <a:gd name="T37" fmla="*/ 75 h 76"/>
                <a:gd name="T38" fmla="*/ 35 w 61"/>
                <a:gd name="T39" fmla="*/ 73 h 76"/>
                <a:gd name="T40" fmla="*/ 41 w 61"/>
                <a:gd name="T41" fmla="*/ 70 h 76"/>
                <a:gd name="T42" fmla="*/ 46 w 61"/>
                <a:gd name="T43" fmla="*/ 67 h 76"/>
                <a:gd name="T44" fmla="*/ 50 w 61"/>
                <a:gd name="T45" fmla="*/ 61 h 76"/>
                <a:gd name="T46" fmla="*/ 55 w 61"/>
                <a:gd name="T47" fmla="*/ 56 h 76"/>
                <a:gd name="T48" fmla="*/ 56 w 61"/>
                <a:gd name="T49" fmla="*/ 48 h 76"/>
                <a:gd name="T50" fmla="*/ 59 w 61"/>
                <a:gd name="T51" fmla="*/ 40 h 76"/>
                <a:gd name="T52" fmla="*/ 60 w 61"/>
                <a:gd name="T53" fmla="*/ 33 h 76"/>
                <a:gd name="T54" fmla="*/ 60 w 61"/>
                <a:gd name="T55" fmla="*/ 26 h 76"/>
                <a:gd name="T56" fmla="*/ 59 w 61"/>
                <a:gd name="T57" fmla="*/ 18 h 76"/>
                <a:gd name="T58" fmla="*/ 58 w 61"/>
                <a:gd name="T59" fmla="*/ 15 h 76"/>
                <a:gd name="T60" fmla="*/ 57 w 61"/>
                <a:gd name="T61" fmla="*/ 11 h 76"/>
                <a:gd name="T62" fmla="*/ 55 w 61"/>
                <a:gd name="T63" fmla="*/ 8 h 76"/>
                <a:gd name="T64" fmla="*/ 53 w 61"/>
                <a:gd name="T65" fmla="*/ 4 h 76"/>
                <a:gd name="T66" fmla="*/ 51 w 61"/>
                <a:gd name="T67" fmla="*/ 3 h 76"/>
                <a:gd name="T68" fmla="*/ 50 w 61"/>
                <a:gd name="T69" fmla="*/ 1 h 76"/>
                <a:gd name="T70" fmla="*/ 48 w 61"/>
                <a:gd name="T71" fmla="*/ 1 h 76"/>
                <a:gd name="T72" fmla="*/ 45 w 61"/>
                <a:gd name="T73" fmla="*/ 0 h 76"/>
                <a:gd name="T74" fmla="*/ 44 w 61"/>
                <a:gd name="T75" fmla="*/ 0 h 76"/>
                <a:gd name="T76" fmla="*/ 41 w 61"/>
                <a:gd name="T77" fmla="*/ 0 h 76"/>
                <a:gd name="T78" fmla="*/ 39 w 61"/>
                <a:gd name="T79" fmla="*/ 0 h 76"/>
                <a:gd name="T80" fmla="*/ 37 w 61"/>
                <a:gd name="T81" fmla="*/ 0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76"/>
                <a:gd name="T125" fmla="*/ 61 w 61"/>
                <a:gd name="T126" fmla="*/ 76 h 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76">
                  <a:moveTo>
                    <a:pt x="37" y="0"/>
                  </a:moveTo>
                  <a:lnTo>
                    <a:pt x="33" y="0"/>
                  </a:lnTo>
                  <a:lnTo>
                    <a:pt x="28" y="1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7"/>
                  </a:lnTo>
                  <a:lnTo>
                    <a:pt x="7" y="72"/>
                  </a:lnTo>
                  <a:lnTo>
                    <a:pt x="14" y="75"/>
                  </a:lnTo>
                  <a:lnTo>
                    <a:pt x="22" y="75"/>
                  </a:lnTo>
                  <a:lnTo>
                    <a:pt x="28" y="75"/>
                  </a:lnTo>
                  <a:lnTo>
                    <a:pt x="35" y="73"/>
                  </a:lnTo>
                  <a:lnTo>
                    <a:pt x="41" y="70"/>
                  </a:lnTo>
                  <a:lnTo>
                    <a:pt x="46" y="67"/>
                  </a:lnTo>
                  <a:lnTo>
                    <a:pt x="50" y="61"/>
                  </a:lnTo>
                  <a:lnTo>
                    <a:pt x="55" y="56"/>
                  </a:lnTo>
                  <a:lnTo>
                    <a:pt x="56" y="48"/>
                  </a:lnTo>
                  <a:lnTo>
                    <a:pt x="59" y="40"/>
                  </a:lnTo>
                  <a:lnTo>
                    <a:pt x="60" y="33"/>
                  </a:lnTo>
                  <a:lnTo>
                    <a:pt x="60" y="26"/>
                  </a:lnTo>
                  <a:lnTo>
                    <a:pt x="59" y="18"/>
                  </a:lnTo>
                  <a:lnTo>
                    <a:pt x="58" y="15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3" y="4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7" name="Freeform 604"/>
            <p:cNvSpPr>
              <a:spLocks/>
            </p:cNvSpPr>
            <p:nvPr/>
          </p:nvSpPr>
          <p:spPr bwMode="auto">
            <a:xfrm>
              <a:off x="2084" y="1332"/>
              <a:ext cx="34" cy="28"/>
            </a:xfrm>
            <a:custGeom>
              <a:avLst/>
              <a:gdLst>
                <a:gd name="T0" fmla="*/ 4 w 34"/>
                <a:gd name="T1" fmla="*/ 27 h 28"/>
                <a:gd name="T2" fmla="*/ 4 w 34"/>
                <a:gd name="T3" fmla="*/ 27 h 28"/>
                <a:gd name="T4" fmla="*/ 7 w 34"/>
                <a:gd name="T5" fmla="*/ 21 h 28"/>
                <a:gd name="T6" fmla="*/ 10 w 34"/>
                <a:gd name="T7" fmla="*/ 17 h 28"/>
                <a:gd name="T8" fmla="*/ 13 w 34"/>
                <a:gd name="T9" fmla="*/ 14 h 28"/>
                <a:gd name="T10" fmla="*/ 17 w 34"/>
                <a:gd name="T11" fmla="*/ 12 h 28"/>
                <a:gd name="T12" fmla="*/ 20 w 34"/>
                <a:gd name="T13" fmla="*/ 9 h 28"/>
                <a:gd name="T14" fmla="*/ 24 w 34"/>
                <a:gd name="T15" fmla="*/ 8 h 28"/>
                <a:gd name="T16" fmla="*/ 29 w 34"/>
                <a:gd name="T17" fmla="*/ 6 h 28"/>
                <a:gd name="T18" fmla="*/ 33 w 34"/>
                <a:gd name="T19" fmla="*/ 6 h 28"/>
                <a:gd name="T20" fmla="*/ 33 w 34"/>
                <a:gd name="T21" fmla="*/ 0 h 28"/>
                <a:gd name="T22" fmla="*/ 28 w 34"/>
                <a:gd name="T23" fmla="*/ 0 h 28"/>
                <a:gd name="T24" fmla="*/ 23 w 34"/>
                <a:gd name="T25" fmla="*/ 1 h 28"/>
                <a:gd name="T26" fmla="*/ 18 w 34"/>
                <a:gd name="T27" fmla="*/ 4 h 28"/>
                <a:gd name="T28" fmla="*/ 14 w 34"/>
                <a:gd name="T29" fmla="*/ 6 h 28"/>
                <a:gd name="T30" fmla="*/ 10 w 34"/>
                <a:gd name="T31" fmla="*/ 11 h 28"/>
                <a:gd name="T32" fmla="*/ 7 w 34"/>
                <a:gd name="T33" fmla="*/ 13 h 28"/>
                <a:gd name="T34" fmla="*/ 3 w 34"/>
                <a:gd name="T35" fmla="*/ 19 h 28"/>
                <a:gd name="T36" fmla="*/ 0 w 34"/>
                <a:gd name="T37" fmla="*/ 24 h 28"/>
                <a:gd name="T38" fmla="*/ 0 w 34"/>
                <a:gd name="T39" fmla="*/ 24 h 28"/>
                <a:gd name="T40" fmla="*/ 4 w 34"/>
                <a:gd name="T41" fmla="*/ 27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8"/>
                <a:gd name="T65" fmla="*/ 34 w 34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8">
                  <a:moveTo>
                    <a:pt x="4" y="27"/>
                  </a:moveTo>
                  <a:lnTo>
                    <a:pt x="4" y="27"/>
                  </a:lnTo>
                  <a:lnTo>
                    <a:pt x="7" y="21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4" y="8"/>
                  </a:lnTo>
                  <a:lnTo>
                    <a:pt x="29" y="6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4" y="2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8" name="Freeform 605"/>
            <p:cNvSpPr>
              <a:spLocks/>
            </p:cNvSpPr>
            <p:nvPr/>
          </p:nvSpPr>
          <p:spPr bwMode="auto">
            <a:xfrm>
              <a:off x="2077" y="1357"/>
              <a:ext cx="18" cy="57"/>
            </a:xfrm>
            <a:custGeom>
              <a:avLst/>
              <a:gdLst>
                <a:gd name="T0" fmla="*/ 17 w 18"/>
                <a:gd name="T1" fmla="*/ 49 h 57"/>
                <a:gd name="T2" fmla="*/ 17 w 18"/>
                <a:gd name="T3" fmla="*/ 49 h 57"/>
                <a:gd name="T4" fmla="*/ 12 w 18"/>
                <a:gd name="T5" fmla="*/ 47 h 57"/>
                <a:gd name="T6" fmla="*/ 8 w 18"/>
                <a:gd name="T7" fmla="*/ 44 h 57"/>
                <a:gd name="T8" fmla="*/ 6 w 18"/>
                <a:gd name="T9" fmla="*/ 37 h 57"/>
                <a:gd name="T10" fmla="*/ 5 w 18"/>
                <a:gd name="T11" fmla="*/ 31 h 57"/>
                <a:gd name="T12" fmla="*/ 6 w 18"/>
                <a:gd name="T13" fmla="*/ 22 h 57"/>
                <a:gd name="T14" fmla="*/ 7 w 18"/>
                <a:gd name="T15" fmla="*/ 15 h 57"/>
                <a:gd name="T16" fmla="*/ 8 w 18"/>
                <a:gd name="T17" fmla="*/ 8 h 57"/>
                <a:gd name="T18" fmla="*/ 11 w 18"/>
                <a:gd name="T19" fmla="*/ 2 h 57"/>
                <a:gd name="T20" fmla="*/ 7 w 18"/>
                <a:gd name="T21" fmla="*/ 0 h 57"/>
                <a:gd name="T22" fmla="*/ 3 w 18"/>
                <a:gd name="T23" fmla="*/ 6 h 57"/>
                <a:gd name="T24" fmla="*/ 2 w 18"/>
                <a:gd name="T25" fmla="*/ 14 h 57"/>
                <a:gd name="T26" fmla="*/ 0 w 18"/>
                <a:gd name="T27" fmla="*/ 22 h 57"/>
                <a:gd name="T28" fmla="*/ 0 w 18"/>
                <a:gd name="T29" fmla="*/ 31 h 57"/>
                <a:gd name="T30" fmla="*/ 1 w 18"/>
                <a:gd name="T31" fmla="*/ 39 h 57"/>
                <a:gd name="T32" fmla="*/ 3 w 18"/>
                <a:gd name="T33" fmla="*/ 46 h 57"/>
                <a:gd name="T34" fmla="*/ 8 w 18"/>
                <a:gd name="T35" fmla="*/ 53 h 57"/>
                <a:gd name="T36" fmla="*/ 17 w 18"/>
                <a:gd name="T37" fmla="*/ 56 h 57"/>
                <a:gd name="T38" fmla="*/ 17 w 18"/>
                <a:gd name="T39" fmla="*/ 56 h 57"/>
                <a:gd name="T40" fmla="*/ 17 w 18"/>
                <a:gd name="T41" fmla="*/ 49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57"/>
                <a:gd name="T65" fmla="*/ 18 w 1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57">
                  <a:moveTo>
                    <a:pt x="17" y="49"/>
                  </a:moveTo>
                  <a:lnTo>
                    <a:pt x="17" y="49"/>
                  </a:lnTo>
                  <a:lnTo>
                    <a:pt x="12" y="47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1"/>
                  </a:lnTo>
                  <a:lnTo>
                    <a:pt x="6" y="22"/>
                  </a:lnTo>
                  <a:lnTo>
                    <a:pt x="7" y="15"/>
                  </a:lnTo>
                  <a:lnTo>
                    <a:pt x="8" y="8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7" y="56"/>
                  </a:lnTo>
                  <a:lnTo>
                    <a:pt x="17" y="4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09" name="Freeform 606"/>
            <p:cNvSpPr>
              <a:spLocks/>
            </p:cNvSpPr>
            <p:nvPr/>
          </p:nvSpPr>
          <p:spPr bwMode="auto">
            <a:xfrm>
              <a:off x="2094" y="1383"/>
              <a:ext cx="47" cy="31"/>
            </a:xfrm>
            <a:custGeom>
              <a:avLst/>
              <a:gdLst>
                <a:gd name="T0" fmla="*/ 40 w 47"/>
                <a:gd name="T1" fmla="*/ 0 h 31"/>
                <a:gd name="T2" fmla="*/ 40 w 47"/>
                <a:gd name="T3" fmla="*/ 0 h 31"/>
                <a:gd name="T4" fmla="*/ 38 w 47"/>
                <a:gd name="T5" fmla="*/ 6 h 31"/>
                <a:gd name="T6" fmla="*/ 35 w 47"/>
                <a:gd name="T7" fmla="*/ 11 h 31"/>
                <a:gd name="T8" fmla="*/ 30 w 47"/>
                <a:gd name="T9" fmla="*/ 16 h 31"/>
                <a:gd name="T10" fmla="*/ 26 w 47"/>
                <a:gd name="T11" fmla="*/ 20 h 31"/>
                <a:gd name="T12" fmla="*/ 20 w 47"/>
                <a:gd name="T13" fmla="*/ 22 h 31"/>
                <a:gd name="T14" fmla="*/ 14 w 47"/>
                <a:gd name="T15" fmla="*/ 23 h 31"/>
                <a:gd name="T16" fmla="*/ 8 w 47"/>
                <a:gd name="T17" fmla="*/ 24 h 31"/>
                <a:gd name="T18" fmla="*/ 0 w 47"/>
                <a:gd name="T19" fmla="*/ 23 h 31"/>
                <a:gd name="T20" fmla="*/ 0 w 47"/>
                <a:gd name="T21" fmla="*/ 30 h 31"/>
                <a:gd name="T22" fmla="*/ 8 w 47"/>
                <a:gd name="T23" fmla="*/ 30 h 31"/>
                <a:gd name="T24" fmla="*/ 14 w 47"/>
                <a:gd name="T25" fmla="*/ 30 h 31"/>
                <a:gd name="T26" fmla="*/ 21 w 47"/>
                <a:gd name="T27" fmla="*/ 28 h 31"/>
                <a:gd name="T28" fmla="*/ 28 w 47"/>
                <a:gd name="T29" fmla="*/ 25 h 31"/>
                <a:gd name="T30" fmla="*/ 34 w 47"/>
                <a:gd name="T31" fmla="*/ 22 h 31"/>
                <a:gd name="T32" fmla="*/ 39 w 47"/>
                <a:gd name="T33" fmla="*/ 15 h 31"/>
                <a:gd name="T34" fmla="*/ 42 w 47"/>
                <a:gd name="T35" fmla="*/ 8 h 31"/>
                <a:gd name="T36" fmla="*/ 46 w 47"/>
                <a:gd name="T37" fmla="*/ 0 h 31"/>
                <a:gd name="T38" fmla="*/ 46 w 47"/>
                <a:gd name="T39" fmla="*/ 0 h 31"/>
                <a:gd name="T40" fmla="*/ 40 w 47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31"/>
                <a:gd name="T65" fmla="*/ 47 w 47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31">
                  <a:moveTo>
                    <a:pt x="40" y="0"/>
                  </a:moveTo>
                  <a:lnTo>
                    <a:pt x="40" y="0"/>
                  </a:lnTo>
                  <a:lnTo>
                    <a:pt x="38" y="6"/>
                  </a:lnTo>
                  <a:lnTo>
                    <a:pt x="35" y="11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0" y="22"/>
                  </a:lnTo>
                  <a:lnTo>
                    <a:pt x="14" y="23"/>
                  </a:lnTo>
                  <a:lnTo>
                    <a:pt x="8" y="24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8" y="25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2" y="8"/>
                  </a:lnTo>
                  <a:lnTo>
                    <a:pt x="46" y="0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0" name="Freeform 607"/>
            <p:cNvSpPr>
              <a:spLocks/>
            </p:cNvSpPr>
            <p:nvPr/>
          </p:nvSpPr>
          <p:spPr bwMode="auto">
            <a:xfrm>
              <a:off x="2134" y="1354"/>
              <a:ext cx="17" cy="30"/>
            </a:xfrm>
            <a:custGeom>
              <a:avLst/>
              <a:gdLst>
                <a:gd name="T0" fmla="*/ 3 w 17"/>
                <a:gd name="T1" fmla="*/ 0 h 30"/>
                <a:gd name="T2" fmla="*/ 3 w 17"/>
                <a:gd name="T3" fmla="*/ 0 h 30"/>
                <a:gd name="T4" fmla="*/ 5 w 17"/>
                <a:gd name="T5" fmla="*/ 7 h 30"/>
                <a:gd name="T6" fmla="*/ 3 w 17"/>
                <a:gd name="T7" fmla="*/ 14 h 30"/>
                <a:gd name="T8" fmla="*/ 1 w 17"/>
                <a:gd name="T9" fmla="*/ 20 h 30"/>
                <a:gd name="T10" fmla="*/ 0 w 17"/>
                <a:gd name="T11" fmla="*/ 29 h 30"/>
                <a:gd name="T12" fmla="*/ 10 w 17"/>
                <a:gd name="T13" fmla="*/ 29 h 30"/>
                <a:gd name="T14" fmla="*/ 12 w 17"/>
                <a:gd name="T15" fmla="*/ 22 h 30"/>
                <a:gd name="T16" fmla="*/ 14 w 17"/>
                <a:gd name="T17" fmla="*/ 14 h 30"/>
                <a:gd name="T18" fmla="*/ 16 w 17"/>
                <a:gd name="T19" fmla="*/ 7 h 30"/>
                <a:gd name="T20" fmla="*/ 12 w 17"/>
                <a:gd name="T21" fmla="*/ 0 h 30"/>
                <a:gd name="T22" fmla="*/ 12 w 17"/>
                <a:gd name="T23" fmla="*/ 0 h 30"/>
                <a:gd name="T24" fmla="*/ 3 w 17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0"/>
                <a:gd name="T41" fmla="*/ 17 w 17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0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1" name="Freeform 608"/>
            <p:cNvSpPr>
              <a:spLocks/>
            </p:cNvSpPr>
            <p:nvPr/>
          </p:nvSpPr>
          <p:spPr bwMode="auto">
            <a:xfrm>
              <a:off x="2131" y="1337"/>
              <a:ext cx="17" cy="19"/>
            </a:xfrm>
            <a:custGeom>
              <a:avLst/>
              <a:gdLst>
                <a:gd name="T0" fmla="*/ 0 w 17"/>
                <a:gd name="T1" fmla="*/ 5 h 19"/>
                <a:gd name="T2" fmla="*/ 0 w 17"/>
                <a:gd name="T3" fmla="*/ 5 h 19"/>
                <a:gd name="T4" fmla="*/ 3 w 17"/>
                <a:gd name="T5" fmla="*/ 7 h 19"/>
                <a:gd name="T6" fmla="*/ 6 w 17"/>
                <a:gd name="T7" fmla="*/ 10 h 19"/>
                <a:gd name="T8" fmla="*/ 6 w 17"/>
                <a:gd name="T9" fmla="*/ 14 h 19"/>
                <a:gd name="T10" fmla="*/ 8 w 17"/>
                <a:gd name="T11" fmla="*/ 18 h 19"/>
                <a:gd name="T12" fmla="*/ 16 w 17"/>
                <a:gd name="T13" fmla="*/ 17 h 19"/>
                <a:gd name="T14" fmla="*/ 16 w 17"/>
                <a:gd name="T15" fmla="*/ 13 h 19"/>
                <a:gd name="T16" fmla="*/ 14 w 17"/>
                <a:gd name="T17" fmla="*/ 8 h 19"/>
                <a:gd name="T18" fmla="*/ 11 w 17"/>
                <a:gd name="T19" fmla="*/ 3 h 19"/>
                <a:gd name="T20" fmla="*/ 6 w 17"/>
                <a:gd name="T21" fmla="*/ 0 h 19"/>
                <a:gd name="T22" fmla="*/ 6 w 17"/>
                <a:gd name="T23" fmla="*/ 0 h 19"/>
                <a:gd name="T24" fmla="*/ 0 w 17"/>
                <a:gd name="T25" fmla="*/ 5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9"/>
                <a:gd name="T41" fmla="*/ 17 w 17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9">
                  <a:moveTo>
                    <a:pt x="0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16" y="17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2" name="Freeform 609"/>
            <p:cNvSpPr>
              <a:spLocks/>
            </p:cNvSpPr>
            <p:nvPr/>
          </p:nvSpPr>
          <p:spPr bwMode="auto">
            <a:xfrm>
              <a:off x="2117" y="1332"/>
              <a:ext cx="19" cy="17"/>
            </a:xfrm>
            <a:custGeom>
              <a:avLst/>
              <a:gdLst>
                <a:gd name="T0" fmla="*/ 0 w 19"/>
                <a:gd name="T1" fmla="*/ 10 h 17"/>
                <a:gd name="T2" fmla="*/ 0 w 19"/>
                <a:gd name="T3" fmla="*/ 10 h 17"/>
                <a:gd name="T4" fmla="*/ 2 w 19"/>
                <a:gd name="T5" fmla="*/ 10 h 17"/>
                <a:gd name="T6" fmla="*/ 4 w 19"/>
                <a:gd name="T7" fmla="*/ 10 h 17"/>
                <a:gd name="T8" fmla="*/ 7 w 19"/>
                <a:gd name="T9" fmla="*/ 10 h 17"/>
                <a:gd name="T10" fmla="*/ 7 w 19"/>
                <a:gd name="T11" fmla="*/ 10 h 17"/>
                <a:gd name="T12" fmla="*/ 9 w 19"/>
                <a:gd name="T13" fmla="*/ 10 h 17"/>
                <a:gd name="T14" fmla="*/ 12 w 19"/>
                <a:gd name="T15" fmla="*/ 11 h 17"/>
                <a:gd name="T16" fmla="*/ 13 w 19"/>
                <a:gd name="T17" fmla="*/ 13 h 17"/>
                <a:gd name="T18" fmla="*/ 14 w 19"/>
                <a:gd name="T19" fmla="*/ 16 h 17"/>
                <a:gd name="T20" fmla="*/ 18 w 19"/>
                <a:gd name="T21" fmla="*/ 7 h 17"/>
                <a:gd name="T22" fmla="*/ 16 w 19"/>
                <a:gd name="T23" fmla="*/ 5 h 17"/>
                <a:gd name="T24" fmla="*/ 13 w 19"/>
                <a:gd name="T25" fmla="*/ 2 h 17"/>
                <a:gd name="T26" fmla="*/ 12 w 19"/>
                <a:gd name="T27" fmla="*/ 1 h 17"/>
                <a:gd name="T28" fmla="*/ 8 w 19"/>
                <a:gd name="T29" fmla="*/ 0 h 17"/>
                <a:gd name="T30" fmla="*/ 7 w 19"/>
                <a:gd name="T31" fmla="*/ 0 h 17"/>
                <a:gd name="T32" fmla="*/ 4 w 19"/>
                <a:gd name="T33" fmla="*/ 0 h 17"/>
                <a:gd name="T34" fmla="*/ 2 w 19"/>
                <a:gd name="T35" fmla="*/ 0 h 17"/>
                <a:gd name="T36" fmla="*/ 0 w 19"/>
                <a:gd name="T37" fmla="*/ 0 h 17"/>
                <a:gd name="T38" fmla="*/ 0 w 19"/>
                <a:gd name="T39" fmla="*/ 0 h 17"/>
                <a:gd name="T40" fmla="*/ 0 w 19"/>
                <a:gd name="T41" fmla="*/ 1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7"/>
                <a:gd name="T65" fmla="*/ 19 w 1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7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6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3" name="Freeform 610"/>
            <p:cNvSpPr>
              <a:spLocks/>
            </p:cNvSpPr>
            <p:nvPr/>
          </p:nvSpPr>
          <p:spPr bwMode="auto">
            <a:xfrm>
              <a:off x="2084" y="1340"/>
              <a:ext cx="37" cy="64"/>
            </a:xfrm>
            <a:custGeom>
              <a:avLst/>
              <a:gdLst>
                <a:gd name="T0" fmla="*/ 25 w 37"/>
                <a:gd name="T1" fmla="*/ 0 h 64"/>
                <a:gd name="T2" fmla="*/ 21 w 37"/>
                <a:gd name="T3" fmla="*/ 2 h 64"/>
                <a:gd name="T4" fmla="*/ 18 w 37"/>
                <a:gd name="T5" fmla="*/ 5 h 64"/>
                <a:gd name="T6" fmla="*/ 14 w 37"/>
                <a:gd name="T7" fmla="*/ 9 h 64"/>
                <a:gd name="T8" fmla="*/ 11 w 37"/>
                <a:gd name="T9" fmla="*/ 13 h 64"/>
                <a:gd name="T10" fmla="*/ 8 w 37"/>
                <a:gd name="T11" fmla="*/ 18 h 64"/>
                <a:gd name="T12" fmla="*/ 6 w 37"/>
                <a:gd name="T13" fmla="*/ 21 h 64"/>
                <a:gd name="T14" fmla="*/ 4 w 37"/>
                <a:gd name="T15" fmla="*/ 26 h 64"/>
                <a:gd name="T16" fmla="*/ 1 w 37"/>
                <a:gd name="T17" fmla="*/ 30 h 64"/>
                <a:gd name="T18" fmla="*/ 0 w 37"/>
                <a:gd name="T19" fmla="*/ 37 h 64"/>
                <a:gd name="T20" fmla="*/ 0 w 37"/>
                <a:gd name="T21" fmla="*/ 43 h 64"/>
                <a:gd name="T22" fmla="*/ 1 w 37"/>
                <a:gd name="T23" fmla="*/ 51 h 64"/>
                <a:gd name="T24" fmla="*/ 3 w 37"/>
                <a:gd name="T25" fmla="*/ 57 h 64"/>
                <a:gd name="T26" fmla="*/ 4 w 37"/>
                <a:gd name="T27" fmla="*/ 59 h 64"/>
                <a:gd name="T28" fmla="*/ 6 w 37"/>
                <a:gd name="T29" fmla="*/ 61 h 64"/>
                <a:gd name="T30" fmla="*/ 8 w 37"/>
                <a:gd name="T31" fmla="*/ 63 h 64"/>
                <a:gd name="T32" fmla="*/ 11 w 37"/>
                <a:gd name="T33" fmla="*/ 63 h 64"/>
                <a:gd name="T34" fmla="*/ 13 w 37"/>
                <a:gd name="T35" fmla="*/ 63 h 64"/>
                <a:gd name="T36" fmla="*/ 16 w 37"/>
                <a:gd name="T37" fmla="*/ 63 h 64"/>
                <a:gd name="T38" fmla="*/ 19 w 37"/>
                <a:gd name="T39" fmla="*/ 63 h 64"/>
                <a:gd name="T40" fmla="*/ 22 w 37"/>
                <a:gd name="T41" fmla="*/ 62 h 64"/>
                <a:gd name="T42" fmla="*/ 24 w 37"/>
                <a:gd name="T43" fmla="*/ 61 h 64"/>
                <a:gd name="T44" fmla="*/ 27 w 37"/>
                <a:gd name="T45" fmla="*/ 61 h 64"/>
                <a:gd name="T46" fmla="*/ 29 w 37"/>
                <a:gd name="T47" fmla="*/ 58 h 64"/>
                <a:gd name="T48" fmla="*/ 31 w 37"/>
                <a:gd name="T49" fmla="*/ 56 h 64"/>
                <a:gd name="T50" fmla="*/ 35 w 37"/>
                <a:gd name="T51" fmla="*/ 47 h 64"/>
                <a:gd name="T52" fmla="*/ 35 w 37"/>
                <a:gd name="T53" fmla="*/ 34 h 64"/>
                <a:gd name="T54" fmla="*/ 35 w 37"/>
                <a:gd name="T55" fmla="*/ 22 h 64"/>
                <a:gd name="T56" fmla="*/ 35 w 37"/>
                <a:gd name="T57" fmla="*/ 13 h 64"/>
                <a:gd name="T58" fmla="*/ 35 w 37"/>
                <a:gd name="T59" fmla="*/ 11 h 64"/>
                <a:gd name="T60" fmla="*/ 36 w 37"/>
                <a:gd name="T61" fmla="*/ 9 h 64"/>
                <a:gd name="T62" fmla="*/ 36 w 37"/>
                <a:gd name="T63" fmla="*/ 7 h 64"/>
                <a:gd name="T64" fmla="*/ 36 w 37"/>
                <a:gd name="T65" fmla="*/ 6 h 64"/>
                <a:gd name="T66" fmla="*/ 35 w 37"/>
                <a:gd name="T67" fmla="*/ 2 h 64"/>
                <a:gd name="T68" fmla="*/ 32 w 37"/>
                <a:gd name="T69" fmla="*/ 0 h 64"/>
                <a:gd name="T70" fmla="*/ 29 w 37"/>
                <a:gd name="T71" fmla="*/ 0 h 64"/>
                <a:gd name="T72" fmla="*/ 25 w 37"/>
                <a:gd name="T73" fmla="*/ 0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64"/>
                <a:gd name="T113" fmla="*/ 37 w 37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64">
                  <a:moveTo>
                    <a:pt x="25" y="0"/>
                  </a:moveTo>
                  <a:lnTo>
                    <a:pt x="21" y="2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8" y="18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22" y="62"/>
                  </a:lnTo>
                  <a:lnTo>
                    <a:pt x="24" y="61"/>
                  </a:lnTo>
                  <a:lnTo>
                    <a:pt x="27" y="61"/>
                  </a:lnTo>
                  <a:lnTo>
                    <a:pt x="29" y="58"/>
                  </a:lnTo>
                  <a:lnTo>
                    <a:pt x="31" y="56"/>
                  </a:lnTo>
                  <a:lnTo>
                    <a:pt x="35" y="47"/>
                  </a:lnTo>
                  <a:lnTo>
                    <a:pt x="35" y="34"/>
                  </a:lnTo>
                  <a:lnTo>
                    <a:pt x="35" y="22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4" name="Freeform 611"/>
            <p:cNvSpPr>
              <a:spLocks/>
            </p:cNvSpPr>
            <p:nvPr/>
          </p:nvSpPr>
          <p:spPr bwMode="auto">
            <a:xfrm>
              <a:off x="2083" y="1338"/>
              <a:ext cx="28" cy="35"/>
            </a:xfrm>
            <a:custGeom>
              <a:avLst/>
              <a:gdLst>
                <a:gd name="T0" fmla="*/ 5 w 28"/>
                <a:gd name="T1" fmla="*/ 34 h 35"/>
                <a:gd name="T2" fmla="*/ 6 w 28"/>
                <a:gd name="T3" fmla="*/ 34 h 35"/>
                <a:gd name="T4" fmla="*/ 7 w 28"/>
                <a:gd name="T5" fmla="*/ 30 h 35"/>
                <a:gd name="T6" fmla="*/ 9 w 28"/>
                <a:gd name="T7" fmla="*/ 25 h 35"/>
                <a:gd name="T8" fmla="*/ 11 w 28"/>
                <a:gd name="T9" fmla="*/ 21 h 35"/>
                <a:gd name="T10" fmla="*/ 14 w 28"/>
                <a:gd name="T11" fmla="*/ 18 h 35"/>
                <a:gd name="T12" fmla="*/ 17 w 28"/>
                <a:gd name="T13" fmla="*/ 13 h 35"/>
                <a:gd name="T14" fmla="*/ 20 w 28"/>
                <a:gd name="T15" fmla="*/ 10 h 35"/>
                <a:gd name="T16" fmla="*/ 24 w 28"/>
                <a:gd name="T17" fmla="*/ 7 h 35"/>
                <a:gd name="T18" fmla="*/ 27 w 28"/>
                <a:gd name="T19" fmla="*/ 6 h 35"/>
                <a:gd name="T20" fmla="*/ 25 w 28"/>
                <a:gd name="T21" fmla="*/ 0 h 35"/>
                <a:gd name="T22" fmla="*/ 21 w 28"/>
                <a:gd name="T23" fmla="*/ 1 h 35"/>
                <a:gd name="T24" fmla="*/ 17 w 28"/>
                <a:gd name="T25" fmla="*/ 4 h 35"/>
                <a:gd name="T26" fmla="*/ 13 w 28"/>
                <a:gd name="T27" fmla="*/ 8 h 35"/>
                <a:gd name="T28" fmla="*/ 9 w 28"/>
                <a:gd name="T29" fmla="*/ 13 h 35"/>
                <a:gd name="T30" fmla="*/ 7 w 28"/>
                <a:gd name="T31" fmla="*/ 18 h 35"/>
                <a:gd name="T32" fmla="*/ 4 w 28"/>
                <a:gd name="T33" fmla="*/ 23 h 35"/>
                <a:gd name="T34" fmla="*/ 2 w 28"/>
                <a:gd name="T35" fmla="*/ 27 h 35"/>
                <a:gd name="T36" fmla="*/ 0 w 28"/>
                <a:gd name="T37" fmla="*/ 32 h 35"/>
                <a:gd name="T38" fmla="*/ 1 w 28"/>
                <a:gd name="T39" fmla="*/ 32 h 35"/>
                <a:gd name="T40" fmla="*/ 5 w 28"/>
                <a:gd name="T41" fmla="*/ 34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5"/>
                <a:gd name="T65" fmla="*/ 28 w 2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5">
                  <a:moveTo>
                    <a:pt x="5" y="34"/>
                  </a:moveTo>
                  <a:lnTo>
                    <a:pt x="6" y="34"/>
                  </a:lnTo>
                  <a:lnTo>
                    <a:pt x="7" y="30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5" y="3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5" name="Freeform 612"/>
            <p:cNvSpPr>
              <a:spLocks/>
            </p:cNvSpPr>
            <p:nvPr/>
          </p:nvSpPr>
          <p:spPr bwMode="auto">
            <a:xfrm>
              <a:off x="2081" y="1370"/>
              <a:ext cx="17" cy="30"/>
            </a:xfrm>
            <a:custGeom>
              <a:avLst/>
              <a:gdLst>
                <a:gd name="T0" fmla="*/ 16 w 17"/>
                <a:gd name="T1" fmla="*/ 27 h 30"/>
                <a:gd name="T2" fmla="*/ 16 w 17"/>
                <a:gd name="T3" fmla="*/ 27 h 30"/>
                <a:gd name="T4" fmla="*/ 14 w 17"/>
                <a:gd name="T5" fmla="*/ 21 h 30"/>
                <a:gd name="T6" fmla="*/ 12 w 17"/>
                <a:gd name="T7" fmla="*/ 14 h 30"/>
                <a:gd name="T8" fmla="*/ 12 w 17"/>
                <a:gd name="T9" fmla="*/ 7 h 30"/>
                <a:gd name="T10" fmla="*/ 14 w 17"/>
                <a:gd name="T11" fmla="*/ 1 h 30"/>
                <a:gd name="T12" fmla="*/ 6 w 17"/>
                <a:gd name="T13" fmla="*/ 0 h 30"/>
                <a:gd name="T14" fmla="*/ 0 w 17"/>
                <a:gd name="T15" fmla="*/ 7 h 30"/>
                <a:gd name="T16" fmla="*/ 0 w 17"/>
                <a:gd name="T17" fmla="*/ 14 h 30"/>
                <a:gd name="T18" fmla="*/ 2 w 17"/>
                <a:gd name="T19" fmla="*/ 22 h 30"/>
                <a:gd name="T20" fmla="*/ 8 w 17"/>
                <a:gd name="T21" fmla="*/ 29 h 30"/>
                <a:gd name="T22" fmla="*/ 8 w 17"/>
                <a:gd name="T23" fmla="*/ 29 h 30"/>
                <a:gd name="T24" fmla="*/ 16 w 17"/>
                <a:gd name="T25" fmla="*/ 2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0"/>
                <a:gd name="T41" fmla="*/ 17 w 17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0">
                  <a:moveTo>
                    <a:pt x="16" y="27"/>
                  </a:moveTo>
                  <a:lnTo>
                    <a:pt x="16" y="27"/>
                  </a:lnTo>
                  <a:lnTo>
                    <a:pt x="14" y="21"/>
                  </a:lnTo>
                  <a:lnTo>
                    <a:pt x="12" y="14"/>
                  </a:lnTo>
                  <a:lnTo>
                    <a:pt x="12" y="7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8" y="29"/>
                  </a:lnTo>
                  <a:lnTo>
                    <a:pt x="16" y="2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6" name="Freeform 613"/>
            <p:cNvSpPr>
              <a:spLocks/>
            </p:cNvSpPr>
            <p:nvPr/>
          </p:nvSpPr>
          <p:spPr bwMode="auto">
            <a:xfrm>
              <a:off x="2085" y="139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6 h 17"/>
                <a:gd name="T4" fmla="*/ 12 w 17"/>
                <a:gd name="T5" fmla="*/ 4 h 17"/>
                <a:gd name="T6" fmla="*/ 9 w 17"/>
                <a:gd name="T7" fmla="*/ 3 h 17"/>
                <a:gd name="T8" fmla="*/ 8 w 17"/>
                <a:gd name="T9" fmla="*/ 1 h 17"/>
                <a:gd name="T10" fmla="*/ 6 w 17"/>
                <a:gd name="T11" fmla="*/ 0 h 17"/>
                <a:gd name="T12" fmla="*/ 0 w 17"/>
                <a:gd name="T13" fmla="*/ 3 h 17"/>
                <a:gd name="T14" fmla="*/ 1 w 17"/>
                <a:gd name="T15" fmla="*/ 8 h 17"/>
                <a:gd name="T16" fmla="*/ 6 w 17"/>
                <a:gd name="T17" fmla="*/ 11 h 17"/>
                <a:gd name="T18" fmla="*/ 9 w 17"/>
                <a:gd name="T19" fmla="*/ 14 h 17"/>
                <a:gd name="T20" fmla="*/ 16 w 17"/>
                <a:gd name="T21" fmla="*/ 16 h 17"/>
                <a:gd name="T22" fmla="*/ 16 w 17"/>
                <a:gd name="T23" fmla="*/ 16 h 17"/>
                <a:gd name="T24" fmla="*/ 16 w 17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6" y="6"/>
                  </a:lnTo>
                  <a:lnTo>
                    <a:pt x="12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6" y="16"/>
                  </a:lnTo>
                  <a:lnTo>
                    <a:pt x="16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7" name="Freeform 614"/>
            <p:cNvSpPr>
              <a:spLocks/>
            </p:cNvSpPr>
            <p:nvPr/>
          </p:nvSpPr>
          <p:spPr bwMode="auto">
            <a:xfrm>
              <a:off x="2095" y="1395"/>
              <a:ext cx="24" cy="17"/>
            </a:xfrm>
            <a:custGeom>
              <a:avLst/>
              <a:gdLst>
                <a:gd name="T0" fmla="*/ 18 w 24"/>
                <a:gd name="T1" fmla="*/ 0 h 17"/>
                <a:gd name="T2" fmla="*/ 18 w 24"/>
                <a:gd name="T3" fmla="*/ 0 h 17"/>
                <a:gd name="T4" fmla="*/ 17 w 24"/>
                <a:gd name="T5" fmla="*/ 2 h 17"/>
                <a:gd name="T6" fmla="*/ 14 w 24"/>
                <a:gd name="T7" fmla="*/ 5 h 17"/>
                <a:gd name="T8" fmla="*/ 13 w 24"/>
                <a:gd name="T9" fmla="*/ 5 h 17"/>
                <a:gd name="T10" fmla="*/ 10 w 24"/>
                <a:gd name="T11" fmla="*/ 5 h 17"/>
                <a:gd name="T12" fmla="*/ 7 w 24"/>
                <a:gd name="T13" fmla="*/ 6 h 17"/>
                <a:gd name="T14" fmla="*/ 5 w 24"/>
                <a:gd name="T15" fmla="*/ 8 h 17"/>
                <a:gd name="T16" fmla="*/ 2 w 24"/>
                <a:gd name="T17" fmla="*/ 8 h 17"/>
                <a:gd name="T18" fmla="*/ 0 w 24"/>
                <a:gd name="T19" fmla="*/ 8 h 17"/>
                <a:gd name="T20" fmla="*/ 0 w 24"/>
                <a:gd name="T21" fmla="*/ 16 h 17"/>
                <a:gd name="T22" fmla="*/ 2 w 24"/>
                <a:gd name="T23" fmla="*/ 16 h 17"/>
                <a:gd name="T24" fmla="*/ 5 w 24"/>
                <a:gd name="T25" fmla="*/ 16 h 17"/>
                <a:gd name="T26" fmla="*/ 8 w 24"/>
                <a:gd name="T27" fmla="*/ 14 h 17"/>
                <a:gd name="T28" fmla="*/ 11 w 24"/>
                <a:gd name="T29" fmla="*/ 14 h 17"/>
                <a:gd name="T30" fmla="*/ 14 w 24"/>
                <a:gd name="T31" fmla="*/ 14 h 17"/>
                <a:gd name="T32" fmla="*/ 18 w 24"/>
                <a:gd name="T33" fmla="*/ 12 h 17"/>
                <a:gd name="T34" fmla="*/ 20 w 24"/>
                <a:gd name="T35" fmla="*/ 9 h 17"/>
                <a:gd name="T36" fmla="*/ 23 w 24"/>
                <a:gd name="T37" fmla="*/ 5 h 17"/>
                <a:gd name="T38" fmla="*/ 23 w 24"/>
                <a:gd name="T39" fmla="*/ 5 h 17"/>
                <a:gd name="T40" fmla="*/ 18 w 24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7"/>
                <a:gd name="T65" fmla="*/ 24 w 24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7">
                  <a:moveTo>
                    <a:pt x="18" y="0"/>
                  </a:moveTo>
                  <a:lnTo>
                    <a:pt x="18" y="0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3" y="5"/>
                  </a:lnTo>
                  <a:lnTo>
                    <a:pt x="1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8" name="Freeform 615"/>
            <p:cNvSpPr>
              <a:spLocks/>
            </p:cNvSpPr>
            <p:nvPr/>
          </p:nvSpPr>
          <p:spPr bwMode="auto">
            <a:xfrm>
              <a:off x="2113" y="1354"/>
              <a:ext cx="17" cy="46"/>
            </a:xfrm>
            <a:custGeom>
              <a:avLst/>
              <a:gdLst>
                <a:gd name="T0" fmla="*/ 5 w 17"/>
                <a:gd name="T1" fmla="*/ 0 h 46"/>
                <a:gd name="T2" fmla="*/ 5 w 17"/>
                <a:gd name="T3" fmla="*/ 0 h 46"/>
                <a:gd name="T4" fmla="*/ 5 w 17"/>
                <a:gd name="T5" fmla="*/ 9 h 46"/>
                <a:gd name="T6" fmla="*/ 5 w 17"/>
                <a:gd name="T7" fmla="*/ 21 h 46"/>
                <a:gd name="T8" fmla="*/ 3 w 17"/>
                <a:gd name="T9" fmla="*/ 33 h 46"/>
                <a:gd name="T10" fmla="*/ 0 w 17"/>
                <a:gd name="T11" fmla="*/ 41 h 46"/>
                <a:gd name="T12" fmla="*/ 8 w 17"/>
                <a:gd name="T13" fmla="*/ 45 h 46"/>
                <a:gd name="T14" fmla="*/ 14 w 17"/>
                <a:gd name="T15" fmla="*/ 34 h 46"/>
                <a:gd name="T16" fmla="*/ 14 w 17"/>
                <a:gd name="T17" fmla="*/ 21 h 46"/>
                <a:gd name="T18" fmla="*/ 14 w 17"/>
                <a:gd name="T19" fmla="*/ 9 h 46"/>
                <a:gd name="T20" fmla="*/ 16 w 17"/>
                <a:gd name="T21" fmla="*/ 0 h 46"/>
                <a:gd name="T22" fmla="*/ 16 w 17"/>
                <a:gd name="T23" fmla="*/ 0 h 46"/>
                <a:gd name="T24" fmla="*/ 5 w 17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6"/>
                <a:gd name="T41" fmla="*/ 17 w 1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6">
                  <a:moveTo>
                    <a:pt x="5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1"/>
                  </a:lnTo>
                  <a:lnTo>
                    <a:pt x="8" y="45"/>
                  </a:lnTo>
                  <a:lnTo>
                    <a:pt x="14" y="34"/>
                  </a:lnTo>
                  <a:lnTo>
                    <a:pt x="14" y="21"/>
                  </a:lnTo>
                  <a:lnTo>
                    <a:pt x="14" y="9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19" name="Freeform 616"/>
            <p:cNvSpPr>
              <a:spLocks/>
            </p:cNvSpPr>
            <p:nvPr/>
          </p:nvSpPr>
          <p:spPr bwMode="auto">
            <a:xfrm>
              <a:off x="2116" y="1345"/>
              <a:ext cx="17" cy="17"/>
            </a:xfrm>
            <a:custGeom>
              <a:avLst/>
              <a:gdLst>
                <a:gd name="T0" fmla="*/ 4 w 17"/>
                <a:gd name="T1" fmla="*/ 3 h 17"/>
                <a:gd name="T2" fmla="*/ 4 w 17"/>
                <a:gd name="T3" fmla="*/ 3 h 17"/>
                <a:gd name="T4" fmla="*/ 4 w 17"/>
                <a:gd name="T5" fmla="*/ 5 h 17"/>
                <a:gd name="T6" fmla="*/ 4 w 17"/>
                <a:gd name="T7" fmla="*/ 8 h 17"/>
                <a:gd name="T8" fmla="*/ 2 w 17"/>
                <a:gd name="T9" fmla="*/ 12 h 17"/>
                <a:gd name="T10" fmla="*/ 0 w 17"/>
                <a:gd name="T11" fmla="*/ 16 h 17"/>
                <a:gd name="T12" fmla="*/ 12 w 17"/>
                <a:gd name="T13" fmla="*/ 16 h 17"/>
                <a:gd name="T14" fmla="*/ 14 w 17"/>
                <a:gd name="T15" fmla="*/ 12 h 17"/>
                <a:gd name="T16" fmla="*/ 14 w 17"/>
                <a:gd name="T17" fmla="*/ 10 h 17"/>
                <a:gd name="T18" fmla="*/ 16 w 17"/>
                <a:gd name="T19" fmla="*/ 5 h 17"/>
                <a:gd name="T20" fmla="*/ 14 w 17"/>
                <a:gd name="T21" fmla="*/ 0 h 17"/>
                <a:gd name="T22" fmla="*/ 14 w 17"/>
                <a:gd name="T23" fmla="*/ 1 h 17"/>
                <a:gd name="T24" fmla="*/ 4 w 17"/>
                <a:gd name="T25" fmla="*/ 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4" y="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0" name="Freeform 617"/>
            <p:cNvSpPr>
              <a:spLocks/>
            </p:cNvSpPr>
            <p:nvPr/>
          </p:nvSpPr>
          <p:spPr bwMode="auto">
            <a:xfrm>
              <a:off x="2108" y="1338"/>
              <a:ext cx="17" cy="17"/>
            </a:xfrm>
            <a:custGeom>
              <a:avLst/>
              <a:gdLst>
                <a:gd name="T0" fmla="*/ 2 w 17"/>
                <a:gd name="T1" fmla="*/ 12 h 17"/>
                <a:gd name="T2" fmla="*/ 1 w 17"/>
                <a:gd name="T3" fmla="*/ 12 h 17"/>
                <a:gd name="T4" fmla="*/ 5 w 17"/>
                <a:gd name="T5" fmla="*/ 10 h 17"/>
                <a:gd name="T6" fmla="*/ 7 w 17"/>
                <a:gd name="T7" fmla="*/ 12 h 17"/>
                <a:gd name="T8" fmla="*/ 9 w 17"/>
                <a:gd name="T9" fmla="*/ 12 h 17"/>
                <a:gd name="T10" fmla="*/ 10 w 17"/>
                <a:gd name="T11" fmla="*/ 16 h 17"/>
                <a:gd name="T12" fmla="*/ 16 w 17"/>
                <a:gd name="T13" fmla="*/ 14 h 17"/>
                <a:gd name="T14" fmla="*/ 12 w 17"/>
                <a:gd name="T15" fmla="*/ 3 h 17"/>
                <a:gd name="T16" fmla="*/ 8 w 17"/>
                <a:gd name="T17" fmla="*/ 0 h 17"/>
                <a:gd name="T18" fmla="*/ 5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2 w 17"/>
                <a:gd name="T25" fmla="*/ 1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2" y="12"/>
                  </a:moveTo>
                  <a:lnTo>
                    <a:pt x="1" y="12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1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1" name="Freeform 618"/>
            <p:cNvSpPr>
              <a:spLocks/>
            </p:cNvSpPr>
            <p:nvPr/>
          </p:nvSpPr>
          <p:spPr bwMode="auto">
            <a:xfrm>
              <a:off x="2088" y="1352"/>
              <a:ext cx="17" cy="47"/>
            </a:xfrm>
            <a:custGeom>
              <a:avLst/>
              <a:gdLst>
                <a:gd name="T0" fmla="*/ 9 w 17"/>
                <a:gd name="T1" fmla="*/ 6 h 47"/>
                <a:gd name="T2" fmla="*/ 3 w 17"/>
                <a:gd name="T3" fmla="*/ 15 h 47"/>
                <a:gd name="T4" fmla="*/ 1 w 17"/>
                <a:gd name="T5" fmla="*/ 23 h 47"/>
                <a:gd name="T6" fmla="*/ 0 w 17"/>
                <a:gd name="T7" fmla="*/ 33 h 47"/>
                <a:gd name="T8" fmla="*/ 3 w 17"/>
                <a:gd name="T9" fmla="*/ 44 h 47"/>
                <a:gd name="T10" fmla="*/ 4 w 17"/>
                <a:gd name="T11" fmla="*/ 46 h 47"/>
                <a:gd name="T12" fmla="*/ 5 w 17"/>
                <a:gd name="T13" fmla="*/ 46 h 47"/>
                <a:gd name="T14" fmla="*/ 7 w 17"/>
                <a:gd name="T15" fmla="*/ 45 h 47"/>
                <a:gd name="T16" fmla="*/ 8 w 17"/>
                <a:gd name="T17" fmla="*/ 42 h 47"/>
                <a:gd name="T18" fmla="*/ 9 w 17"/>
                <a:gd name="T19" fmla="*/ 37 h 47"/>
                <a:gd name="T20" fmla="*/ 9 w 17"/>
                <a:gd name="T21" fmla="*/ 31 h 47"/>
                <a:gd name="T22" fmla="*/ 9 w 17"/>
                <a:gd name="T23" fmla="*/ 26 h 47"/>
                <a:gd name="T24" fmla="*/ 9 w 17"/>
                <a:gd name="T25" fmla="*/ 23 h 47"/>
                <a:gd name="T26" fmla="*/ 10 w 17"/>
                <a:gd name="T27" fmla="*/ 16 h 47"/>
                <a:gd name="T28" fmla="*/ 12 w 17"/>
                <a:gd name="T29" fmla="*/ 11 h 47"/>
                <a:gd name="T30" fmla="*/ 14 w 17"/>
                <a:gd name="T31" fmla="*/ 5 h 47"/>
                <a:gd name="T32" fmla="*/ 16 w 17"/>
                <a:gd name="T33" fmla="*/ 0 h 47"/>
                <a:gd name="T34" fmla="*/ 14 w 17"/>
                <a:gd name="T35" fmla="*/ 0 h 47"/>
                <a:gd name="T36" fmla="*/ 11 w 17"/>
                <a:gd name="T37" fmla="*/ 1 h 47"/>
                <a:gd name="T38" fmla="*/ 9 w 17"/>
                <a:gd name="T39" fmla="*/ 4 h 47"/>
                <a:gd name="T40" fmla="*/ 9 w 17"/>
                <a:gd name="T41" fmla="*/ 6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47"/>
                <a:gd name="T65" fmla="*/ 17 w 17"/>
                <a:gd name="T66" fmla="*/ 47 h 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47">
                  <a:moveTo>
                    <a:pt x="9" y="6"/>
                  </a:moveTo>
                  <a:lnTo>
                    <a:pt x="3" y="15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0" y="16"/>
                  </a:lnTo>
                  <a:lnTo>
                    <a:pt x="12" y="11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9" y="6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2" name="Freeform 619"/>
            <p:cNvSpPr>
              <a:spLocks/>
            </p:cNvSpPr>
            <p:nvPr/>
          </p:nvSpPr>
          <p:spPr bwMode="auto">
            <a:xfrm>
              <a:off x="2085" y="1357"/>
              <a:ext cx="17" cy="41"/>
            </a:xfrm>
            <a:custGeom>
              <a:avLst/>
              <a:gdLst>
                <a:gd name="T0" fmla="*/ 9 w 17"/>
                <a:gd name="T1" fmla="*/ 38 h 41"/>
                <a:gd name="T2" fmla="*/ 9 w 17"/>
                <a:gd name="T3" fmla="*/ 38 h 41"/>
                <a:gd name="T4" fmla="*/ 6 w 17"/>
                <a:gd name="T5" fmla="*/ 28 h 41"/>
                <a:gd name="T6" fmla="*/ 6 w 17"/>
                <a:gd name="T7" fmla="*/ 20 h 41"/>
                <a:gd name="T8" fmla="*/ 10 w 17"/>
                <a:gd name="T9" fmla="*/ 11 h 41"/>
                <a:gd name="T10" fmla="*/ 16 w 17"/>
                <a:gd name="T11" fmla="*/ 3 h 41"/>
                <a:gd name="T12" fmla="*/ 10 w 17"/>
                <a:gd name="T13" fmla="*/ 0 h 41"/>
                <a:gd name="T14" fmla="*/ 4 w 17"/>
                <a:gd name="T15" fmla="*/ 8 h 41"/>
                <a:gd name="T16" fmla="*/ 0 w 17"/>
                <a:gd name="T17" fmla="*/ 18 h 41"/>
                <a:gd name="T18" fmla="*/ 0 w 17"/>
                <a:gd name="T19" fmla="*/ 28 h 41"/>
                <a:gd name="T20" fmla="*/ 3 w 17"/>
                <a:gd name="T21" fmla="*/ 40 h 41"/>
                <a:gd name="T22" fmla="*/ 3 w 17"/>
                <a:gd name="T23" fmla="*/ 40 h 41"/>
                <a:gd name="T24" fmla="*/ 9 w 17"/>
                <a:gd name="T25" fmla="*/ 38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1"/>
                <a:gd name="T41" fmla="*/ 17 w 1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1">
                  <a:moveTo>
                    <a:pt x="9" y="38"/>
                  </a:moveTo>
                  <a:lnTo>
                    <a:pt x="9" y="38"/>
                  </a:lnTo>
                  <a:lnTo>
                    <a:pt x="6" y="28"/>
                  </a:lnTo>
                  <a:lnTo>
                    <a:pt x="6" y="20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3" y="40"/>
                  </a:lnTo>
                  <a:lnTo>
                    <a:pt x="9" y="3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3" name="Freeform 620"/>
            <p:cNvSpPr>
              <a:spLocks/>
            </p:cNvSpPr>
            <p:nvPr/>
          </p:nvSpPr>
          <p:spPr bwMode="auto">
            <a:xfrm>
              <a:off x="2088" y="1394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0 h 17"/>
                <a:gd name="T4" fmla="*/ 7 w 17"/>
                <a:gd name="T5" fmla="*/ 2 h 17"/>
                <a:gd name="T6" fmla="*/ 5 w 17"/>
                <a:gd name="T7" fmla="*/ 2 h 17"/>
                <a:gd name="T8" fmla="*/ 7 w 17"/>
                <a:gd name="T9" fmla="*/ 2 h 17"/>
                <a:gd name="T10" fmla="*/ 7 w 17"/>
                <a:gd name="T11" fmla="*/ 2 h 17"/>
                <a:gd name="T12" fmla="*/ 0 w 17"/>
                <a:gd name="T13" fmla="*/ 6 h 17"/>
                <a:gd name="T14" fmla="*/ 4 w 17"/>
                <a:gd name="T15" fmla="*/ 16 h 17"/>
                <a:gd name="T16" fmla="*/ 8 w 17"/>
                <a:gd name="T17" fmla="*/ 16 h 17"/>
                <a:gd name="T18" fmla="*/ 13 w 17"/>
                <a:gd name="T19" fmla="*/ 9 h 17"/>
                <a:gd name="T20" fmla="*/ 16 w 17"/>
                <a:gd name="T21" fmla="*/ 0 h 17"/>
                <a:gd name="T22" fmla="*/ 16 w 17"/>
                <a:gd name="T23" fmla="*/ 0 h 17"/>
                <a:gd name="T24" fmla="*/ 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0" y="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3" y="9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4" name="Freeform 621"/>
            <p:cNvSpPr>
              <a:spLocks/>
            </p:cNvSpPr>
            <p:nvPr/>
          </p:nvSpPr>
          <p:spPr bwMode="auto">
            <a:xfrm>
              <a:off x="2093" y="1375"/>
              <a:ext cx="17" cy="20"/>
            </a:xfrm>
            <a:custGeom>
              <a:avLst/>
              <a:gdLst>
                <a:gd name="T0" fmla="*/ 2 w 17"/>
                <a:gd name="T1" fmla="*/ 0 h 20"/>
                <a:gd name="T2" fmla="*/ 2 w 17"/>
                <a:gd name="T3" fmla="*/ 0 h 20"/>
                <a:gd name="T4" fmla="*/ 2 w 17"/>
                <a:gd name="T5" fmla="*/ 3 h 20"/>
                <a:gd name="T6" fmla="*/ 2 w 17"/>
                <a:gd name="T7" fmla="*/ 8 h 20"/>
                <a:gd name="T8" fmla="*/ 2 w 17"/>
                <a:gd name="T9" fmla="*/ 14 h 20"/>
                <a:gd name="T10" fmla="*/ 0 w 17"/>
                <a:gd name="T11" fmla="*/ 19 h 20"/>
                <a:gd name="T12" fmla="*/ 16 w 17"/>
                <a:gd name="T13" fmla="*/ 19 h 20"/>
                <a:gd name="T14" fmla="*/ 16 w 17"/>
                <a:gd name="T15" fmla="*/ 14 h 20"/>
                <a:gd name="T16" fmla="*/ 16 w 17"/>
                <a:gd name="T17" fmla="*/ 8 h 20"/>
                <a:gd name="T18" fmla="*/ 16 w 17"/>
                <a:gd name="T19" fmla="*/ 3 h 20"/>
                <a:gd name="T20" fmla="*/ 16 w 17"/>
                <a:gd name="T21" fmla="*/ 0 h 20"/>
                <a:gd name="T22" fmla="*/ 16 w 17"/>
                <a:gd name="T23" fmla="*/ 0 h 20"/>
                <a:gd name="T24" fmla="*/ 2 w 17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0"/>
                <a:gd name="T41" fmla="*/ 17 w 1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0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5" name="Freeform 622"/>
            <p:cNvSpPr>
              <a:spLocks/>
            </p:cNvSpPr>
            <p:nvPr/>
          </p:nvSpPr>
          <p:spPr bwMode="auto">
            <a:xfrm>
              <a:off x="2094" y="1349"/>
              <a:ext cx="17" cy="27"/>
            </a:xfrm>
            <a:custGeom>
              <a:avLst/>
              <a:gdLst>
                <a:gd name="T0" fmla="*/ 11 w 17"/>
                <a:gd name="T1" fmla="*/ 5 h 27"/>
                <a:gd name="T2" fmla="*/ 8 w 17"/>
                <a:gd name="T3" fmla="*/ 2 h 27"/>
                <a:gd name="T4" fmla="*/ 5 w 17"/>
                <a:gd name="T5" fmla="*/ 7 h 27"/>
                <a:gd name="T6" fmla="*/ 3 w 17"/>
                <a:gd name="T7" fmla="*/ 13 h 27"/>
                <a:gd name="T8" fmla="*/ 1 w 17"/>
                <a:gd name="T9" fmla="*/ 19 h 27"/>
                <a:gd name="T10" fmla="*/ 0 w 17"/>
                <a:gd name="T11" fmla="*/ 26 h 27"/>
                <a:gd name="T12" fmla="*/ 5 w 17"/>
                <a:gd name="T13" fmla="*/ 26 h 27"/>
                <a:gd name="T14" fmla="*/ 8 w 17"/>
                <a:gd name="T15" fmla="*/ 20 h 27"/>
                <a:gd name="T16" fmla="*/ 9 w 17"/>
                <a:gd name="T17" fmla="*/ 15 h 27"/>
                <a:gd name="T18" fmla="*/ 12 w 17"/>
                <a:gd name="T19" fmla="*/ 9 h 27"/>
                <a:gd name="T20" fmla="*/ 14 w 17"/>
                <a:gd name="T21" fmla="*/ 2 h 27"/>
                <a:gd name="T22" fmla="*/ 11 w 17"/>
                <a:gd name="T23" fmla="*/ 0 h 27"/>
                <a:gd name="T24" fmla="*/ 14 w 17"/>
                <a:gd name="T25" fmla="*/ 2 h 27"/>
                <a:gd name="T26" fmla="*/ 16 w 17"/>
                <a:gd name="T27" fmla="*/ 0 h 27"/>
                <a:gd name="T28" fmla="*/ 11 w 17"/>
                <a:gd name="T29" fmla="*/ 0 h 27"/>
                <a:gd name="T30" fmla="*/ 11 w 17"/>
                <a:gd name="T31" fmla="*/ 5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7"/>
                <a:gd name="T50" fmla="*/ 17 w 17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7">
                  <a:moveTo>
                    <a:pt x="11" y="5"/>
                  </a:moveTo>
                  <a:lnTo>
                    <a:pt x="8" y="2"/>
                  </a:lnTo>
                  <a:lnTo>
                    <a:pt x="5" y="7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8" y="20"/>
                  </a:lnTo>
                  <a:lnTo>
                    <a:pt x="9" y="15"/>
                  </a:lnTo>
                  <a:lnTo>
                    <a:pt x="12" y="9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6" name="Freeform 623"/>
            <p:cNvSpPr>
              <a:spLocks/>
            </p:cNvSpPr>
            <p:nvPr/>
          </p:nvSpPr>
          <p:spPr bwMode="auto">
            <a:xfrm>
              <a:off x="2094" y="1349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8 w 17"/>
                <a:gd name="T3" fmla="*/ 14 h 17"/>
                <a:gd name="T4" fmla="*/ 9 w 17"/>
                <a:gd name="T5" fmla="*/ 13 h 17"/>
                <a:gd name="T6" fmla="*/ 11 w 17"/>
                <a:gd name="T7" fmla="*/ 10 h 17"/>
                <a:gd name="T8" fmla="*/ 12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11 w 17"/>
                <a:gd name="T15" fmla="*/ 1 h 17"/>
                <a:gd name="T16" fmla="*/ 4 w 17"/>
                <a:gd name="T17" fmla="*/ 4 h 17"/>
                <a:gd name="T18" fmla="*/ 1 w 17"/>
                <a:gd name="T19" fmla="*/ 8 h 17"/>
                <a:gd name="T20" fmla="*/ 0 w 17"/>
                <a:gd name="T21" fmla="*/ 12 h 17"/>
                <a:gd name="T22" fmla="*/ 0 w 17"/>
                <a:gd name="T23" fmla="*/ 10 h 17"/>
                <a:gd name="T24" fmla="*/ 8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16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8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7" name="Freeform 624"/>
            <p:cNvSpPr>
              <a:spLocks/>
            </p:cNvSpPr>
            <p:nvPr/>
          </p:nvSpPr>
          <p:spPr bwMode="auto">
            <a:xfrm>
              <a:off x="2179" y="1377"/>
              <a:ext cx="138" cy="27"/>
            </a:xfrm>
            <a:custGeom>
              <a:avLst/>
              <a:gdLst>
                <a:gd name="T0" fmla="*/ 75 w 138"/>
                <a:gd name="T1" fmla="*/ 11 h 27"/>
                <a:gd name="T2" fmla="*/ 65 w 138"/>
                <a:gd name="T3" fmla="*/ 12 h 27"/>
                <a:gd name="T4" fmla="*/ 60 w 138"/>
                <a:gd name="T5" fmla="*/ 13 h 27"/>
                <a:gd name="T6" fmla="*/ 55 w 138"/>
                <a:gd name="T7" fmla="*/ 13 h 27"/>
                <a:gd name="T8" fmla="*/ 50 w 138"/>
                <a:gd name="T9" fmla="*/ 11 h 27"/>
                <a:gd name="T10" fmla="*/ 45 w 138"/>
                <a:gd name="T11" fmla="*/ 8 h 27"/>
                <a:gd name="T12" fmla="*/ 39 w 138"/>
                <a:gd name="T13" fmla="*/ 11 h 27"/>
                <a:gd name="T14" fmla="*/ 33 w 138"/>
                <a:gd name="T15" fmla="*/ 13 h 27"/>
                <a:gd name="T16" fmla="*/ 26 w 138"/>
                <a:gd name="T17" fmla="*/ 11 h 27"/>
                <a:gd name="T18" fmla="*/ 18 w 138"/>
                <a:gd name="T19" fmla="*/ 8 h 27"/>
                <a:gd name="T20" fmla="*/ 10 w 138"/>
                <a:gd name="T21" fmla="*/ 13 h 27"/>
                <a:gd name="T22" fmla="*/ 4 w 138"/>
                <a:gd name="T23" fmla="*/ 13 h 27"/>
                <a:gd name="T24" fmla="*/ 0 w 138"/>
                <a:gd name="T25" fmla="*/ 11 h 27"/>
                <a:gd name="T26" fmla="*/ 0 w 138"/>
                <a:gd name="T27" fmla="*/ 11 h 27"/>
                <a:gd name="T28" fmla="*/ 0 w 138"/>
                <a:gd name="T29" fmla="*/ 11 h 27"/>
                <a:gd name="T30" fmla="*/ 0 w 138"/>
                <a:gd name="T31" fmla="*/ 6 h 27"/>
                <a:gd name="T32" fmla="*/ 0 w 138"/>
                <a:gd name="T33" fmla="*/ 2 h 27"/>
                <a:gd name="T34" fmla="*/ 1 w 138"/>
                <a:gd name="T35" fmla="*/ 1 h 27"/>
                <a:gd name="T36" fmla="*/ 8 w 138"/>
                <a:gd name="T37" fmla="*/ 0 h 27"/>
                <a:gd name="T38" fmla="*/ 10 w 138"/>
                <a:gd name="T39" fmla="*/ 3 h 27"/>
                <a:gd name="T40" fmla="*/ 13 w 138"/>
                <a:gd name="T41" fmla="*/ 4 h 27"/>
                <a:gd name="T42" fmla="*/ 15 w 138"/>
                <a:gd name="T43" fmla="*/ 4 h 27"/>
                <a:gd name="T44" fmla="*/ 21 w 138"/>
                <a:gd name="T45" fmla="*/ 5 h 27"/>
                <a:gd name="T46" fmla="*/ 26 w 138"/>
                <a:gd name="T47" fmla="*/ 8 h 27"/>
                <a:gd name="T48" fmla="*/ 32 w 138"/>
                <a:gd name="T49" fmla="*/ 10 h 27"/>
                <a:gd name="T50" fmla="*/ 38 w 138"/>
                <a:gd name="T51" fmla="*/ 7 h 27"/>
                <a:gd name="T52" fmla="*/ 44 w 138"/>
                <a:gd name="T53" fmla="*/ 5 h 27"/>
                <a:gd name="T54" fmla="*/ 55 w 138"/>
                <a:gd name="T55" fmla="*/ 11 h 27"/>
                <a:gd name="T56" fmla="*/ 59 w 138"/>
                <a:gd name="T57" fmla="*/ 12 h 27"/>
                <a:gd name="T58" fmla="*/ 68 w 138"/>
                <a:gd name="T59" fmla="*/ 9 h 27"/>
                <a:gd name="T60" fmla="*/ 75 w 138"/>
                <a:gd name="T61" fmla="*/ 9 h 27"/>
                <a:gd name="T62" fmla="*/ 81 w 138"/>
                <a:gd name="T63" fmla="*/ 13 h 27"/>
                <a:gd name="T64" fmla="*/ 89 w 138"/>
                <a:gd name="T65" fmla="*/ 13 h 27"/>
                <a:gd name="T66" fmla="*/ 96 w 138"/>
                <a:gd name="T67" fmla="*/ 14 h 27"/>
                <a:gd name="T68" fmla="*/ 104 w 138"/>
                <a:gd name="T69" fmla="*/ 14 h 27"/>
                <a:gd name="T70" fmla="*/ 112 w 138"/>
                <a:gd name="T71" fmla="*/ 17 h 27"/>
                <a:gd name="T72" fmla="*/ 120 w 138"/>
                <a:gd name="T73" fmla="*/ 21 h 27"/>
                <a:gd name="T74" fmla="*/ 127 w 138"/>
                <a:gd name="T75" fmla="*/ 24 h 27"/>
                <a:gd name="T76" fmla="*/ 135 w 138"/>
                <a:gd name="T77" fmla="*/ 24 h 27"/>
                <a:gd name="T78" fmla="*/ 135 w 138"/>
                <a:gd name="T79" fmla="*/ 26 h 27"/>
                <a:gd name="T80" fmla="*/ 128 w 138"/>
                <a:gd name="T81" fmla="*/ 26 h 27"/>
                <a:gd name="T82" fmla="*/ 124 w 138"/>
                <a:gd name="T83" fmla="*/ 25 h 27"/>
                <a:gd name="T84" fmla="*/ 117 w 138"/>
                <a:gd name="T85" fmla="*/ 21 h 27"/>
                <a:gd name="T86" fmla="*/ 110 w 138"/>
                <a:gd name="T87" fmla="*/ 19 h 27"/>
                <a:gd name="T88" fmla="*/ 104 w 138"/>
                <a:gd name="T89" fmla="*/ 17 h 27"/>
                <a:gd name="T90" fmla="*/ 95 w 138"/>
                <a:gd name="T91" fmla="*/ 15 h 27"/>
                <a:gd name="T92" fmla="*/ 87 w 138"/>
                <a:gd name="T93" fmla="*/ 15 h 27"/>
                <a:gd name="T94" fmla="*/ 82 w 138"/>
                <a:gd name="T95" fmla="*/ 14 h 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27"/>
                <a:gd name="T146" fmla="*/ 138 w 138"/>
                <a:gd name="T147" fmla="*/ 27 h 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27">
                  <a:moveTo>
                    <a:pt x="81" y="13"/>
                  </a:moveTo>
                  <a:lnTo>
                    <a:pt x="78" y="13"/>
                  </a:lnTo>
                  <a:lnTo>
                    <a:pt x="75" y="11"/>
                  </a:lnTo>
                  <a:lnTo>
                    <a:pt x="70" y="11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2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5" y="9"/>
                  </a:lnTo>
                  <a:lnTo>
                    <a:pt x="76" y="10"/>
                  </a:lnTo>
                  <a:lnTo>
                    <a:pt x="79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3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4" y="14"/>
                  </a:lnTo>
                  <a:lnTo>
                    <a:pt x="106" y="15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1"/>
                  </a:lnTo>
                  <a:lnTo>
                    <a:pt x="125" y="22"/>
                  </a:lnTo>
                  <a:lnTo>
                    <a:pt x="127" y="24"/>
                  </a:lnTo>
                  <a:lnTo>
                    <a:pt x="130" y="24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7" y="24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31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1" y="24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2" y="20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4" y="17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5" y="15"/>
                  </a:lnTo>
                  <a:lnTo>
                    <a:pt x="92" y="15"/>
                  </a:lnTo>
                  <a:lnTo>
                    <a:pt x="89" y="15"/>
                  </a:lnTo>
                  <a:lnTo>
                    <a:pt x="87" y="15"/>
                  </a:lnTo>
                  <a:lnTo>
                    <a:pt x="84" y="14"/>
                  </a:lnTo>
                  <a:lnTo>
                    <a:pt x="83" y="14"/>
                  </a:lnTo>
                  <a:lnTo>
                    <a:pt x="82" y="14"/>
                  </a:lnTo>
                  <a:lnTo>
                    <a:pt x="81" y="13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0628" name="Freeform 625"/>
            <p:cNvSpPr>
              <a:spLocks/>
            </p:cNvSpPr>
            <p:nvPr/>
          </p:nvSpPr>
          <p:spPr bwMode="auto">
            <a:xfrm>
              <a:off x="2179" y="1377"/>
              <a:ext cx="138" cy="27"/>
            </a:xfrm>
            <a:custGeom>
              <a:avLst/>
              <a:gdLst>
                <a:gd name="T0" fmla="*/ 78 w 138"/>
                <a:gd name="T1" fmla="*/ 13 h 27"/>
                <a:gd name="T2" fmla="*/ 68 w 138"/>
                <a:gd name="T3" fmla="*/ 11 h 27"/>
                <a:gd name="T4" fmla="*/ 65 w 138"/>
                <a:gd name="T5" fmla="*/ 13 h 27"/>
                <a:gd name="T6" fmla="*/ 60 w 138"/>
                <a:gd name="T7" fmla="*/ 13 h 27"/>
                <a:gd name="T8" fmla="*/ 55 w 138"/>
                <a:gd name="T9" fmla="*/ 13 h 27"/>
                <a:gd name="T10" fmla="*/ 50 w 138"/>
                <a:gd name="T11" fmla="*/ 11 h 27"/>
                <a:gd name="T12" fmla="*/ 47 w 138"/>
                <a:gd name="T13" fmla="*/ 8 h 27"/>
                <a:gd name="T14" fmla="*/ 41 w 138"/>
                <a:gd name="T15" fmla="*/ 9 h 27"/>
                <a:gd name="T16" fmla="*/ 35 w 138"/>
                <a:gd name="T17" fmla="*/ 13 h 27"/>
                <a:gd name="T18" fmla="*/ 31 w 138"/>
                <a:gd name="T19" fmla="*/ 13 h 27"/>
                <a:gd name="T20" fmla="*/ 24 w 138"/>
                <a:gd name="T21" fmla="*/ 8 h 27"/>
                <a:gd name="T22" fmla="*/ 18 w 138"/>
                <a:gd name="T23" fmla="*/ 8 h 27"/>
                <a:gd name="T24" fmla="*/ 10 w 138"/>
                <a:gd name="T25" fmla="*/ 13 h 27"/>
                <a:gd name="T26" fmla="*/ 5 w 138"/>
                <a:gd name="T27" fmla="*/ 13 h 27"/>
                <a:gd name="T28" fmla="*/ 2 w 138"/>
                <a:gd name="T29" fmla="*/ 12 h 27"/>
                <a:gd name="T30" fmla="*/ 0 w 138"/>
                <a:gd name="T31" fmla="*/ 11 h 27"/>
                <a:gd name="T32" fmla="*/ 0 w 138"/>
                <a:gd name="T33" fmla="*/ 11 h 27"/>
                <a:gd name="T34" fmla="*/ 0 w 138"/>
                <a:gd name="T35" fmla="*/ 11 h 27"/>
                <a:gd name="T36" fmla="*/ 0 w 138"/>
                <a:gd name="T37" fmla="*/ 7 h 27"/>
                <a:gd name="T38" fmla="*/ 0 w 138"/>
                <a:gd name="T39" fmla="*/ 4 h 27"/>
                <a:gd name="T40" fmla="*/ 0 w 138"/>
                <a:gd name="T41" fmla="*/ 2 h 27"/>
                <a:gd name="T42" fmla="*/ 1 w 138"/>
                <a:gd name="T43" fmla="*/ 1 h 27"/>
                <a:gd name="T44" fmla="*/ 8 w 138"/>
                <a:gd name="T45" fmla="*/ 0 h 27"/>
                <a:gd name="T46" fmla="*/ 10 w 138"/>
                <a:gd name="T47" fmla="*/ 2 h 27"/>
                <a:gd name="T48" fmla="*/ 11 w 138"/>
                <a:gd name="T49" fmla="*/ 4 h 27"/>
                <a:gd name="T50" fmla="*/ 14 w 138"/>
                <a:gd name="T51" fmla="*/ 4 h 27"/>
                <a:gd name="T52" fmla="*/ 15 w 138"/>
                <a:gd name="T53" fmla="*/ 4 h 27"/>
                <a:gd name="T54" fmla="*/ 21 w 138"/>
                <a:gd name="T55" fmla="*/ 5 h 27"/>
                <a:gd name="T56" fmla="*/ 26 w 138"/>
                <a:gd name="T57" fmla="*/ 8 h 27"/>
                <a:gd name="T58" fmla="*/ 30 w 138"/>
                <a:gd name="T59" fmla="*/ 9 h 27"/>
                <a:gd name="T60" fmla="*/ 36 w 138"/>
                <a:gd name="T61" fmla="*/ 8 h 27"/>
                <a:gd name="T62" fmla="*/ 43 w 138"/>
                <a:gd name="T63" fmla="*/ 6 h 27"/>
                <a:gd name="T64" fmla="*/ 47 w 138"/>
                <a:gd name="T65" fmla="*/ 6 h 27"/>
                <a:gd name="T66" fmla="*/ 57 w 138"/>
                <a:gd name="T67" fmla="*/ 11 h 27"/>
                <a:gd name="T68" fmla="*/ 60 w 138"/>
                <a:gd name="T69" fmla="*/ 11 h 27"/>
                <a:gd name="T70" fmla="*/ 68 w 138"/>
                <a:gd name="T71" fmla="*/ 9 h 27"/>
                <a:gd name="T72" fmla="*/ 75 w 138"/>
                <a:gd name="T73" fmla="*/ 9 h 27"/>
                <a:gd name="T74" fmla="*/ 81 w 138"/>
                <a:gd name="T75" fmla="*/ 13 h 27"/>
                <a:gd name="T76" fmla="*/ 86 w 138"/>
                <a:gd name="T77" fmla="*/ 13 h 27"/>
                <a:gd name="T78" fmla="*/ 94 w 138"/>
                <a:gd name="T79" fmla="*/ 14 h 27"/>
                <a:gd name="T80" fmla="*/ 101 w 138"/>
                <a:gd name="T81" fmla="*/ 14 h 27"/>
                <a:gd name="T82" fmla="*/ 106 w 138"/>
                <a:gd name="T83" fmla="*/ 15 h 27"/>
                <a:gd name="T84" fmla="*/ 115 w 138"/>
                <a:gd name="T85" fmla="*/ 18 h 27"/>
                <a:gd name="T86" fmla="*/ 122 w 138"/>
                <a:gd name="T87" fmla="*/ 21 h 27"/>
                <a:gd name="T88" fmla="*/ 127 w 138"/>
                <a:gd name="T89" fmla="*/ 24 h 27"/>
                <a:gd name="T90" fmla="*/ 135 w 138"/>
                <a:gd name="T91" fmla="*/ 24 h 27"/>
                <a:gd name="T92" fmla="*/ 137 w 138"/>
                <a:gd name="T93" fmla="*/ 24 h 27"/>
                <a:gd name="T94" fmla="*/ 131 w 138"/>
                <a:gd name="T95" fmla="*/ 26 h 27"/>
                <a:gd name="T96" fmla="*/ 125 w 138"/>
                <a:gd name="T97" fmla="*/ 25 h 27"/>
                <a:gd name="T98" fmla="*/ 121 w 138"/>
                <a:gd name="T99" fmla="*/ 24 h 27"/>
                <a:gd name="T100" fmla="*/ 115 w 138"/>
                <a:gd name="T101" fmla="*/ 21 h 27"/>
                <a:gd name="T102" fmla="*/ 109 w 138"/>
                <a:gd name="T103" fmla="*/ 19 h 27"/>
                <a:gd name="T104" fmla="*/ 104 w 138"/>
                <a:gd name="T105" fmla="*/ 17 h 27"/>
                <a:gd name="T106" fmla="*/ 95 w 138"/>
                <a:gd name="T107" fmla="*/ 15 h 27"/>
                <a:gd name="T108" fmla="*/ 87 w 138"/>
                <a:gd name="T109" fmla="*/ 15 h 27"/>
                <a:gd name="T110" fmla="*/ 83 w 138"/>
                <a:gd name="T111" fmla="*/ 14 h 27"/>
                <a:gd name="T112" fmla="*/ 81 w 138"/>
                <a:gd name="T113" fmla="*/ 13 h 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"/>
                <a:gd name="T172" fmla="*/ 0 h 27"/>
                <a:gd name="T173" fmla="*/ 138 w 138"/>
                <a:gd name="T174" fmla="*/ 27 h 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" h="27">
                  <a:moveTo>
                    <a:pt x="81" y="13"/>
                  </a:moveTo>
                  <a:lnTo>
                    <a:pt x="81" y="13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0" y="11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2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5" y="9"/>
                  </a:lnTo>
                  <a:lnTo>
                    <a:pt x="76" y="10"/>
                  </a:lnTo>
                  <a:lnTo>
                    <a:pt x="79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3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4" y="14"/>
                  </a:lnTo>
                  <a:lnTo>
                    <a:pt x="106" y="15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8"/>
                  </a:lnTo>
                  <a:lnTo>
                    <a:pt x="117" y="19"/>
                  </a:lnTo>
                  <a:lnTo>
                    <a:pt x="120" y="21"/>
                  </a:lnTo>
                  <a:lnTo>
                    <a:pt x="122" y="21"/>
                  </a:lnTo>
                  <a:lnTo>
                    <a:pt x="125" y="22"/>
                  </a:lnTo>
                  <a:lnTo>
                    <a:pt x="127" y="24"/>
                  </a:lnTo>
                  <a:lnTo>
                    <a:pt x="130" y="24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7" y="24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31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1" y="24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2" y="20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4" y="17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5" y="15"/>
                  </a:lnTo>
                  <a:lnTo>
                    <a:pt x="92" y="15"/>
                  </a:lnTo>
                  <a:lnTo>
                    <a:pt x="89" y="15"/>
                  </a:lnTo>
                  <a:lnTo>
                    <a:pt x="87" y="15"/>
                  </a:lnTo>
                  <a:lnTo>
                    <a:pt x="84" y="14"/>
                  </a:lnTo>
                  <a:lnTo>
                    <a:pt x="83" y="14"/>
                  </a:lnTo>
                  <a:lnTo>
                    <a:pt x="82" y="14"/>
                  </a:lnTo>
                  <a:lnTo>
                    <a:pt x="81" y="13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40629" name="Rectangle 626"/>
          <p:cNvSpPr>
            <a:spLocks noChangeArrowheads="1"/>
          </p:cNvSpPr>
          <p:nvPr/>
        </p:nvSpPr>
        <p:spPr bwMode="auto">
          <a:xfrm>
            <a:off x="0" y="1268413"/>
            <a:ext cx="1817688" cy="64135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fi-FI" sz="3600" b="1" u="sng">
                <a:solidFill>
                  <a:schemeClr val="hlink"/>
                </a:solidFill>
                <a:cs typeface="Arial" panose="020B0604020202020204" pitchFamily="34" charset="0"/>
              </a:rPr>
              <a:t>Biology</a:t>
            </a:r>
          </a:p>
        </p:txBody>
      </p:sp>
      <p:sp>
        <p:nvSpPr>
          <p:cNvPr id="640630" name="Rectangle 627"/>
          <p:cNvSpPr>
            <a:spLocks noChangeArrowheads="1"/>
          </p:cNvSpPr>
          <p:nvPr/>
        </p:nvSpPr>
        <p:spPr bwMode="auto">
          <a:xfrm>
            <a:off x="1547813" y="3933825"/>
            <a:ext cx="3570287" cy="641350"/>
          </a:xfrm>
          <a:prstGeom prst="rect">
            <a:avLst/>
          </a:prstGeom>
          <a:solidFill>
            <a:srgbClr val="0000FF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fi-FI" sz="3600" b="1" u="sng">
                <a:cs typeface="Arial" panose="020B0604020202020204" pitchFamily="34" charset="0"/>
              </a:rPr>
              <a:t>Psychodynamics</a:t>
            </a:r>
          </a:p>
        </p:txBody>
      </p:sp>
      <p:graphicFrame>
        <p:nvGraphicFramePr>
          <p:cNvPr id="640631" name="Object 628"/>
          <p:cNvGraphicFramePr>
            <a:graphicFrameLocks/>
          </p:cNvGraphicFramePr>
          <p:nvPr/>
        </p:nvGraphicFramePr>
        <p:xfrm>
          <a:off x="5003800" y="981075"/>
          <a:ext cx="2844800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" name="CorelDRAW 6.0 Graphic" r:id="rId11" imgW="2354040" imgH="2473200" progId="CorelDraw.Graphic.6">
                  <p:embed/>
                </p:oleObj>
              </mc:Choice>
              <mc:Fallback>
                <p:oleObj name="CorelDRAW 6.0 Graphic" r:id="rId11" imgW="2354040" imgH="2473200" progId="CorelDraw.Graphic.6">
                  <p:embed/>
                  <p:pic>
                    <p:nvPicPr>
                      <p:cNvPr id="640631" name="Object 62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2844800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632" name="Rectangle 629"/>
          <p:cNvSpPr>
            <a:spLocks noChangeArrowheads="1"/>
          </p:cNvSpPr>
          <p:nvPr/>
        </p:nvSpPr>
        <p:spPr bwMode="auto">
          <a:xfrm>
            <a:off x="5334000" y="1416050"/>
            <a:ext cx="2706688" cy="64135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fi-FI" sz="3600" b="1" u="sng">
                <a:solidFill>
                  <a:schemeClr val="tx2"/>
                </a:solidFill>
                <a:cs typeface="Arial" panose="020B0604020202020204" pitchFamily="34" charset="0"/>
              </a:rPr>
              <a:t>Transaction</a:t>
            </a:r>
          </a:p>
        </p:txBody>
      </p:sp>
      <p:sp>
        <p:nvSpPr>
          <p:cNvPr id="640633" name="Rectangle 630"/>
          <p:cNvSpPr>
            <a:spLocks noChangeArrowheads="1"/>
          </p:cNvSpPr>
          <p:nvPr/>
        </p:nvSpPr>
        <p:spPr bwMode="auto">
          <a:xfrm>
            <a:off x="5435600" y="3933825"/>
            <a:ext cx="3328988" cy="1190625"/>
          </a:xfrm>
          <a:prstGeom prst="rect">
            <a:avLst/>
          </a:prstGeom>
          <a:solidFill>
            <a:srgbClr val="CC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fi-FI" sz="3600" b="1" u="sng">
                <a:solidFill>
                  <a:schemeClr val="tx2"/>
                </a:solidFill>
                <a:cs typeface="Arial" panose="020B0604020202020204" pitchFamily="34" charset="0"/>
              </a:rPr>
              <a:t>Organisations</a:t>
            </a:r>
          </a:p>
          <a:p>
            <a:pPr>
              <a:buFontTx/>
              <a:buChar char="•"/>
            </a:pPr>
            <a:r>
              <a:rPr lang="en-GB" altLang="fi-FI" sz="3600" b="1" u="sng">
                <a:solidFill>
                  <a:schemeClr val="tx2"/>
                </a:solidFill>
                <a:cs typeface="Arial" panose="020B0604020202020204" pitchFamily="34" charset="0"/>
              </a:rPr>
              <a:t>Larger systems</a:t>
            </a:r>
          </a:p>
        </p:txBody>
      </p:sp>
      <p:sp>
        <p:nvSpPr>
          <p:cNvPr id="2066" name="Freeform 631"/>
          <p:cNvSpPr>
            <a:spLocks/>
          </p:cNvSpPr>
          <p:nvPr/>
        </p:nvSpPr>
        <p:spPr bwMode="auto">
          <a:xfrm>
            <a:off x="301625" y="742950"/>
            <a:ext cx="8637588" cy="5114925"/>
          </a:xfrm>
          <a:custGeom>
            <a:avLst/>
            <a:gdLst>
              <a:gd name="T0" fmla="*/ 2147483647 w 5894"/>
              <a:gd name="T1" fmla="*/ 2147483647 h 3222"/>
              <a:gd name="T2" fmla="*/ 2147483647 w 5894"/>
              <a:gd name="T3" fmla="*/ 2147483647 h 3222"/>
              <a:gd name="T4" fmla="*/ 2147483647 w 5894"/>
              <a:gd name="T5" fmla="*/ 2147483647 h 3222"/>
              <a:gd name="T6" fmla="*/ 2147483647 w 5894"/>
              <a:gd name="T7" fmla="*/ 2147483647 h 3222"/>
              <a:gd name="T8" fmla="*/ 2147483647 w 5894"/>
              <a:gd name="T9" fmla="*/ 2147483647 h 3222"/>
              <a:gd name="T10" fmla="*/ 2147483647 w 5894"/>
              <a:gd name="T11" fmla="*/ 2147483647 h 3222"/>
              <a:gd name="T12" fmla="*/ 2147483647 w 5894"/>
              <a:gd name="T13" fmla="*/ 2147483647 h 3222"/>
              <a:gd name="T14" fmla="*/ 2147483647 w 5894"/>
              <a:gd name="T15" fmla="*/ 2147483647 h 3222"/>
              <a:gd name="T16" fmla="*/ 2147483647 w 5894"/>
              <a:gd name="T17" fmla="*/ 2147483647 h 3222"/>
              <a:gd name="T18" fmla="*/ 2147483647 w 5894"/>
              <a:gd name="T19" fmla="*/ 2147483647 h 3222"/>
              <a:gd name="T20" fmla="*/ 2147483647 w 5894"/>
              <a:gd name="T21" fmla="*/ 2147483647 h 3222"/>
              <a:gd name="T22" fmla="*/ 2147483647 w 5894"/>
              <a:gd name="T23" fmla="*/ 2147483647 h 3222"/>
              <a:gd name="T24" fmla="*/ 0 w 5894"/>
              <a:gd name="T25" fmla="*/ 2147483647 h 3222"/>
              <a:gd name="T26" fmla="*/ 0 w 5894"/>
              <a:gd name="T27" fmla="*/ 2147483647 h 3222"/>
              <a:gd name="T28" fmla="*/ 2147483647 w 5894"/>
              <a:gd name="T29" fmla="*/ 2147483647 h 3222"/>
              <a:gd name="T30" fmla="*/ 2147483647 w 5894"/>
              <a:gd name="T31" fmla="*/ 2147483647 h 3222"/>
              <a:gd name="T32" fmla="*/ 2147483647 w 5894"/>
              <a:gd name="T33" fmla="*/ 2147483647 h 3222"/>
              <a:gd name="T34" fmla="*/ 2147483647 w 5894"/>
              <a:gd name="T35" fmla="*/ 2147483647 h 3222"/>
              <a:gd name="T36" fmla="*/ 2147483647 w 5894"/>
              <a:gd name="T37" fmla="*/ 2147483647 h 3222"/>
              <a:gd name="T38" fmla="*/ 2147483647 w 5894"/>
              <a:gd name="T39" fmla="*/ 2147483647 h 3222"/>
              <a:gd name="T40" fmla="*/ 2147483647 w 5894"/>
              <a:gd name="T41" fmla="*/ 2147483647 h 3222"/>
              <a:gd name="T42" fmla="*/ 2147483647 w 5894"/>
              <a:gd name="T43" fmla="*/ 2147483647 h 3222"/>
              <a:gd name="T44" fmla="*/ 2147483647 w 5894"/>
              <a:gd name="T45" fmla="*/ 2147483647 h 3222"/>
              <a:gd name="T46" fmla="*/ 2147483647 w 5894"/>
              <a:gd name="T47" fmla="*/ 2147483647 h 3222"/>
              <a:gd name="T48" fmla="*/ 2147483647 w 5894"/>
              <a:gd name="T49" fmla="*/ 2147483647 h 3222"/>
              <a:gd name="T50" fmla="*/ 2147483647 w 5894"/>
              <a:gd name="T51" fmla="*/ 2147483647 h 3222"/>
              <a:gd name="T52" fmla="*/ 2147483647 w 5894"/>
              <a:gd name="T53" fmla="*/ 2147483647 h 3222"/>
              <a:gd name="T54" fmla="*/ 2147483647 w 5894"/>
              <a:gd name="T55" fmla="*/ 2147483647 h 3222"/>
              <a:gd name="T56" fmla="*/ 2147483647 w 5894"/>
              <a:gd name="T57" fmla="*/ 2147483647 h 3222"/>
              <a:gd name="T58" fmla="*/ 2147483647 w 5894"/>
              <a:gd name="T59" fmla="*/ 2147483647 h 3222"/>
              <a:gd name="T60" fmla="*/ 2147483647 w 5894"/>
              <a:gd name="T61" fmla="*/ 2147483647 h 3222"/>
              <a:gd name="T62" fmla="*/ 2147483647 w 5894"/>
              <a:gd name="T63" fmla="*/ 2147483647 h 3222"/>
              <a:gd name="T64" fmla="*/ 2147483647 w 5894"/>
              <a:gd name="T65" fmla="*/ 2147483647 h 3222"/>
              <a:gd name="T66" fmla="*/ 2147483647 w 5894"/>
              <a:gd name="T67" fmla="*/ 2147483647 h 3222"/>
              <a:gd name="T68" fmla="*/ 2147483647 w 5894"/>
              <a:gd name="T69" fmla="*/ 2147483647 h 3222"/>
              <a:gd name="T70" fmla="*/ 2147483647 w 5894"/>
              <a:gd name="T71" fmla="*/ 2147483647 h 3222"/>
              <a:gd name="T72" fmla="*/ 2147483647 w 5894"/>
              <a:gd name="T73" fmla="*/ 2147483647 h 3222"/>
              <a:gd name="T74" fmla="*/ 2147483647 w 5894"/>
              <a:gd name="T75" fmla="*/ 2147483647 h 3222"/>
              <a:gd name="T76" fmla="*/ 2147483647 w 5894"/>
              <a:gd name="T77" fmla="*/ 2147483647 h 3222"/>
              <a:gd name="T78" fmla="*/ 2147483647 w 5894"/>
              <a:gd name="T79" fmla="*/ 2147483647 h 3222"/>
              <a:gd name="T80" fmla="*/ 2147483647 w 5894"/>
              <a:gd name="T81" fmla="*/ 2147483647 h 3222"/>
              <a:gd name="T82" fmla="*/ 2147483647 w 5894"/>
              <a:gd name="T83" fmla="*/ 2147483647 h 3222"/>
              <a:gd name="T84" fmla="*/ 2147483647 w 5894"/>
              <a:gd name="T85" fmla="*/ 2147483647 h 3222"/>
              <a:gd name="T86" fmla="*/ 2147483647 w 5894"/>
              <a:gd name="T87" fmla="*/ 2147483647 h 3222"/>
              <a:gd name="T88" fmla="*/ 2147483647 w 5894"/>
              <a:gd name="T89" fmla="*/ 2147483647 h 3222"/>
              <a:gd name="T90" fmla="*/ 2147483647 w 5894"/>
              <a:gd name="T91" fmla="*/ 2147483647 h 3222"/>
              <a:gd name="T92" fmla="*/ 2147483647 w 5894"/>
              <a:gd name="T93" fmla="*/ 2147483647 h 3222"/>
              <a:gd name="T94" fmla="*/ 2147483647 w 5894"/>
              <a:gd name="T95" fmla="*/ 2147483647 h 3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894"/>
              <a:gd name="T145" fmla="*/ 0 h 3222"/>
              <a:gd name="T146" fmla="*/ 5894 w 5894"/>
              <a:gd name="T147" fmla="*/ 3222 h 3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894" h="3222">
                <a:moveTo>
                  <a:pt x="1954" y="60"/>
                </a:moveTo>
                <a:lnTo>
                  <a:pt x="1892" y="54"/>
                </a:lnTo>
                <a:lnTo>
                  <a:pt x="1838" y="60"/>
                </a:lnTo>
                <a:lnTo>
                  <a:pt x="1795" y="60"/>
                </a:lnTo>
                <a:lnTo>
                  <a:pt x="1752" y="65"/>
                </a:lnTo>
                <a:lnTo>
                  <a:pt x="1709" y="65"/>
                </a:lnTo>
                <a:lnTo>
                  <a:pt x="1665" y="71"/>
                </a:lnTo>
                <a:lnTo>
                  <a:pt x="1611" y="71"/>
                </a:lnTo>
                <a:lnTo>
                  <a:pt x="1557" y="71"/>
                </a:lnTo>
                <a:lnTo>
                  <a:pt x="1503" y="71"/>
                </a:lnTo>
                <a:lnTo>
                  <a:pt x="1460" y="71"/>
                </a:lnTo>
                <a:lnTo>
                  <a:pt x="1417" y="71"/>
                </a:lnTo>
                <a:lnTo>
                  <a:pt x="1352" y="76"/>
                </a:lnTo>
                <a:lnTo>
                  <a:pt x="1298" y="76"/>
                </a:lnTo>
                <a:lnTo>
                  <a:pt x="1254" y="76"/>
                </a:lnTo>
                <a:lnTo>
                  <a:pt x="1200" y="76"/>
                </a:lnTo>
                <a:lnTo>
                  <a:pt x="1146" y="81"/>
                </a:lnTo>
                <a:lnTo>
                  <a:pt x="1092" y="81"/>
                </a:lnTo>
                <a:lnTo>
                  <a:pt x="1049" y="81"/>
                </a:lnTo>
                <a:lnTo>
                  <a:pt x="1006" y="81"/>
                </a:lnTo>
                <a:lnTo>
                  <a:pt x="952" y="87"/>
                </a:lnTo>
                <a:lnTo>
                  <a:pt x="908" y="87"/>
                </a:lnTo>
                <a:lnTo>
                  <a:pt x="876" y="87"/>
                </a:lnTo>
                <a:lnTo>
                  <a:pt x="833" y="87"/>
                </a:lnTo>
                <a:lnTo>
                  <a:pt x="790" y="87"/>
                </a:lnTo>
                <a:lnTo>
                  <a:pt x="746" y="87"/>
                </a:lnTo>
                <a:lnTo>
                  <a:pt x="692" y="92"/>
                </a:lnTo>
                <a:lnTo>
                  <a:pt x="649" y="92"/>
                </a:lnTo>
                <a:lnTo>
                  <a:pt x="606" y="92"/>
                </a:lnTo>
                <a:lnTo>
                  <a:pt x="573" y="92"/>
                </a:lnTo>
                <a:lnTo>
                  <a:pt x="530" y="92"/>
                </a:lnTo>
                <a:lnTo>
                  <a:pt x="498" y="92"/>
                </a:lnTo>
                <a:lnTo>
                  <a:pt x="465" y="98"/>
                </a:lnTo>
                <a:lnTo>
                  <a:pt x="422" y="103"/>
                </a:lnTo>
                <a:lnTo>
                  <a:pt x="390" y="103"/>
                </a:lnTo>
                <a:lnTo>
                  <a:pt x="357" y="108"/>
                </a:lnTo>
                <a:lnTo>
                  <a:pt x="314" y="119"/>
                </a:lnTo>
                <a:lnTo>
                  <a:pt x="281" y="130"/>
                </a:lnTo>
                <a:lnTo>
                  <a:pt x="238" y="141"/>
                </a:lnTo>
                <a:lnTo>
                  <a:pt x="195" y="152"/>
                </a:lnTo>
                <a:lnTo>
                  <a:pt x="162" y="184"/>
                </a:lnTo>
                <a:lnTo>
                  <a:pt x="130" y="217"/>
                </a:lnTo>
                <a:lnTo>
                  <a:pt x="98" y="249"/>
                </a:lnTo>
                <a:lnTo>
                  <a:pt x="87" y="281"/>
                </a:lnTo>
                <a:lnTo>
                  <a:pt x="54" y="325"/>
                </a:lnTo>
                <a:lnTo>
                  <a:pt x="22" y="379"/>
                </a:lnTo>
                <a:lnTo>
                  <a:pt x="17" y="422"/>
                </a:lnTo>
                <a:lnTo>
                  <a:pt x="6" y="476"/>
                </a:lnTo>
                <a:lnTo>
                  <a:pt x="6" y="530"/>
                </a:lnTo>
                <a:lnTo>
                  <a:pt x="0" y="584"/>
                </a:lnTo>
                <a:lnTo>
                  <a:pt x="0" y="649"/>
                </a:lnTo>
                <a:lnTo>
                  <a:pt x="0" y="714"/>
                </a:lnTo>
                <a:lnTo>
                  <a:pt x="0" y="768"/>
                </a:lnTo>
                <a:lnTo>
                  <a:pt x="0" y="822"/>
                </a:lnTo>
                <a:lnTo>
                  <a:pt x="0" y="876"/>
                </a:lnTo>
                <a:lnTo>
                  <a:pt x="0" y="930"/>
                </a:lnTo>
                <a:lnTo>
                  <a:pt x="0" y="984"/>
                </a:lnTo>
                <a:lnTo>
                  <a:pt x="6" y="1049"/>
                </a:lnTo>
                <a:lnTo>
                  <a:pt x="17" y="1114"/>
                </a:lnTo>
                <a:lnTo>
                  <a:pt x="27" y="1200"/>
                </a:lnTo>
                <a:lnTo>
                  <a:pt x="38" y="1276"/>
                </a:lnTo>
                <a:lnTo>
                  <a:pt x="44" y="1362"/>
                </a:lnTo>
                <a:lnTo>
                  <a:pt x="54" y="1449"/>
                </a:lnTo>
                <a:lnTo>
                  <a:pt x="60" y="1503"/>
                </a:lnTo>
                <a:lnTo>
                  <a:pt x="71" y="1579"/>
                </a:lnTo>
                <a:lnTo>
                  <a:pt x="81" y="1643"/>
                </a:lnTo>
                <a:lnTo>
                  <a:pt x="125" y="1730"/>
                </a:lnTo>
                <a:lnTo>
                  <a:pt x="157" y="1805"/>
                </a:lnTo>
                <a:lnTo>
                  <a:pt x="211" y="1881"/>
                </a:lnTo>
                <a:lnTo>
                  <a:pt x="244" y="1946"/>
                </a:lnTo>
                <a:lnTo>
                  <a:pt x="298" y="2032"/>
                </a:lnTo>
                <a:lnTo>
                  <a:pt x="341" y="2108"/>
                </a:lnTo>
                <a:lnTo>
                  <a:pt x="384" y="2173"/>
                </a:lnTo>
                <a:lnTo>
                  <a:pt x="427" y="2238"/>
                </a:lnTo>
                <a:lnTo>
                  <a:pt x="492" y="2314"/>
                </a:lnTo>
                <a:lnTo>
                  <a:pt x="535" y="2378"/>
                </a:lnTo>
                <a:lnTo>
                  <a:pt x="590" y="2443"/>
                </a:lnTo>
                <a:lnTo>
                  <a:pt x="665" y="2530"/>
                </a:lnTo>
                <a:lnTo>
                  <a:pt x="752" y="2616"/>
                </a:lnTo>
                <a:lnTo>
                  <a:pt x="860" y="2703"/>
                </a:lnTo>
                <a:lnTo>
                  <a:pt x="946" y="2767"/>
                </a:lnTo>
                <a:lnTo>
                  <a:pt x="1022" y="2822"/>
                </a:lnTo>
                <a:lnTo>
                  <a:pt x="1087" y="2876"/>
                </a:lnTo>
                <a:lnTo>
                  <a:pt x="1152" y="2919"/>
                </a:lnTo>
                <a:lnTo>
                  <a:pt x="1227" y="2962"/>
                </a:lnTo>
                <a:lnTo>
                  <a:pt x="1292" y="2994"/>
                </a:lnTo>
                <a:lnTo>
                  <a:pt x="1390" y="3038"/>
                </a:lnTo>
                <a:lnTo>
                  <a:pt x="1498" y="3081"/>
                </a:lnTo>
                <a:lnTo>
                  <a:pt x="1617" y="3092"/>
                </a:lnTo>
                <a:lnTo>
                  <a:pt x="1757" y="3135"/>
                </a:lnTo>
                <a:lnTo>
                  <a:pt x="1909" y="3167"/>
                </a:lnTo>
                <a:lnTo>
                  <a:pt x="2049" y="3178"/>
                </a:lnTo>
                <a:lnTo>
                  <a:pt x="2179" y="3184"/>
                </a:lnTo>
                <a:lnTo>
                  <a:pt x="2309" y="3184"/>
                </a:lnTo>
                <a:lnTo>
                  <a:pt x="2427" y="3189"/>
                </a:lnTo>
                <a:lnTo>
                  <a:pt x="2546" y="3194"/>
                </a:lnTo>
                <a:lnTo>
                  <a:pt x="2655" y="3200"/>
                </a:lnTo>
                <a:lnTo>
                  <a:pt x="2784" y="3200"/>
                </a:lnTo>
                <a:lnTo>
                  <a:pt x="2914" y="3200"/>
                </a:lnTo>
                <a:lnTo>
                  <a:pt x="3065" y="3200"/>
                </a:lnTo>
                <a:lnTo>
                  <a:pt x="3217" y="3200"/>
                </a:lnTo>
                <a:lnTo>
                  <a:pt x="3379" y="3205"/>
                </a:lnTo>
                <a:lnTo>
                  <a:pt x="3541" y="3205"/>
                </a:lnTo>
                <a:lnTo>
                  <a:pt x="3692" y="3211"/>
                </a:lnTo>
                <a:lnTo>
                  <a:pt x="3833" y="3211"/>
                </a:lnTo>
                <a:lnTo>
                  <a:pt x="3963" y="3216"/>
                </a:lnTo>
                <a:lnTo>
                  <a:pt x="4082" y="3216"/>
                </a:lnTo>
                <a:lnTo>
                  <a:pt x="4201" y="3216"/>
                </a:lnTo>
                <a:lnTo>
                  <a:pt x="4330" y="3221"/>
                </a:lnTo>
                <a:lnTo>
                  <a:pt x="4471" y="3221"/>
                </a:lnTo>
                <a:lnTo>
                  <a:pt x="4644" y="3221"/>
                </a:lnTo>
                <a:lnTo>
                  <a:pt x="4795" y="3221"/>
                </a:lnTo>
                <a:lnTo>
                  <a:pt x="4947" y="3221"/>
                </a:lnTo>
                <a:lnTo>
                  <a:pt x="5087" y="3221"/>
                </a:lnTo>
                <a:lnTo>
                  <a:pt x="5217" y="3221"/>
                </a:lnTo>
                <a:lnTo>
                  <a:pt x="5357" y="3216"/>
                </a:lnTo>
                <a:lnTo>
                  <a:pt x="5509" y="3205"/>
                </a:lnTo>
                <a:lnTo>
                  <a:pt x="5617" y="3173"/>
                </a:lnTo>
                <a:lnTo>
                  <a:pt x="5703" y="3130"/>
                </a:lnTo>
                <a:lnTo>
                  <a:pt x="5768" y="3076"/>
                </a:lnTo>
                <a:lnTo>
                  <a:pt x="5844" y="3011"/>
                </a:lnTo>
                <a:lnTo>
                  <a:pt x="5876" y="2957"/>
                </a:lnTo>
                <a:lnTo>
                  <a:pt x="5882" y="2924"/>
                </a:lnTo>
                <a:lnTo>
                  <a:pt x="5887" y="2881"/>
                </a:lnTo>
                <a:lnTo>
                  <a:pt x="5887" y="2838"/>
                </a:lnTo>
                <a:lnTo>
                  <a:pt x="5893" y="2773"/>
                </a:lnTo>
                <a:lnTo>
                  <a:pt x="5893" y="2730"/>
                </a:lnTo>
                <a:lnTo>
                  <a:pt x="5893" y="2697"/>
                </a:lnTo>
                <a:lnTo>
                  <a:pt x="5893" y="2643"/>
                </a:lnTo>
                <a:lnTo>
                  <a:pt x="5893" y="2568"/>
                </a:lnTo>
                <a:lnTo>
                  <a:pt x="5893" y="2503"/>
                </a:lnTo>
                <a:lnTo>
                  <a:pt x="5893" y="2438"/>
                </a:lnTo>
                <a:lnTo>
                  <a:pt x="5893" y="2341"/>
                </a:lnTo>
                <a:lnTo>
                  <a:pt x="5893" y="2232"/>
                </a:lnTo>
                <a:lnTo>
                  <a:pt x="5893" y="2157"/>
                </a:lnTo>
                <a:lnTo>
                  <a:pt x="5893" y="2081"/>
                </a:lnTo>
                <a:lnTo>
                  <a:pt x="5893" y="1973"/>
                </a:lnTo>
                <a:lnTo>
                  <a:pt x="5893" y="1887"/>
                </a:lnTo>
                <a:lnTo>
                  <a:pt x="5893" y="1789"/>
                </a:lnTo>
                <a:lnTo>
                  <a:pt x="5893" y="1703"/>
                </a:lnTo>
                <a:lnTo>
                  <a:pt x="5893" y="1606"/>
                </a:lnTo>
                <a:lnTo>
                  <a:pt x="5893" y="1487"/>
                </a:lnTo>
                <a:lnTo>
                  <a:pt x="5893" y="1368"/>
                </a:lnTo>
                <a:lnTo>
                  <a:pt x="5893" y="1324"/>
                </a:lnTo>
                <a:lnTo>
                  <a:pt x="5893" y="1260"/>
                </a:lnTo>
                <a:lnTo>
                  <a:pt x="5893" y="1152"/>
                </a:lnTo>
                <a:lnTo>
                  <a:pt x="5887" y="1065"/>
                </a:lnTo>
                <a:lnTo>
                  <a:pt x="5882" y="1000"/>
                </a:lnTo>
                <a:lnTo>
                  <a:pt x="5882" y="925"/>
                </a:lnTo>
                <a:lnTo>
                  <a:pt x="5871" y="849"/>
                </a:lnTo>
                <a:lnTo>
                  <a:pt x="5866" y="784"/>
                </a:lnTo>
                <a:lnTo>
                  <a:pt x="5860" y="719"/>
                </a:lnTo>
                <a:lnTo>
                  <a:pt x="5849" y="633"/>
                </a:lnTo>
                <a:lnTo>
                  <a:pt x="5838" y="579"/>
                </a:lnTo>
                <a:lnTo>
                  <a:pt x="5828" y="535"/>
                </a:lnTo>
                <a:lnTo>
                  <a:pt x="5795" y="492"/>
                </a:lnTo>
                <a:lnTo>
                  <a:pt x="5741" y="427"/>
                </a:lnTo>
                <a:lnTo>
                  <a:pt x="5687" y="384"/>
                </a:lnTo>
                <a:lnTo>
                  <a:pt x="5633" y="341"/>
                </a:lnTo>
                <a:lnTo>
                  <a:pt x="5547" y="287"/>
                </a:lnTo>
                <a:lnTo>
                  <a:pt x="5471" y="222"/>
                </a:lnTo>
                <a:lnTo>
                  <a:pt x="5384" y="179"/>
                </a:lnTo>
                <a:lnTo>
                  <a:pt x="5287" y="136"/>
                </a:lnTo>
                <a:lnTo>
                  <a:pt x="5211" y="103"/>
                </a:lnTo>
                <a:lnTo>
                  <a:pt x="5157" y="98"/>
                </a:lnTo>
                <a:lnTo>
                  <a:pt x="5093" y="92"/>
                </a:lnTo>
                <a:lnTo>
                  <a:pt x="5006" y="81"/>
                </a:lnTo>
                <a:lnTo>
                  <a:pt x="4920" y="76"/>
                </a:lnTo>
                <a:lnTo>
                  <a:pt x="4833" y="71"/>
                </a:lnTo>
                <a:lnTo>
                  <a:pt x="4747" y="65"/>
                </a:lnTo>
                <a:lnTo>
                  <a:pt x="4660" y="60"/>
                </a:lnTo>
                <a:lnTo>
                  <a:pt x="4563" y="54"/>
                </a:lnTo>
                <a:lnTo>
                  <a:pt x="4487" y="44"/>
                </a:lnTo>
                <a:lnTo>
                  <a:pt x="4390" y="33"/>
                </a:lnTo>
                <a:lnTo>
                  <a:pt x="4325" y="27"/>
                </a:lnTo>
                <a:lnTo>
                  <a:pt x="4249" y="22"/>
                </a:lnTo>
                <a:lnTo>
                  <a:pt x="4184" y="22"/>
                </a:lnTo>
                <a:lnTo>
                  <a:pt x="4119" y="17"/>
                </a:lnTo>
                <a:lnTo>
                  <a:pt x="4065" y="17"/>
                </a:lnTo>
                <a:lnTo>
                  <a:pt x="4011" y="11"/>
                </a:lnTo>
                <a:lnTo>
                  <a:pt x="3946" y="11"/>
                </a:lnTo>
                <a:lnTo>
                  <a:pt x="3892" y="6"/>
                </a:lnTo>
                <a:lnTo>
                  <a:pt x="3838" y="6"/>
                </a:lnTo>
                <a:lnTo>
                  <a:pt x="3795" y="6"/>
                </a:lnTo>
                <a:lnTo>
                  <a:pt x="3741" y="6"/>
                </a:lnTo>
                <a:lnTo>
                  <a:pt x="3698" y="6"/>
                </a:lnTo>
                <a:lnTo>
                  <a:pt x="3655" y="6"/>
                </a:lnTo>
                <a:lnTo>
                  <a:pt x="3611" y="6"/>
                </a:lnTo>
                <a:lnTo>
                  <a:pt x="3557" y="6"/>
                </a:lnTo>
                <a:lnTo>
                  <a:pt x="3514" y="6"/>
                </a:lnTo>
                <a:lnTo>
                  <a:pt x="3498" y="0"/>
                </a:lnTo>
                <a:lnTo>
                  <a:pt x="3490" y="12"/>
                </a:lnTo>
              </a:path>
            </a:pathLst>
          </a:custGeom>
          <a:noFill/>
          <a:ln w="76200" cap="rnd">
            <a:solidFill>
              <a:srgbClr val="CE2CB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640635" name="Group 632"/>
          <p:cNvGrpSpPr>
            <a:grpSpLocks/>
          </p:cNvGrpSpPr>
          <p:nvPr/>
        </p:nvGrpSpPr>
        <p:grpSpPr bwMode="auto">
          <a:xfrm>
            <a:off x="2390775" y="3200400"/>
            <a:ext cx="1196975" cy="971550"/>
            <a:chOff x="720" y="1397"/>
            <a:chExt cx="1797" cy="1620"/>
          </a:xfrm>
        </p:grpSpPr>
        <p:graphicFrame>
          <p:nvGraphicFramePr>
            <p:cNvPr id="640636" name="Object 633"/>
            <p:cNvGraphicFramePr>
              <a:graphicFrameLocks/>
            </p:cNvGraphicFramePr>
            <p:nvPr/>
          </p:nvGraphicFramePr>
          <p:xfrm>
            <a:off x="720" y="2208"/>
            <a:ext cx="654" cy="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6" name="Clip" r:id="rId13" imgW="2960640" imgH="3662280" progId="">
                    <p:embed/>
                  </p:oleObj>
                </mc:Choice>
                <mc:Fallback>
                  <p:oleObj name="Clip" r:id="rId13" imgW="2960640" imgH="3662280" progId="">
                    <p:embed/>
                    <p:pic>
                      <p:nvPicPr>
                        <p:cNvPr id="640636" name="Object 6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08"/>
                          <a:ext cx="654" cy="8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0637" name="Object 634"/>
            <p:cNvGraphicFramePr>
              <a:graphicFrameLocks/>
            </p:cNvGraphicFramePr>
            <p:nvPr/>
          </p:nvGraphicFramePr>
          <p:xfrm>
            <a:off x="1536" y="2112"/>
            <a:ext cx="981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7" name="Clip" r:id="rId14" imgW="3660480" imgH="2877840" progId="">
                    <p:embed/>
                  </p:oleObj>
                </mc:Choice>
                <mc:Fallback>
                  <p:oleObj name="Clip" r:id="rId14" imgW="3660480" imgH="2877840" progId="">
                    <p:embed/>
                    <p:pic>
                      <p:nvPicPr>
                        <p:cNvPr id="640637" name="Object 6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112"/>
                          <a:ext cx="981" cy="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0638" name="Object 635"/>
            <p:cNvGraphicFramePr>
              <a:graphicFrameLocks/>
            </p:cNvGraphicFramePr>
            <p:nvPr/>
          </p:nvGraphicFramePr>
          <p:xfrm>
            <a:off x="1005" y="1397"/>
            <a:ext cx="1247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8" name="Clip" r:id="rId15" imgW="3657600" imgH="2011320" progId="">
                    <p:embed/>
                  </p:oleObj>
                </mc:Choice>
                <mc:Fallback>
                  <p:oleObj name="Clip" r:id="rId15" imgW="3657600" imgH="2011320" progId="">
                    <p:embed/>
                    <p:pic>
                      <p:nvPicPr>
                        <p:cNvPr id="640638" name="Object 6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1397"/>
                          <a:ext cx="1247" cy="6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8" name="Rectangle 636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0"/>
            <a:ext cx="7772400" cy="792163"/>
          </a:xfrm>
        </p:spPr>
        <p:txBody>
          <a:bodyPr/>
          <a:lstStyle/>
          <a:p>
            <a:pPr algn="ctr"/>
            <a:r>
              <a:rPr lang="fi-FI" altLang="fi-FI" dirty="0" err="1"/>
              <a:t>Integration</a:t>
            </a:r>
            <a:endParaRPr lang="fi-FI" altLang="fi-FI" dirty="0"/>
          </a:p>
        </p:txBody>
      </p:sp>
      <p:sp>
        <p:nvSpPr>
          <p:cNvPr id="640640" name="Rectangle 637"/>
          <p:cNvSpPr>
            <a:spLocks noChangeArrowheads="1"/>
          </p:cNvSpPr>
          <p:nvPr/>
        </p:nvSpPr>
        <p:spPr bwMode="auto">
          <a:xfrm>
            <a:off x="1165225" y="62372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i-FI" altLang="fi-FI" sz="1400">
                <a:latin typeface="Tahoma" panose="020B0604030504040204" pitchFamily="34" charset="0"/>
                <a:cs typeface="Arial" panose="020B0604020202020204" pitchFamily="34" charset="0"/>
              </a:rPr>
              <a:t>5.6.1992</a:t>
            </a:r>
          </a:p>
        </p:txBody>
      </p:sp>
      <p:sp>
        <p:nvSpPr>
          <p:cNvPr id="640641" name="Rectangle 638"/>
          <p:cNvSpPr>
            <a:spLocks noChangeArrowheads="1"/>
          </p:cNvSpPr>
          <p:nvPr/>
        </p:nvSpPr>
        <p:spPr bwMode="auto">
          <a:xfrm>
            <a:off x="3635375" y="62372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i-FI" altLang="fi-FI" sz="1400">
                <a:latin typeface="Tahoma" panose="020B0604030504040204" pitchFamily="34" charset="0"/>
                <a:cs typeface="Arial" panose="020B0604020202020204" pitchFamily="34" charset="0"/>
              </a:rPr>
              <a:t>Klaus Lehtinen</a:t>
            </a:r>
          </a:p>
        </p:txBody>
      </p:sp>
    </p:spTree>
    <p:extLst>
      <p:ext uri="{BB962C8B-B14F-4D97-AF65-F5344CB8AC3E}">
        <p14:creationId xmlns:p14="http://schemas.microsoft.com/office/powerpoint/2010/main" val="7515568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</a:t>
            </a:r>
            <a:r>
              <a:rPr lang="fi-FI" dirty="0" err="1"/>
              <a:t>perhekeskeskeistä</a:t>
            </a:r>
            <a:r>
              <a:rPr lang="fi-FI" dirty="0"/>
              <a:t> mallia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Tarpeenmukainen hoito / avoin dialogi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Turku, </a:t>
            </a:r>
            <a:r>
              <a:rPr lang="fi-FI" dirty="0" err="1"/>
              <a:t>Keroputaa</a:t>
            </a:r>
            <a:endParaRPr lang="fi-FI" dirty="0"/>
          </a:p>
          <a:p>
            <a:r>
              <a:rPr lang="fi-FI" dirty="0"/>
              <a:t>1960 luku –</a:t>
            </a:r>
          </a:p>
          <a:p>
            <a:r>
              <a:rPr lang="fi-FI" dirty="0"/>
              <a:t>Psykoosi on systeeminen sairaus</a:t>
            </a:r>
          </a:p>
          <a:p>
            <a:r>
              <a:rPr lang="fi-FI" dirty="0" err="1"/>
              <a:t>Psykodynaamikka</a:t>
            </a:r>
            <a:r>
              <a:rPr lang="fi-FI" dirty="0"/>
              <a:t>, systeeminen perheterapia</a:t>
            </a:r>
          </a:p>
          <a:p>
            <a:r>
              <a:rPr lang="fi-FI" dirty="0"/>
              <a:t>Yhteinen ymmärrys ohjaa hoitoa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Psykoedukatiivinen</a:t>
            </a:r>
            <a:r>
              <a:rPr lang="fi-FI" dirty="0"/>
              <a:t> / koulutuksellinen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Philadelphia, Buckingham</a:t>
            </a:r>
          </a:p>
          <a:p>
            <a:r>
              <a:rPr lang="fi-FI" dirty="0"/>
              <a:t>1970 luku  -</a:t>
            </a:r>
          </a:p>
          <a:p>
            <a:r>
              <a:rPr lang="fi-FI" dirty="0"/>
              <a:t>Psykoosi on yksilön sairaus</a:t>
            </a:r>
          </a:p>
          <a:p>
            <a:r>
              <a:rPr lang="fi-FI" dirty="0"/>
              <a:t>Stressi haavoittuvuus, CBT</a:t>
            </a:r>
          </a:p>
          <a:p>
            <a:r>
              <a:rPr lang="fi-FI" dirty="0"/>
              <a:t>Tieto, tavoitteet, ongelmien ratkaisu</a:t>
            </a:r>
          </a:p>
        </p:txBody>
      </p:sp>
    </p:spTree>
    <p:extLst>
      <p:ext uri="{BB962C8B-B14F-4D97-AF65-F5344CB8AC3E}">
        <p14:creationId xmlns:p14="http://schemas.microsoft.com/office/powerpoint/2010/main" val="28047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82000" cy="755650"/>
          </a:xfrm>
          <a:noFill/>
          <a:ln/>
        </p:spPr>
        <p:txBody>
          <a:bodyPr lIns="92075" tIns="46038" rIns="92075" bIns="46038"/>
          <a:lstStyle/>
          <a:p>
            <a:r>
              <a:rPr lang="fi-FI"/>
              <a:t>Bio-psykologinen alttius + stressi</a:t>
            </a:r>
          </a:p>
        </p:txBody>
      </p:sp>
      <p:grpSp>
        <p:nvGrpSpPr>
          <p:cNvPr id="665603" name="Group 3"/>
          <p:cNvGrpSpPr>
            <a:grpSpLocks/>
          </p:cNvGrpSpPr>
          <p:nvPr/>
        </p:nvGrpSpPr>
        <p:grpSpPr bwMode="auto">
          <a:xfrm>
            <a:off x="533400" y="981075"/>
            <a:ext cx="7870825" cy="5662613"/>
            <a:chOff x="336" y="753"/>
            <a:chExt cx="4415" cy="3567"/>
          </a:xfrm>
        </p:grpSpPr>
        <p:sp>
          <p:nvSpPr>
            <p:cNvPr id="665604" name="Freeform 4"/>
            <p:cNvSpPr>
              <a:spLocks/>
            </p:cNvSpPr>
            <p:nvPr/>
          </p:nvSpPr>
          <p:spPr bwMode="auto">
            <a:xfrm>
              <a:off x="1116" y="865"/>
              <a:ext cx="3505" cy="3037"/>
            </a:xfrm>
            <a:custGeom>
              <a:avLst/>
              <a:gdLst>
                <a:gd name="T0" fmla="*/ 0 w 3505"/>
                <a:gd name="T1" fmla="*/ 0 h 3037"/>
                <a:gd name="T2" fmla="*/ 3504 w 3505"/>
                <a:gd name="T3" fmla="*/ 0 h 3037"/>
                <a:gd name="T4" fmla="*/ 3504 w 3505"/>
                <a:gd name="T5" fmla="*/ 3036 h 3037"/>
                <a:gd name="T6" fmla="*/ 0 w 3505"/>
                <a:gd name="T7" fmla="*/ 3036 h 3037"/>
                <a:gd name="T8" fmla="*/ 0 w 3505"/>
                <a:gd name="T9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5" h="3037">
                  <a:moveTo>
                    <a:pt x="0" y="0"/>
                  </a:moveTo>
                  <a:lnTo>
                    <a:pt x="3504" y="0"/>
                  </a:lnTo>
                  <a:lnTo>
                    <a:pt x="3504" y="3036"/>
                  </a:lnTo>
                  <a:lnTo>
                    <a:pt x="0" y="3036"/>
                  </a:lnTo>
                  <a:lnTo>
                    <a:pt x="0" y="0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05" name="Freeform 5"/>
            <p:cNvSpPr>
              <a:spLocks/>
            </p:cNvSpPr>
            <p:nvPr/>
          </p:nvSpPr>
          <p:spPr bwMode="auto">
            <a:xfrm>
              <a:off x="1116" y="862"/>
              <a:ext cx="3511" cy="2998"/>
            </a:xfrm>
            <a:custGeom>
              <a:avLst/>
              <a:gdLst>
                <a:gd name="T0" fmla="*/ 0 w 3511"/>
                <a:gd name="T1" fmla="*/ 0 h 2998"/>
                <a:gd name="T2" fmla="*/ 3510 w 3511"/>
                <a:gd name="T3" fmla="*/ 0 h 2998"/>
                <a:gd name="T4" fmla="*/ 3510 w 3511"/>
                <a:gd name="T5" fmla="*/ 2997 h 2998"/>
                <a:gd name="T6" fmla="*/ 0 w 3511"/>
                <a:gd name="T7" fmla="*/ 2997 h 2998"/>
                <a:gd name="T8" fmla="*/ 0 w 3511"/>
                <a:gd name="T9" fmla="*/ 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1" h="2998">
                  <a:moveTo>
                    <a:pt x="0" y="0"/>
                  </a:moveTo>
                  <a:lnTo>
                    <a:pt x="3510" y="0"/>
                  </a:lnTo>
                  <a:lnTo>
                    <a:pt x="3510" y="2997"/>
                  </a:lnTo>
                  <a:lnTo>
                    <a:pt x="0" y="299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06" name="Freeform 6"/>
            <p:cNvSpPr>
              <a:spLocks/>
            </p:cNvSpPr>
            <p:nvPr/>
          </p:nvSpPr>
          <p:spPr bwMode="auto">
            <a:xfrm>
              <a:off x="1116" y="2733"/>
              <a:ext cx="3505" cy="1121"/>
            </a:xfrm>
            <a:custGeom>
              <a:avLst/>
              <a:gdLst>
                <a:gd name="T0" fmla="*/ 0 w 3505"/>
                <a:gd name="T1" fmla="*/ 378 h 1121"/>
                <a:gd name="T2" fmla="*/ 234 w 3505"/>
                <a:gd name="T3" fmla="*/ 250 h 1121"/>
                <a:gd name="T4" fmla="*/ 467 w 3505"/>
                <a:gd name="T5" fmla="*/ 128 h 1121"/>
                <a:gd name="T6" fmla="*/ 701 w 3505"/>
                <a:gd name="T7" fmla="*/ 0 h 1121"/>
                <a:gd name="T8" fmla="*/ 934 w 3505"/>
                <a:gd name="T9" fmla="*/ 0 h 1121"/>
                <a:gd name="T10" fmla="*/ 1168 w 3505"/>
                <a:gd name="T11" fmla="*/ 378 h 1121"/>
                <a:gd name="T12" fmla="*/ 1402 w 3505"/>
                <a:gd name="T13" fmla="*/ 378 h 1121"/>
                <a:gd name="T14" fmla="*/ 1635 w 3505"/>
                <a:gd name="T15" fmla="*/ 749 h 1121"/>
                <a:gd name="T16" fmla="*/ 1869 w 3505"/>
                <a:gd name="T17" fmla="*/ 621 h 1121"/>
                <a:gd name="T18" fmla="*/ 2102 w 3505"/>
                <a:gd name="T19" fmla="*/ 621 h 1121"/>
                <a:gd name="T20" fmla="*/ 2336 w 3505"/>
                <a:gd name="T21" fmla="*/ 999 h 1121"/>
                <a:gd name="T22" fmla="*/ 2570 w 3505"/>
                <a:gd name="T23" fmla="*/ 999 h 1121"/>
                <a:gd name="T24" fmla="*/ 2803 w 3505"/>
                <a:gd name="T25" fmla="*/ 1120 h 1121"/>
                <a:gd name="T26" fmla="*/ 3037 w 3505"/>
                <a:gd name="T27" fmla="*/ 1120 h 1121"/>
                <a:gd name="T28" fmla="*/ 3270 w 3505"/>
                <a:gd name="T29" fmla="*/ 1120 h 1121"/>
                <a:gd name="T30" fmla="*/ 3504 w 3505"/>
                <a:gd name="T31" fmla="*/ 999 h 1121"/>
                <a:gd name="T32" fmla="*/ 3504 w 3505"/>
                <a:gd name="T33" fmla="*/ 1120 h 1121"/>
                <a:gd name="T34" fmla="*/ 3270 w 3505"/>
                <a:gd name="T35" fmla="*/ 1120 h 1121"/>
                <a:gd name="T36" fmla="*/ 3037 w 3505"/>
                <a:gd name="T37" fmla="*/ 1120 h 1121"/>
                <a:gd name="T38" fmla="*/ 2803 w 3505"/>
                <a:gd name="T39" fmla="*/ 1120 h 1121"/>
                <a:gd name="T40" fmla="*/ 2570 w 3505"/>
                <a:gd name="T41" fmla="*/ 1120 h 1121"/>
                <a:gd name="T42" fmla="*/ 2336 w 3505"/>
                <a:gd name="T43" fmla="*/ 1120 h 1121"/>
                <a:gd name="T44" fmla="*/ 2102 w 3505"/>
                <a:gd name="T45" fmla="*/ 1120 h 1121"/>
                <a:gd name="T46" fmla="*/ 1869 w 3505"/>
                <a:gd name="T47" fmla="*/ 1120 h 1121"/>
                <a:gd name="T48" fmla="*/ 1635 w 3505"/>
                <a:gd name="T49" fmla="*/ 1120 h 1121"/>
                <a:gd name="T50" fmla="*/ 1402 w 3505"/>
                <a:gd name="T51" fmla="*/ 1120 h 1121"/>
                <a:gd name="T52" fmla="*/ 1168 w 3505"/>
                <a:gd name="T53" fmla="*/ 1120 h 1121"/>
                <a:gd name="T54" fmla="*/ 934 w 3505"/>
                <a:gd name="T55" fmla="*/ 1120 h 1121"/>
                <a:gd name="T56" fmla="*/ 701 w 3505"/>
                <a:gd name="T57" fmla="*/ 1120 h 1121"/>
                <a:gd name="T58" fmla="*/ 467 w 3505"/>
                <a:gd name="T59" fmla="*/ 1120 h 1121"/>
                <a:gd name="T60" fmla="*/ 234 w 3505"/>
                <a:gd name="T61" fmla="*/ 1120 h 1121"/>
                <a:gd name="T62" fmla="*/ 0 w 3505"/>
                <a:gd name="T63" fmla="*/ 1120 h 1121"/>
                <a:gd name="T64" fmla="*/ 0 w 3505"/>
                <a:gd name="T65" fmla="*/ 378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05" h="1121">
                  <a:moveTo>
                    <a:pt x="0" y="378"/>
                  </a:moveTo>
                  <a:lnTo>
                    <a:pt x="234" y="250"/>
                  </a:lnTo>
                  <a:lnTo>
                    <a:pt x="467" y="128"/>
                  </a:lnTo>
                  <a:lnTo>
                    <a:pt x="701" y="0"/>
                  </a:lnTo>
                  <a:lnTo>
                    <a:pt x="934" y="0"/>
                  </a:lnTo>
                  <a:lnTo>
                    <a:pt x="1168" y="378"/>
                  </a:lnTo>
                  <a:lnTo>
                    <a:pt x="1402" y="378"/>
                  </a:lnTo>
                  <a:lnTo>
                    <a:pt x="1635" y="749"/>
                  </a:lnTo>
                  <a:lnTo>
                    <a:pt x="1869" y="621"/>
                  </a:lnTo>
                  <a:lnTo>
                    <a:pt x="2102" y="621"/>
                  </a:lnTo>
                  <a:lnTo>
                    <a:pt x="2336" y="999"/>
                  </a:lnTo>
                  <a:lnTo>
                    <a:pt x="2570" y="999"/>
                  </a:lnTo>
                  <a:lnTo>
                    <a:pt x="2803" y="1120"/>
                  </a:lnTo>
                  <a:lnTo>
                    <a:pt x="3037" y="1120"/>
                  </a:lnTo>
                  <a:lnTo>
                    <a:pt x="3270" y="1120"/>
                  </a:lnTo>
                  <a:lnTo>
                    <a:pt x="3504" y="999"/>
                  </a:lnTo>
                  <a:lnTo>
                    <a:pt x="3504" y="1120"/>
                  </a:lnTo>
                  <a:lnTo>
                    <a:pt x="3270" y="1120"/>
                  </a:lnTo>
                  <a:lnTo>
                    <a:pt x="3037" y="1120"/>
                  </a:lnTo>
                  <a:lnTo>
                    <a:pt x="2803" y="1120"/>
                  </a:lnTo>
                  <a:lnTo>
                    <a:pt x="2570" y="1120"/>
                  </a:lnTo>
                  <a:lnTo>
                    <a:pt x="2336" y="1120"/>
                  </a:lnTo>
                  <a:lnTo>
                    <a:pt x="2102" y="1120"/>
                  </a:lnTo>
                  <a:lnTo>
                    <a:pt x="1869" y="1120"/>
                  </a:lnTo>
                  <a:lnTo>
                    <a:pt x="1635" y="1120"/>
                  </a:lnTo>
                  <a:lnTo>
                    <a:pt x="1402" y="1120"/>
                  </a:lnTo>
                  <a:lnTo>
                    <a:pt x="1168" y="1120"/>
                  </a:lnTo>
                  <a:lnTo>
                    <a:pt x="934" y="1120"/>
                  </a:lnTo>
                  <a:lnTo>
                    <a:pt x="701" y="1120"/>
                  </a:lnTo>
                  <a:lnTo>
                    <a:pt x="467" y="1120"/>
                  </a:lnTo>
                  <a:lnTo>
                    <a:pt x="234" y="1120"/>
                  </a:lnTo>
                  <a:lnTo>
                    <a:pt x="0" y="1120"/>
                  </a:lnTo>
                  <a:lnTo>
                    <a:pt x="0" y="378"/>
                  </a:lnTo>
                </a:path>
              </a:pathLst>
            </a:custGeom>
            <a:solidFill>
              <a:srgbClr val="8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07" name="Freeform 7"/>
            <p:cNvSpPr>
              <a:spLocks/>
            </p:cNvSpPr>
            <p:nvPr/>
          </p:nvSpPr>
          <p:spPr bwMode="auto">
            <a:xfrm>
              <a:off x="1116" y="1988"/>
              <a:ext cx="3505" cy="1866"/>
            </a:xfrm>
            <a:custGeom>
              <a:avLst/>
              <a:gdLst>
                <a:gd name="T0" fmla="*/ 0 w 3505"/>
                <a:gd name="T1" fmla="*/ 621 h 1866"/>
                <a:gd name="T2" fmla="*/ 234 w 3505"/>
                <a:gd name="T3" fmla="*/ 371 h 1866"/>
                <a:gd name="T4" fmla="*/ 467 w 3505"/>
                <a:gd name="T5" fmla="*/ 0 h 1866"/>
                <a:gd name="T6" fmla="*/ 701 w 3505"/>
                <a:gd name="T7" fmla="*/ 0 h 1866"/>
                <a:gd name="T8" fmla="*/ 934 w 3505"/>
                <a:gd name="T9" fmla="*/ 0 h 1866"/>
                <a:gd name="T10" fmla="*/ 1168 w 3505"/>
                <a:gd name="T11" fmla="*/ 371 h 1866"/>
                <a:gd name="T12" fmla="*/ 1402 w 3505"/>
                <a:gd name="T13" fmla="*/ 371 h 1866"/>
                <a:gd name="T14" fmla="*/ 1635 w 3505"/>
                <a:gd name="T15" fmla="*/ 993 h 1866"/>
                <a:gd name="T16" fmla="*/ 1869 w 3505"/>
                <a:gd name="T17" fmla="*/ 871 h 1866"/>
                <a:gd name="T18" fmla="*/ 2102 w 3505"/>
                <a:gd name="T19" fmla="*/ 871 h 1866"/>
                <a:gd name="T20" fmla="*/ 2336 w 3505"/>
                <a:gd name="T21" fmla="*/ 1493 h 1866"/>
                <a:gd name="T22" fmla="*/ 2570 w 3505"/>
                <a:gd name="T23" fmla="*/ 1615 h 1866"/>
                <a:gd name="T24" fmla="*/ 2803 w 3505"/>
                <a:gd name="T25" fmla="*/ 1743 h 1866"/>
                <a:gd name="T26" fmla="*/ 3037 w 3505"/>
                <a:gd name="T27" fmla="*/ 1743 h 1866"/>
                <a:gd name="T28" fmla="*/ 3270 w 3505"/>
                <a:gd name="T29" fmla="*/ 1743 h 1866"/>
                <a:gd name="T30" fmla="*/ 3504 w 3505"/>
                <a:gd name="T31" fmla="*/ 1743 h 1866"/>
                <a:gd name="T32" fmla="*/ 3270 w 3505"/>
                <a:gd name="T33" fmla="*/ 1865 h 1866"/>
                <a:gd name="T34" fmla="*/ 3037 w 3505"/>
                <a:gd name="T35" fmla="*/ 1865 h 1866"/>
                <a:gd name="T36" fmla="*/ 2803 w 3505"/>
                <a:gd name="T37" fmla="*/ 1865 h 1866"/>
                <a:gd name="T38" fmla="*/ 2570 w 3505"/>
                <a:gd name="T39" fmla="*/ 1743 h 1866"/>
                <a:gd name="T40" fmla="*/ 2336 w 3505"/>
                <a:gd name="T41" fmla="*/ 1743 h 1866"/>
                <a:gd name="T42" fmla="*/ 2102 w 3505"/>
                <a:gd name="T43" fmla="*/ 1365 h 1866"/>
                <a:gd name="T44" fmla="*/ 1869 w 3505"/>
                <a:gd name="T45" fmla="*/ 1365 h 1866"/>
                <a:gd name="T46" fmla="*/ 1635 w 3505"/>
                <a:gd name="T47" fmla="*/ 1493 h 1866"/>
                <a:gd name="T48" fmla="*/ 1402 w 3505"/>
                <a:gd name="T49" fmla="*/ 1121 h 1866"/>
                <a:gd name="T50" fmla="*/ 1168 w 3505"/>
                <a:gd name="T51" fmla="*/ 1121 h 1866"/>
                <a:gd name="T52" fmla="*/ 934 w 3505"/>
                <a:gd name="T53" fmla="*/ 743 h 1866"/>
                <a:gd name="T54" fmla="*/ 701 w 3505"/>
                <a:gd name="T55" fmla="*/ 743 h 1866"/>
                <a:gd name="T56" fmla="*/ 467 w 3505"/>
                <a:gd name="T57" fmla="*/ 871 h 1866"/>
                <a:gd name="T58" fmla="*/ 234 w 3505"/>
                <a:gd name="T59" fmla="*/ 993 h 1866"/>
                <a:gd name="T60" fmla="*/ 0 w 3505"/>
                <a:gd name="T61" fmla="*/ 1121 h 1866"/>
                <a:gd name="T62" fmla="*/ 0 w 3505"/>
                <a:gd name="T63" fmla="*/ 621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5" h="1866">
                  <a:moveTo>
                    <a:pt x="0" y="621"/>
                  </a:moveTo>
                  <a:lnTo>
                    <a:pt x="234" y="371"/>
                  </a:lnTo>
                  <a:lnTo>
                    <a:pt x="467" y="0"/>
                  </a:lnTo>
                  <a:lnTo>
                    <a:pt x="701" y="0"/>
                  </a:lnTo>
                  <a:lnTo>
                    <a:pt x="934" y="0"/>
                  </a:lnTo>
                  <a:lnTo>
                    <a:pt x="1168" y="371"/>
                  </a:lnTo>
                  <a:lnTo>
                    <a:pt x="1402" y="371"/>
                  </a:lnTo>
                  <a:lnTo>
                    <a:pt x="1635" y="993"/>
                  </a:lnTo>
                  <a:lnTo>
                    <a:pt x="1869" y="871"/>
                  </a:lnTo>
                  <a:lnTo>
                    <a:pt x="2102" y="871"/>
                  </a:lnTo>
                  <a:lnTo>
                    <a:pt x="2336" y="1493"/>
                  </a:lnTo>
                  <a:lnTo>
                    <a:pt x="2570" y="1615"/>
                  </a:lnTo>
                  <a:lnTo>
                    <a:pt x="2803" y="1743"/>
                  </a:lnTo>
                  <a:lnTo>
                    <a:pt x="3037" y="1743"/>
                  </a:lnTo>
                  <a:lnTo>
                    <a:pt x="3270" y="1743"/>
                  </a:lnTo>
                  <a:lnTo>
                    <a:pt x="3504" y="1743"/>
                  </a:lnTo>
                  <a:lnTo>
                    <a:pt x="3270" y="1865"/>
                  </a:lnTo>
                  <a:lnTo>
                    <a:pt x="3037" y="1865"/>
                  </a:lnTo>
                  <a:lnTo>
                    <a:pt x="2803" y="1865"/>
                  </a:lnTo>
                  <a:lnTo>
                    <a:pt x="2570" y="1743"/>
                  </a:lnTo>
                  <a:lnTo>
                    <a:pt x="2336" y="1743"/>
                  </a:lnTo>
                  <a:lnTo>
                    <a:pt x="2102" y="1365"/>
                  </a:lnTo>
                  <a:lnTo>
                    <a:pt x="1869" y="1365"/>
                  </a:lnTo>
                  <a:lnTo>
                    <a:pt x="1635" y="1493"/>
                  </a:lnTo>
                  <a:lnTo>
                    <a:pt x="1402" y="1121"/>
                  </a:lnTo>
                  <a:lnTo>
                    <a:pt x="1168" y="1121"/>
                  </a:lnTo>
                  <a:lnTo>
                    <a:pt x="934" y="743"/>
                  </a:lnTo>
                  <a:lnTo>
                    <a:pt x="701" y="743"/>
                  </a:lnTo>
                  <a:lnTo>
                    <a:pt x="467" y="871"/>
                  </a:lnTo>
                  <a:lnTo>
                    <a:pt x="234" y="993"/>
                  </a:lnTo>
                  <a:lnTo>
                    <a:pt x="0" y="1121"/>
                  </a:lnTo>
                  <a:lnTo>
                    <a:pt x="0" y="621"/>
                  </a:lnTo>
                </a:path>
              </a:pathLst>
            </a:custGeom>
            <a:solidFill>
              <a:srgbClr val="8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08" name="Freeform 8"/>
            <p:cNvSpPr>
              <a:spLocks/>
            </p:cNvSpPr>
            <p:nvPr/>
          </p:nvSpPr>
          <p:spPr bwMode="auto">
            <a:xfrm>
              <a:off x="1116" y="1486"/>
              <a:ext cx="3505" cy="2246"/>
            </a:xfrm>
            <a:custGeom>
              <a:avLst/>
              <a:gdLst>
                <a:gd name="T0" fmla="*/ 0 w 3505"/>
                <a:gd name="T1" fmla="*/ 621 h 2246"/>
                <a:gd name="T2" fmla="*/ 234 w 3505"/>
                <a:gd name="T3" fmla="*/ 371 h 2246"/>
                <a:gd name="T4" fmla="*/ 467 w 3505"/>
                <a:gd name="T5" fmla="*/ 0 h 2246"/>
                <a:gd name="T6" fmla="*/ 701 w 3505"/>
                <a:gd name="T7" fmla="*/ 0 h 2246"/>
                <a:gd name="T8" fmla="*/ 934 w 3505"/>
                <a:gd name="T9" fmla="*/ 0 h 2246"/>
                <a:gd name="T10" fmla="*/ 1168 w 3505"/>
                <a:gd name="T11" fmla="*/ 371 h 2246"/>
                <a:gd name="T12" fmla="*/ 1402 w 3505"/>
                <a:gd name="T13" fmla="*/ 371 h 2246"/>
                <a:gd name="T14" fmla="*/ 1635 w 3505"/>
                <a:gd name="T15" fmla="*/ 1244 h 2246"/>
                <a:gd name="T16" fmla="*/ 1869 w 3505"/>
                <a:gd name="T17" fmla="*/ 1122 h 2246"/>
                <a:gd name="T18" fmla="*/ 2102 w 3505"/>
                <a:gd name="T19" fmla="*/ 1122 h 2246"/>
                <a:gd name="T20" fmla="*/ 2336 w 3505"/>
                <a:gd name="T21" fmla="*/ 1866 h 2246"/>
                <a:gd name="T22" fmla="*/ 2570 w 3505"/>
                <a:gd name="T23" fmla="*/ 1995 h 2246"/>
                <a:gd name="T24" fmla="*/ 2803 w 3505"/>
                <a:gd name="T25" fmla="*/ 2245 h 2246"/>
                <a:gd name="T26" fmla="*/ 3037 w 3505"/>
                <a:gd name="T27" fmla="*/ 2245 h 2246"/>
                <a:gd name="T28" fmla="*/ 3270 w 3505"/>
                <a:gd name="T29" fmla="*/ 2245 h 2246"/>
                <a:gd name="T30" fmla="*/ 3504 w 3505"/>
                <a:gd name="T31" fmla="*/ 2245 h 2246"/>
                <a:gd name="T32" fmla="*/ 3270 w 3505"/>
                <a:gd name="T33" fmla="*/ 2245 h 2246"/>
                <a:gd name="T34" fmla="*/ 3037 w 3505"/>
                <a:gd name="T35" fmla="*/ 2245 h 2246"/>
                <a:gd name="T36" fmla="*/ 2803 w 3505"/>
                <a:gd name="T37" fmla="*/ 2245 h 2246"/>
                <a:gd name="T38" fmla="*/ 2570 w 3505"/>
                <a:gd name="T39" fmla="*/ 2116 h 2246"/>
                <a:gd name="T40" fmla="*/ 2336 w 3505"/>
                <a:gd name="T41" fmla="*/ 1995 h 2246"/>
                <a:gd name="T42" fmla="*/ 2102 w 3505"/>
                <a:gd name="T43" fmla="*/ 1372 h 2246"/>
                <a:gd name="T44" fmla="*/ 1869 w 3505"/>
                <a:gd name="T45" fmla="*/ 1372 h 2246"/>
                <a:gd name="T46" fmla="*/ 1635 w 3505"/>
                <a:gd name="T47" fmla="*/ 1494 h 2246"/>
                <a:gd name="T48" fmla="*/ 1402 w 3505"/>
                <a:gd name="T49" fmla="*/ 872 h 2246"/>
                <a:gd name="T50" fmla="*/ 1168 w 3505"/>
                <a:gd name="T51" fmla="*/ 872 h 2246"/>
                <a:gd name="T52" fmla="*/ 934 w 3505"/>
                <a:gd name="T53" fmla="*/ 501 h 2246"/>
                <a:gd name="T54" fmla="*/ 701 w 3505"/>
                <a:gd name="T55" fmla="*/ 501 h 2246"/>
                <a:gd name="T56" fmla="*/ 467 w 3505"/>
                <a:gd name="T57" fmla="*/ 501 h 2246"/>
                <a:gd name="T58" fmla="*/ 234 w 3505"/>
                <a:gd name="T59" fmla="*/ 872 h 2246"/>
                <a:gd name="T60" fmla="*/ 0 w 3505"/>
                <a:gd name="T61" fmla="*/ 1122 h 2246"/>
                <a:gd name="T62" fmla="*/ 0 w 3505"/>
                <a:gd name="T63" fmla="*/ 621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5" h="2246">
                  <a:moveTo>
                    <a:pt x="0" y="621"/>
                  </a:moveTo>
                  <a:lnTo>
                    <a:pt x="234" y="371"/>
                  </a:lnTo>
                  <a:lnTo>
                    <a:pt x="467" y="0"/>
                  </a:lnTo>
                  <a:lnTo>
                    <a:pt x="701" y="0"/>
                  </a:lnTo>
                  <a:lnTo>
                    <a:pt x="934" y="0"/>
                  </a:lnTo>
                  <a:lnTo>
                    <a:pt x="1168" y="371"/>
                  </a:lnTo>
                  <a:lnTo>
                    <a:pt x="1402" y="371"/>
                  </a:lnTo>
                  <a:lnTo>
                    <a:pt x="1635" y="1244"/>
                  </a:lnTo>
                  <a:lnTo>
                    <a:pt x="1869" y="1122"/>
                  </a:lnTo>
                  <a:lnTo>
                    <a:pt x="2102" y="1122"/>
                  </a:lnTo>
                  <a:lnTo>
                    <a:pt x="2336" y="1866"/>
                  </a:lnTo>
                  <a:lnTo>
                    <a:pt x="2570" y="1995"/>
                  </a:lnTo>
                  <a:lnTo>
                    <a:pt x="2803" y="2245"/>
                  </a:lnTo>
                  <a:lnTo>
                    <a:pt x="3037" y="2245"/>
                  </a:lnTo>
                  <a:lnTo>
                    <a:pt x="3270" y="2245"/>
                  </a:lnTo>
                  <a:lnTo>
                    <a:pt x="3504" y="2245"/>
                  </a:lnTo>
                  <a:lnTo>
                    <a:pt x="3270" y="2245"/>
                  </a:lnTo>
                  <a:lnTo>
                    <a:pt x="3037" y="2245"/>
                  </a:lnTo>
                  <a:lnTo>
                    <a:pt x="2803" y="2245"/>
                  </a:lnTo>
                  <a:lnTo>
                    <a:pt x="2570" y="2116"/>
                  </a:lnTo>
                  <a:lnTo>
                    <a:pt x="2336" y="1995"/>
                  </a:lnTo>
                  <a:lnTo>
                    <a:pt x="2102" y="1372"/>
                  </a:lnTo>
                  <a:lnTo>
                    <a:pt x="1869" y="1372"/>
                  </a:lnTo>
                  <a:lnTo>
                    <a:pt x="1635" y="1494"/>
                  </a:lnTo>
                  <a:lnTo>
                    <a:pt x="1402" y="872"/>
                  </a:lnTo>
                  <a:lnTo>
                    <a:pt x="1168" y="872"/>
                  </a:lnTo>
                  <a:lnTo>
                    <a:pt x="934" y="501"/>
                  </a:lnTo>
                  <a:lnTo>
                    <a:pt x="701" y="501"/>
                  </a:lnTo>
                  <a:lnTo>
                    <a:pt x="467" y="501"/>
                  </a:lnTo>
                  <a:lnTo>
                    <a:pt x="234" y="872"/>
                  </a:lnTo>
                  <a:lnTo>
                    <a:pt x="0" y="1122"/>
                  </a:lnTo>
                  <a:lnTo>
                    <a:pt x="0" y="621"/>
                  </a:lnTo>
                </a:path>
              </a:pathLst>
            </a:custGeom>
            <a:solidFill>
              <a:srgbClr val="FFFF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09" name="Freeform 9"/>
            <p:cNvSpPr>
              <a:spLocks/>
            </p:cNvSpPr>
            <p:nvPr/>
          </p:nvSpPr>
          <p:spPr bwMode="auto">
            <a:xfrm>
              <a:off x="1116" y="984"/>
              <a:ext cx="3505" cy="2748"/>
            </a:xfrm>
            <a:custGeom>
              <a:avLst/>
              <a:gdLst>
                <a:gd name="T0" fmla="*/ 0 w 3505"/>
                <a:gd name="T1" fmla="*/ 1123 h 2748"/>
                <a:gd name="T2" fmla="*/ 234 w 3505"/>
                <a:gd name="T3" fmla="*/ 872 h 2748"/>
                <a:gd name="T4" fmla="*/ 467 w 3505"/>
                <a:gd name="T5" fmla="*/ 501 h 2748"/>
                <a:gd name="T6" fmla="*/ 701 w 3505"/>
                <a:gd name="T7" fmla="*/ 501 h 2748"/>
                <a:gd name="T8" fmla="*/ 934 w 3505"/>
                <a:gd name="T9" fmla="*/ 0 h 2748"/>
                <a:gd name="T10" fmla="*/ 1168 w 3505"/>
                <a:gd name="T11" fmla="*/ 630 h 2748"/>
                <a:gd name="T12" fmla="*/ 1402 w 3505"/>
                <a:gd name="T13" fmla="*/ 379 h 2748"/>
                <a:gd name="T14" fmla="*/ 1635 w 3505"/>
                <a:gd name="T15" fmla="*/ 1745 h 2748"/>
                <a:gd name="T16" fmla="*/ 1869 w 3505"/>
                <a:gd name="T17" fmla="*/ 1623 h 2748"/>
                <a:gd name="T18" fmla="*/ 2102 w 3505"/>
                <a:gd name="T19" fmla="*/ 250 h 2748"/>
                <a:gd name="T20" fmla="*/ 2336 w 3505"/>
                <a:gd name="T21" fmla="*/ 2368 h 2748"/>
                <a:gd name="T22" fmla="*/ 2570 w 3505"/>
                <a:gd name="T23" fmla="*/ 2497 h 2748"/>
                <a:gd name="T24" fmla="*/ 2803 w 3505"/>
                <a:gd name="T25" fmla="*/ 2747 h 2748"/>
                <a:gd name="T26" fmla="*/ 3037 w 3505"/>
                <a:gd name="T27" fmla="*/ 2497 h 2748"/>
                <a:gd name="T28" fmla="*/ 3270 w 3505"/>
                <a:gd name="T29" fmla="*/ 751 h 2748"/>
                <a:gd name="T30" fmla="*/ 3504 w 3505"/>
                <a:gd name="T31" fmla="*/ 2747 h 2748"/>
                <a:gd name="T32" fmla="*/ 3270 w 3505"/>
                <a:gd name="T33" fmla="*/ 2747 h 2748"/>
                <a:gd name="T34" fmla="*/ 3037 w 3505"/>
                <a:gd name="T35" fmla="*/ 2747 h 2748"/>
                <a:gd name="T36" fmla="*/ 2803 w 3505"/>
                <a:gd name="T37" fmla="*/ 2747 h 2748"/>
                <a:gd name="T38" fmla="*/ 2570 w 3505"/>
                <a:gd name="T39" fmla="*/ 2497 h 2748"/>
                <a:gd name="T40" fmla="*/ 2336 w 3505"/>
                <a:gd name="T41" fmla="*/ 2368 h 2748"/>
                <a:gd name="T42" fmla="*/ 2102 w 3505"/>
                <a:gd name="T43" fmla="*/ 1623 h 2748"/>
                <a:gd name="T44" fmla="*/ 1869 w 3505"/>
                <a:gd name="T45" fmla="*/ 1623 h 2748"/>
                <a:gd name="T46" fmla="*/ 1635 w 3505"/>
                <a:gd name="T47" fmla="*/ 1745 h 2748"/>
                <a:gd name="T48" fmla="*/ 1402 w 3505"/>
                <a:gd name="T49" fmla="*/ 872 h 2748"/>
                <a:gd name="T50" fmla="*/ 1168 w 3505"/>
                <a:gd name="T51" fmla="*/ 872 h 2748"/>
                <a:gd name="T52" fmla="*/ 934 w 3505"/>
                <a:gd name="T53" fmla="*/ 501 h 2748"/>
                <a:gd name="T54" fmla="*/ 701 w 3505"/>
                <a:gd name="T55" fmla="*/ 501 h 2748"/>
                <a:gd name="T56" fmla="*/ 467 w 3505"/>
                <a:gd name="T57" fmla="*/ 501 h 2748"/>
                <a:gd name="T58" fmla="*/ 234 w 3505"/>
                <a:gd name="T59" fmla="*/ 872 h 2748"/>
                <a:gd name="T60" fmla="*/ 0 w 3505"/>
                <a:gd name="T61" fmla="*/ 1123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5" h="2748">
                  <a:moveTo>
                    <a:pt x="0" y="1123"/>
                  </a:moveTo>
                  <a:lnTo>
                    <a:pt x="234" y="872"/>
                  </a:lnTo>
                  <a:lnTo>
                    <a:pt x="467" y="501"/>
                  </a:lnTo>
                  <a:lnTo>
                    <a:pt x="701" y="501"/>
                  </a:lnTo>
                  <a:lnTo>
                    <a:pt x="934" y="0"/>
                  </a:lnTo>
                  <a:lnTo>
                    <a:pt x="1168" y="630"/>
                  </a:lnTo>
                  <a:lnTo>
                    <a:pt x="1402" y="379"/>
                  </a:lnTo>
                  <a:lnTo>
                    <a:pt x="1635" y="1745"/>
                  </a:lnTo>
                  <a:lnTo>
                    <a:pt x="1869" y="1623"/>
                  </a:lnTo>
                  <a:lnTo>
                    <a:pt x="2102" y="250"/>
                  </a:lnTo>
                  <a:lnTo>
                    <a:pt x="2336" y="2368"/>
                  </a:lnTo>
                  <a:lnTo>
                    <a:pt x="2570" y="2497"/>
                  </a:lnTo>
                  <a:lnTo>
                    <a:pt x="2803" y="2747"/>
                  </a:lnTo>
                  <a:lnTo>
                    <a:pt x="3037" y="2497"/>
                  </a:lnTo>
                  <a:lnTo>
                    <a:pt x="3270" y="751"/>
                  </a:lnTo>
                  <a:lnTo>
                    <a:pt x="3504" y="2747"/>
                  </a:lnTo>
                  <a:lnTo>
                    <a:pt x="3270" y="2747"/>
                  </a:lnTo>
                  <a:lnTo>
                    <a:pt x="3037" y="2747"/>
                  </a:lnTo>
                  <a:lnTo>
                    <a:pt x="2803" y="2747"/>
                  </a:lnTo>
                  <a:lnTo>
                    <a:pt x="2570" y="2497"/>
                  </a:lnTo>
                  <a:lnTo>
                    <a:pt x="2336" y="2368"/>
                  </a:lnTo>
                  <a:lnTo>
                    <a:pt x="2102" y="1623"/>
                  </a:lnTo>
                  <a:lnTo>
                    <a:pt x="1869" y="1623"/>
                  </a:lnTo>
                  <a:lnTo>
                    <a:pt x="1635" y="1745"/>
                  </a:lnTo>
                  <a:lnTo>
                    <a:pt x="1402" y="872"/>
                  </a:lnTo>
                  <a:lnTo>
                    <a:pt x="1168" y="872"/>
                  </a:lnTo>
                  <a:lnTo>
                    <a:pt x="934" y="501"/>
                  </a:lnTo>
                  <a:lnTo>
                    <a:pt x="701" y="501"/>
                  </a:lnTo>
                  <a:lnTo>
                    <a:pt x="467" y="501"/>
                  </a:lnTo>
                  <a:lnTo>
                    <a:pt x="234" y="872"/>
                  </a:lnTo>
                  <a:lnTo>
                    <a:pt x="0" y="1123"/>
                  </a:lnTo>
                </a:path>
              </a:pathLst>
            </a:custGeom>
            <a:solidFill>
              <a:srgbClr val="A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10" name="Line 10"/>
            <p:cNvSpPr>
              <a:spLocks noChangeShapeType="1"/>
            </p:cNvSpPr>
            <p:nvPr/>
          </p:nvSpPr>
          <p:spPr bwMode="auto">
            <a:xfrm flipV="1">
              <a:off x="1116" y="3113"/>
              <a:ext cx="0" cy="7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11" name="Freeform 11"/>
            <p:cNvSpPr>
              <a:spLocks/>
            </p:cNvSpPr>
            <p:nvPr/>
          </p:nvSpPr>
          <p:spPr bwMode="auto">
            <a:xfrm>
              <a:off x="1116" y="2733"/>
              <a:ext cx="3511" cy="1127"/>
            </a:xfrm>
            <a:custGeom>
              <a:avLst/>
              <a:gdLst>
                <a:gd name="T0" fmla="*/ 0 w 3511"/>
                <a:gd name="T1" fmla="*/ 380 h 1127"/>
                <a:gd name="T2" fmla="*/ 234 w 3511"/>
                <a:gd name="T3" fmla="*/ 251 h 1127"/>
                <a:gd name="T4" fmla="*/ 468 w 3511"/>
                <a:gd name="T5" fmla="*/ 129 h 1127"/>
                <a:gd name="T6" fmla="*/ 702 w 3511"/>
                <a:gd name="T7" fmla="*/ 0 h 1127"/>
                <a:gd name="T8" fmla="*/ 936 w 3511"/>
                <a:gd name="T9" fmla="*/ 0 h 1127"/>
                <a:gd name="T10" fmla="*/ 1170 w 3511"/>
                <a:gd name="T11" fmla="*/ 380 h 1127"/>
                <a:gd name="T12" fmla="*/ 1404 w 3511"/>
                <a:gd name="T13" fmla="*/ 380 h 1127"/>
                <a:gd name="T14" fmla="*/ 1638 w 3511"/>
                <a:gd name="T15" fmla="*/ 753 h 1127"/>
                <a:gd name="T16" fmla="*/ 1872 w 3511"/>
                <a:gd name="T17" fmla="*/ 624 h 1127"/>
                <a:gd name="T18" fmla="*/ 2106 w 3511"/>
                <a:gd name="T19" fmla="*/ 624 h 1127"/>
                <a:gd name="T20" fmla="*/ 2340 w 3511"/>
                <a:gd name="T21" fmla="*/ 1004 h 1127"/>
                <a:gd name="T22" fmla="*/ 2574 w 3511"/>
                <a:gd name="T23" fmla="*/ 1004 h 1127"/>
                <a:gd name="T24" fmla="*/ 2808 w 3511"/>
                <a:gd name="T25" fmla="*/ 1126 h 1127"/>
                <a:gd name="T26" fmla="*/ 3042 w 3511"/>
                <a:gd name="T27" fmla="*/ 1126 h 1127"/>
                <a:gd name="T28" fmla="*/ 3276 w 3511"/>
                <a:gd name="T29" fmla="*/ 1126 h 1127"/>
                <a:gd name="T30" fmla="*/ 3510 w 3511"/>
                <a:gd name="T31" fmla="*/ 1004 h 1127"/>
                <a:gd name="T32" fmla="*/ 3510 w 3511"/>
                <a:gd name="T33" fmla="*/ 112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1" h="1127">
                  <a:moveTo>
                    <a:pt x="0" y="380"/>
                  </a:moveTo>
                  <a:lnTo>
                    <a:pt x="234" y="251"/>
                  </a:lnTo>
                  <a:lnTo>
                    <a:pt x="468" y="129"/>
                  </a:lnTo>
                  <a:lnTo>
                    <a:pt x="702" y="0"/>
                  </a:lnTo>
                  <a:lnTo>
                    <a:pt x="936" y="0"/>
                  </a:lnTo>
                  <a:lnTo>
                    <a:pt x="1170" y="380"/>
                  </a:lnTo>
                  <a:lnTo>
                    <a:pt x="1404" y="380"/>
                  </a:lnTo>
                  <a:lnTo>
                    <a:pt x="1638" y="753"/>
                  </a:lnTo>
                  <a:lnTo>
                    <a:pt x="1872" y="624"/>
                  </a:lnTo>
                  <a:lnTo>
                    <a:pt x="2106" y="624"/>
                  </a:lnTo>
                  <a:lnTo>
                    <a:pt x="2340" y="1004"/>
                  </a:lnTo>
                  <a:lnTo>
                    <a:pt x="2574" y="1004"/>
                  </a:lnTo>
                  <a:lnTo>
                    <a:pt x="2808" y="1126"/>
                  </a:lnTo>
                  <a:lnTo>
                    <a:pt x="3042" y="1126"/>
                  </a:lnTo>
                  <a:lnTo>
                    <a:pt x="3276" y="1126"/>
                  </a:lnTo>
                  <a:lnTo>
                    <a:pt x="3510" y="1004"/>
                  </a:lnTo>
                  <a:lnTo>
                    <a:pt x="3510" y="11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12" name="Line 12"/>
            <p:cNvSpPr>
              <a:spLocks noChangeShapeType="1"/>
            </p:cNvSpPr>
            <p:nvPr/>
          </p:nvSpPr>
          <p:spPr bwMode="auto">
            <a:xfrm flipV="1">
              <a:off x="1116" y="2611"/>
              <a:ext cx="0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13" name="Freeform 13"/>
            <p:cNvSpPr>
              <a:spLocks/>
            </p:cNvSpPr>
            <p:nvPr/>
          </p:nvSpPr>
          <p:spPr bwMode="auto">
            <a:xfrm>
              <a:off x="1116" y="1988"/>
              <a:ext cx="3511" cy="1750"/>
            </a:xfrm>
            <a:custGeom>
              <a:avLst/>
              <a:gdLst>
                <a:gd name="T0" fmla="*/ 0 w 3511"/>
                <a:gd name="T1" fmla="*/ 623 h 1750"/>
                <a:gd name="T2" fmla="*/ 234 w 3511"/>
                <a:gd name="T3" fmla="*/ 372 h 1750"/>
                <a:gd name="T4" fmla="*/ 468 w 3511"/>
                <a:gd name="T5" fmla="*/ 0 h 1750"/>
                <a:gd name="T6" fmla="*/ 702 w 3511"/>
                <a:gd name="T7" fmla="*/ 0 h 1750"/>
                <a:gd name="T8" fmla="*/ 936 w 3511"/>
                <a:gd name="T9" fmla="*/ 0 h 1750"/>
                <a:gd name="T10" fmla="*/ 1170 w 3511"/>
                <a:gd name="T11" fmla="*/ 372 h 1750"/>
                <a:gd name="T12" fmla="*/ 1404 w 3511"/>
                <a:gd name="T13" fmla="*/ 372 h 1750"/>
                <a:gd name="T14" fmla="*/ 1638 w 3511"/>
                <a:gd name="T15" fmla="*/ 996 h 1750"/>
                <a:gd name="T16" fmla="*/ 1872 w 3511"/>
                <a:gd name="T17" fmla="*/ 874 h 1750"/>
                <a:gd name="T18" fmla="*/ 2106 w 3511"/>
                <a:gd name="T19" fmla="*/ 874 h 1750"/>
                <a:gd name="T20" fmla="*/ 2340 w 3511"/>
                <a:gd name="T21" fmla="*/ 1498 h 1750"/>
                <a:gd name="T22" fmla="*/ 2574 w 3511"/>
                <a:gd name="T23" fmla="*/ 1620 h 1750"/>
                <a:gd name="T24" fmla="*/ 2808 w 3511"/>
                <a:gd name="T25" fmla="*/ 1749 h 1750"/>
                <a:gd name="T26" fmla="*/ 3042 w 3511"/>
                <a:gd name="T27" fmla="*/ 1749 h 1750"/>
                <a:gd name="T28" fmla="*/ 3276 w 3511"/>
                <a:gd name="T29" fmla="*/ 1749 h 1750"/>
                <a:gd name="T30" fmla="*/ 3510 w 3511"/>
                <a:gd name="T31" fmla="*/ 174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1" h="1750">
                  <a:moveTo>
                    <a:pt x="0" y="623"/>
                  </a:moveTo>
                  <a:lnTo>
                    <a:pt x="234" y="372"/>
                  </a:lnTo>
                  <a:lnTo>
                    <a:pt x="468" y="0"/>
                  </a:lnTo>
                  <a:lnTo>
                    <a:pt x="702" y="0"/>
                  </a:lnTo>
                  <a:lnTo>
                    <a:pt x="936" y="0"/>
                  </a:lnTo>
                  <a:lnTo>
                    <a:pt x="1170" y="372"/>
                  </a:lnTo>
                  <a:lnTo>
                    <a:pt x="1404" y="372"/>
                  </a:lnTo>
                  <a:lnTo>
                    <a:pt x="1638" y="996"/>
                  </a:lnTo>
                  <a:lnTo>
                    <a:pt x="1872" y="874"/>
                  </a:lnTo>
                  <a:lnTo>
                    <a:pt x="2106" y="874"/>
                  </a:lnTo>
                  <a:lnTo>
                    <a:pt x="2340" y="1498"/>
                  </a:lnTo>
                  <a:lnTo>
                    <a:pt x="2574" y="1620"/>
                  </a:lnTo>
                  <a:lnTo>
                    <a:pt x="2808" y="1749"/>
                  </a:lnTo>
                  <a:lnTo>
                    <a:pt x="3042" y="1749"/>
                  </a:lnTo>
                  <a:lnTo>
                    <a:pt x="3276" y="1749"/>
                  </a:lnTo>
                  <a:lnTo>
                    <a:pt x="3510" y="17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14" name="Line 14"/>
            <p:cNvSpPr>
              <a:spLocks noChangeShapeType="1"/>
            </p:cNvSpPr>
            <p:nvPr/>
          </p:nvSpPr>
          <p:spPr bwMode="auto">
            <a:xfrm flipV="1">
              <a:off x="1116" y="2109"/>
              <a:ext cx="0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15" name="Freeform 15"/>
            <p:cNvSpPr>
              <a:spLocks/>
            </p:cNvSpPr>
            <p:nvPr/>
          </p:nvSpPr>
          <p:spPr bwMode="auto">
            <a:xfrm>
              <a:off x="1116" y="1486"/>
              <a:ext cx="3511" cy="2252"/>
            </a:xfrm>
            <a:custGeom>
              <a:avLst/>
              <a:gdLst>
                <a:gd name="T0" fmla="*/ 0 w 3511"/>
                <a:gd name="T1" fmla="*/ 623 h 2252"/>
                <a:gd name="T2" fmla="*/ 234 w 3511"/>
                <a:gd name="T3" fmla="*/ 372 h 2252"/>
                <a:gd name="T4" fmla="*/ 468 w 3511"/>
                <a:gd name="T5" fmla="*/ 0 h 2252"/>
                <a:gd name="T6" fmla="*/ 702 w 3511"/>
                <a:gd name="T7" fmla="*/ 0 h 2252"/>
                <a:gd name="T8" fmla="*/ 936 w 3511"/>
                <a:gd name="T9" fmla="*/ 0 h 2252"/>
                <a:gd name="T10" fmla="*/ 1170 w 3511"/>
                <a:gd name="T11" fmla="*/ 372 h 2252"/>
                <a:gd name="T12" fmla="*/ 1404 w 3511"/>
                <a:gd name="T13" fmla="*/ 372 h 2252"/>
                <a:gd name="T14" fmla="*/ 1638 w 3511"/>
                <a:gd name="T15" fmla="*/ 1247 h 2252"/>
                <a:gd name="T16" fmla="*/ 1872 w 3511"/>
                <a:gd name="T17" fmla="*/ 1125 h 2252"/>
                <a:gd name="T18" fmla="*/ 2106 w 3511"/>
                <a:gd name="T19" fmla="*/ 1125 h 2252"/>
                <a:gd name="T20" fmla="*/ 2340 w 3511"/>
                <a:gd name="T21" fmla="*/ 1871 h 2252"/>
                <a:gd name="T22" fmla="*/ 2574 w 3511"/>
                <a:gd name="T23" fmla="*/ 2000 h 2252"/>
                <a:gd name="T24" fmla="*/ 2808 w 3511"/>
                <a:gd name="T25" fmla="*/ 2251 h 2252"/>
                <a:gd name="T26" fmla="*/ 3042 w 3511"/>
                <a:gd name="T27" fmla="*/ 2251 h 2252"/>
                <a:gd name="T28" fmla="*/ 3276 w 3511"/>
                <a:gd name="T29" fmla="*/ 2251 h 2252"/>
                <a:gd name="T30" fmla="*/ 3510 w 3511"/>
                <a:gd name="T31" fmla="*/ 2251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1" h="2252">
                  <a:moveTo>
                    <a:pt x="0" y="623"/>
                  </a:moveTo>
                  <a:lnTo>
                    <a:pt x="234" y="372"/>
                  </a:lnTo>
                  <a:lnTo>
                    <a:pt x="468" y="0"/>
                  </a:lnTo>
                  <a:lnTo>
                    <a:pt x="702" y="0"/>
                  </a:lnTo>
                  <a:lnTo>
                    <a:pt x="936" y="0"/>
                  </a:lnTo>
                  <a:lnTo>
                    <a:pt x="1170" y="372"/>
                  </a:lnTo>
                  <a:lnTo>
                    <a:pt x="1404" y="372"/>
                  </a:lnTo>
                  <a:lnTo>
                    <a:pt x="1638" y="1247"/>
                  </a:lnTo>
                  <a:lnTo>
                    <a:pt x="1872" y="1125"/>
                  </a:lnTo>
                  <a:lnTo>
                    <a:pt x="2106" y="1125"/>
                  </a:lnTo>
                  <a:lnTo>
                    <a:pt x="2340" y="1871"/>
                  </a:lnTo>
                  <a:lnTo>
                    <a:pt x="2574" y="2000"/>
                  </a:lnTo>
                  <a:lnTo>
                    <a:pt x="2808" y="2251"/>
                  </a:lnTo>
                  <a:lnTo>
                    <a:pt x="3042" y="2251"/>
                  </a:lnTo>
                  <a:lnTo>
                    <a:pt x="3276" y="2251"/>
                  </a:lnTo>
                  <a:lnTo>
                    <a:pt x="3510" y="22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16" name="Line 16"/>
            <p:cNvSpPr>
              <a:spLocks noChangeShapeType="1"/>
            </p:cNvSpPr>
            <p:nvPr/>
          </p:nvSpPr>
          <p:spPr bwMode="auto">
            <a:xfrm>
              <a:off x="1116" y="2109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17" name="Freeform 17"/>
            <p:cNvSpPr>
              <a:spLocks/>
            </p:cNvSpPr>
            <p:nvPr/>
          </p:nvSpPr>
          <p:spPr bwMode="auto">
            <a:xfrm>
              <a:off x="1116" y="984"/>
              <a:ext cx="3511" cy="2754"/>
            </a:xfrm>
            <a:custGeom>
              <a:avLst/>
              <a:gdLst>
                <a:gd name="T0" fmla="*/ 0 w 3511"/>
                <a:gd name="T1" fmla="*/ 1125 h 2754"/>
                <a:gd name="T2" fmla="*/ 234 w 3511"/>
                <a:gd name="T3" fmla="*/ 874 h 2754"/>
                <a:gd name="T4" fmla="*/ 468 w 3511"/>
                <a:gd name="T5" fmla="*/ 502 h 2754"/>
                <a:gd name="T6" fmla="*/ 702 w 3511"/>
                <a:gd name="T7" fmla="*/ 502 h 2754"/>
                <a:gd name="T8" fmla="*/ 936 w 3511"/>
                <a:gd name="T9" fmla="*/ 0 h 2754"/>
                <a:gd name="T10" fmla="*/ 1170 w 3511"/>
                <a:gd name="T11" fmla="*/ 631 h 2754"/>
                <a:gd name="T12" fmla="*/ 1404 w 3511"/>
                <a:gd name="T13" fmla="*/ 380 h 2754"/>
                <a:gd name="T14" fmla="*/ 1638 w 3511"/>
                <a:gd name="T15" fmla="*/ 1749 h 2754"/>
                <a:gd name="T16" fmla="*/ 1872 w 3511"/>
                <a:gd name="T17" fmla="*/ 1627 h 2754"/>
                <a:gd name="T18" fmla="*/ 2106 w 3511"/>
                <a:gd name="T19" fmla="*/ 251 h 2754"/>
                <a:gd name="T20" fmla="*/ 2340 w 3511"/>
                <a:gd name="T21" fmla="*/ 2373 h 2754"/>
                <a:gd name="T22" fmla="*/ 2574 w 3511"/>
                <a:gd name="T23" fmla="*/ 2502 h 2754"/>
                <a:gd name="T24" fmla="*/ 2808 w 3511"/>
                <a:gd name="T25" fmla="*/ 2753 h 2754"/>
                <a:gd name="T26" fmla="*/ 3042 w 3511"/>
                <a:gd name="T27" fmla="*/ 2502 h 2754"/>
                <a:gd name="T28" fmla="*/ 3276 w 3511"/>
                <a:gd name="T29" fmla="*/ 753 h 2754"/>
                <a:gd name="T30" fmla="*/ 3510 w 3511"/>
                <a:gd name="T31" fmla="*/ 275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1" h="2754">
                  <a:moveTo>
                    <a:pt x="0" y="1125"/>
                  </a:moveTo>
                  <a:lnTo>
                    <a:pt x="234" y="874"/>
                  </a:lnTo>
                  <a:lnTo>
                    <a:pt x="468" y="502"/>
                  </a:lnTo>
                  <a:lnTo>
                    <a:pt x="702" y="502"/>
                  </a:lnTo>
                  <a:lnTo>
                    <a:pt x="936" y="0"/>
                  </a:lnTo>
                  <a:lnTo>
                    <a:pt x="1170" y="631"/>
                  </a:lnTo>
                  <a:lnTo>
                    <a:pt x="1404" y="380"/>
                  </a:lnTo>
                  <a:lnTo>
                    <a:pt x="1638" y="1749"/>
                  </a:lnTo>
                  <a:lnTo>
                    <a:pt x="1872" y="1627"/>
                  </a:lnTo>
                  <a:lnTo>
                    <a:pt x="2106" y="251"/>
                  </a:lnTo>
                  <a:lnTo>
                    <a:pt x="2340" y="2373"/>
                  </a:lnTo>
                  <a:lnTo>
                    <a:pt x="2574" y="2502"/>
                  </a:lnTo>
                  <a:lnTo>
                    <a:pt x="2808" y="2753"/>
                  </a:lnTo>
                  <a:lnTo>
                    <a:pt x="3042" y="2502"/>
                  </a:lnTo>
                  <a:lnTo>
                    <a:pt x="3276" y="753"/>
                  </a:lnTo>
                  <a:lnTo>
                    <a:pt x="3510" y="27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18" name="Line 18"/>
            <p:cNvSpPr>
              <a:spLocks noChangeShapeType="1"/>
            </p:cNvSpPr>
            <p:nvPr/>
          </p:nvSpPr>
          <p:spPr bwMode="auto">
            <a:xfrm>
              <a:off x="1116" y="862"/>
              <a:ext cx="0" cy="29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19" name="Line 19"/>
            <p:cNvSpPr>
              <a:spLocks noChangeShapeType="1"/>
            </p:cNvSpPr>
            <p:nvPr/>
          </p:nvSpPr>
          <p:spPr bwMode="auto">
            <a:xfrm>
              <a:off x="1074" y="3859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0" name="Line 20"/>
            <p:cNvSpPr>
              <a:spLocks noChangeShapeType="1"/>
            </p:cNvSpPr>
            <p:nvPr/>
          </p:nvSpPr>
          <p:spPr bwMode="auto">
            <a:xfrm>
              <a:off x="1074" y="3357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1" name="Line 21"/>
            <p:cNvSpPr>
              <a:spLocks noChangeShapeType="1"/>
            </p:cNvSpPr>
            <p:nvPr/>
          </p:nvSpPr>
          <p:spPr bwMode="auto">
            <a:xfrm>
              <a:off x="1074" y="2862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2" name="Line 22"/>
            <p:cNvSpPr>
              <a:spLocks noChangeShapeType="1"/>
            </p:cNvSpPr>
            <p:nvPr/>
          </p:nvSpPr>
          <p:spPr bwMode="auto">
            <a:xfrm>
              <a:off x="1074" y="2360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3" name="Line 23"/>
            <p:cNvSpPr>
              <a:spLocks noChangeShapeType="1"/>
            </p:cNvSpPr>
            <p:nvPr/>
          </p:nvSpPr>
          <p:spPr bwMode="auto">
            <a:xfrm>
              <a:off x="1074" y="1858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4" name="Line 24"/>
            <p:cNvSpPr>
              <a:spLocks noChangeShapeType="1"/>
            </p:cNvSpPr>
            <p:nvPr/>
          </p:nvSpPr>
          <p:spPr bwMode="auto">
            <a:xfrm>
              <a:off x="1074" y="1364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5" name="Line 25"/>
            <p:cNvSpPr>
              <a:spLocks noChangeShapeType="1"/>
            </p:cNvSpPr>
            <p:nvPr/>
          </p:nvSpPr>
          <p:spPr bwMode="auto">
            <a:xfrm>
              <a:off x="1074" y="862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6" name="Line 26"/>
            <p:cNvSpPr>
              <a:spLocks noChangeShapeType="1"/>
            </p:cNvSpPr>
            <p:nvPr/>
          </p:nvSpPr>
          <p:spPr bwMode="auto">
            <a:xfrm>
              <a:off x="1116" y="3859"/>
              <a:ext cx="35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7" name="Line 27"/>
            <p:cNvSpPr>
              <a:spLocks noChangeShapeType="1"/>
            </p:cNvSpPr>
            <p:nvPr/>
          </p:nvSpPr>
          <p:spPr bwMode="auto">
            <a:xfrm flipV="1">
              <a:off x="1116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8" name="Line 28"/>
            <p:cNvSpPr>
              <a:spLocks noChangeShapeType="1"/>
            </p:cNvSpPr>
            <p:nvPr/>
          </p:nvSpPr>
          <p:spPr bwMode="auto">
            <a:xfrm flipV="1">
              <a:off x="1350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29" name="Line 29"/>
            <p:cNvSpPr>
              <a:spLocks noChangeShapeType="1"/>
            </p:cNvSpPr>
            <p:nvPr/>
          </p:nvSpPr>
          <p:spPr bwMode="auto">
            <a:xfrm flipV="1">
              <a:off x="1584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0" name="Line 30"/>
            <p:cNvSpPr>
              <a:spLocks noChangeShapeType="1"/>
            </p:cNvSpPr>
            <p:nvPr/>
          </p:nvSpPr>
          <p:spPr bwMode="auto">
            <a:xfrm flipV="1">
              <a:off x="1818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1" name="Line 31"/>
            <p:cNvSpPr>
              <a:spLocks noChangeShapeType="1"/>
            </p:cNvSpPr>
            <p:nvPr/>
          </p:nvSpPr>
          <p:spPr bwMode="auto">
            <a:xfrm flipV="1">
              <a:off x="2052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2" name="Line 32"/>
            <p:cNvSpPr>
              <a:spLocks noChangeShapeType="1"/>
            </p:cNvSpPr>
            <p:nvPr/>
          </p:nvSpPr>
          <p:spPr bwMode="auto">
            <a:xfrm flipV="1">
              <a:off x="2286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3" name="Line 33"/>
            <p:cNvSpPr>
              <a:spLocks noChangeShapeType="1"/>
            </p:cNvSpPr>
            <p:nvPr/>
          </p:nvSpPr>
          <p:spPr bwMode="auto">
            <a:xfrm flipV="1">
              <a:off x="2520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4" name="Line 34"/>
            <p:cNvSpPr>
              <a:spLocks noChangeShapeType="1"/>
            </p:cNvSpPr>
            <p:nvPr/>
          </p:nvSpPr>
          <p:spPr bwMode="auto">
            <a:xfrm flipV="1">
              <a:off x="2754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5" name="Line 35"/>
            <p:cNvSpPr>
              <a:spLocks noChangeShapeType="1"/>
            </p:cNvSpPr>
            <p:nvPr/>
          </p:nvSpPr>
          <p:spPr bwMode="auto">
            <a:xfrm flipV="1">
              <a:off x="2988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6" name="Line 36"/>
            <p:cNvSpPr>
              <a:spLocks noChangeShapeType="1"/>
            </p:cNvSpPr>
            <p:nvPr/>
          </p:nvSpPr>
          <p:spPr bwMode="auto">
            <a:xfrm flipV="1">
              <a:off x="3222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7" name="Line 37"/>
            <p:cNvSpPr>
              <a:spLocks noChangeShapeType="1"/>
            </p:cNvSpPr>
            <p:nvPr/>
          </p:nvSpPr>
          <p:spPr bwMode="auto">
            <a:xfrm flipV="1">
              <a:off x="3456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8" name="Line 38"/>
            <p:cNvSpPr>
              <a:spLocks noChangeShapeType="1"/>
            </p:cNvSpPr>
            <p:nvPr/>
          </p:nvSpPr>
          <p:spPr bwMode="auto">
            <a:xfrm flipV="1">
              <a:off x="3690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39" name="Line 39"/>
            <p:cNvSpPr>
              <a:spLocks noChangeShapeType="1"/>
            </p:cNvSpPr>
            <p:nvPr/>
          </p:nvSpPr>
          <p:spPr bwMode="auto">
            <a:xfrm flipV="1">
              <a:off x="3924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40" name="Line 40"/>
            <p:cNvSpPr>
              <a:spLocks noChangeShapeType="1"/>
            </p:cNvSpPr>
            <p:nvPr/>
          </p:nvSpPr>
          <p:spPr bwMode="auto">
            <a:xfrm flipV="1">
              <a:off x="4158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41" name="Line 41"/>
            <p:cNvSpPr>
              <a:spLocks noChangeShapeType="1"/>
            </p:cNvSpPr>
            <p:nvPr/>
          </p:nvSpPr>
          <p:spPr bwMode="auto">
            <a:xfrm flipV="1">
              <a:off x="4392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42" name="Line 42"/>
            <p:cNvSpPr>
              <a:spLocks noChangeShapeType="1"/>
            </p:cNvSpPr>
            <p:nvPr/>
          </p:nvSpPr>
          <p:spPr bwMode="auto">
            <a:xfrm flipV="1">
              <a:off x="4626" y="3809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43" name="Rectangle 43"/>
            <p:cNvSpPr>
              <a:spLocks noChangeArrowheads="1"/>
            </p:cNvSpPr>
            <p:nvPr/>
          </p:nvSpPr>
          <p:spPr bwMode="auto">
            <a:xfrm>
              <a:off x="884" y="3750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0</a:t>
              </a:r>
            </a:p>
          </p:txBody>
        </p:sp>
        <p:sp>
          <p:nvSpPr>
            <p:cNvPr id="665644" name="Rectangle 44"/>
            <p:cNvSpPr>
              <a:spLocks noChangeArrowheads="1"/>
            </p:cNvSpPr>
            <p:nvPr/>
          </p:nvSpPr>
          <p:spPr bwMode="auto">
            <a:xfrm>
              <a:off x="812" y="324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20</a:t>
              </a:r>
            </a:p>
          </p:txBody>
        </p:sp>
        <p:sp>
          <p:nvSpPr>
            <p:cNvPr id="665645" name="Rectangle 45"/>
            <p:cNvSpPr>
              <a:spLocks noChangeArrowheads="1"/>
            </p:cNvSpPr>
            <p:nvPr/>
          </p:nvSpPr>
          <p:spPr bwMode="auto">
            <a:xfrm>
              <a:off x="812" y="2754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40</a:t>
              </a:r>
            </a:p>
          </p:txBody>
        </p:sp>
        <p:sp>
          <p:nvSpPr>
            <p:cNvPr id="665646" name="Rectangle 46"/>
            <p:cNvSpPr>
              <a:spLocks noChangeArrowheads="1"/>
            </p:cNvSpPr>
            <p:nvPr/>
          </p:nvSpPr>
          <p:spPr bwMode="auto">
            <a:xfrm>
              <a:off x="812" y="2252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60</a:t>
              </a:r>
            </a:p>
          </p:txBody>
        </p:sp>
        <p:sp>
          <p:nvSpPr>
            <p:cNvPr id="665647" name="Rectangle 47"/>
            <p:cNvSpPr>
              <a:spLocks noChangeArrowheads="1"/>
            </p:cNvSpPr>
            <p:nvPr/>
          </p:nvSpPr>
          <p:spPr bwMode="auto">
            <a:xfrm>
              <a:off x="812" y="1750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80</a:t>
              </a:r>
            </a:p>
          </p:txBody>
        </p:sp>
        <p:sp>
          <p:nvSpPr>
            <p:cNvPr id="665648" name="Rectangle 48"/>
            <p:cNvSpPr>
              <a:spLocks noChangeArrowheads="1"/>
            </p:cNvSpPr>
            <p:nvPr/>
          </p:nvSpPr>
          <p:spPr bwMode="auto">
            <a:xfrm>
              <a:off x="740" y="1255"/>
              <a:ext cx="3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100</a:t>
              </a:r>
            </a:p>
          </p:txBody>
        </p:sp>
        <p:sp>
          <p:nvSpPr>
            <p:cNvPr id="665649" name="Rectangle 49"/>
            <p:cNvSpPr>
              <a:spLocks noChangeArrowheads="1"/>
            </p:cNvSpPr>
            <p:nvPr/>
          </p:nvSpPr>
          <p:spPr bwMode="auto">
            <a:xfrm>
              <a:off x="740" y="753"/>
              <a:ext cx="33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120</a:t>
              </a:r>
            </a:p>
          </p:txBody>
        </p:sp>
        <p:sp>
          <p:nvSpPr>
            <p:cNvPr id="665650" name="Rectangle 50"/>
            <p:cNvSpPr>
              <a:spLocks noChangeArrowheads="1"/>
            </p:cNvSpPr>
            <p:nvPr/>
          </p:nvSpPr>
          <p:spPr bwMode="auto">
            <a:xfrm>
              <a:off x="1022" y="3888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0</a:t>
              </a:r>
            </a:p>
          </p:txBody>
        </p:sp>
        <p:sp>
          <p:nvSpPr>
            <p:cNvPr id="665651" name="Rectangle 51"/>
            <p:cNvSpPr>
              <a:spLocks noChangeArrowheads="1"/>
            </p:cNvSpPr>
            <p:nvPr/>
          </p:nvSpPr>
          <p:spPr bwMode="auto">
            <a:xfrm>
              <a:off x="1256" y="3888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</a:t>
              </a:r>
            </a:p>
          </p:txBody>
        </p:sp>
        <p:sp>
          <p:nvSpPr>
            <p:cNvPr id="665652" name="Rectangle 52"/>
            <p:cNvSpPr>
              <a:spLocks noChangeArrowheads="1"/>
            </p:cNvSpPr>
            <p:nvPr/>
          </p:nvSpPr>
          <p:spPr bwMode="auto">
            <a:xfrm>
              <a:off x="1490" y="3888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4</a:t>
              </a:r>
            </a:p>
          </p:txBody>
        </p:sp>
        <p:sp>
          <p:nvSpPr>
            <p:cNvPr id="665653" name="Rectangle 53"/>
            <p:cNvSpPr>
              <a:spLocks noChangeArrowheads="1"/>
            </p:cNvSpPr>
            <p:nvPr/>
          </p:nvSpPr>
          <p:spPr bwMode="auto">
            <a:xfrm>
              <a:off x="1724" y="3888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6</a:t>
              </a:r>
            </a:p>
          </p:txBody>
        </p:sp>
        <p:sp>
          <p:nvSpPr>
            <p:cNvPr id="665654" name="Rectangle 54"/>
            <p:cNvSpPr>
              <a:spLocks noChangeArrowheads="1"/>
            </p:cNvSpPr>
            <p:nvPr/>
          </p:nvSpPr>
          <p:spPr bwMode="auto">
            <a:xfrm>
              <a:off x="1958" y="3888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8</a:t>
              </a:r>
            </a:p>
          </p:txBody>
        </p:sp>
        <p:sp>
          <p:nvSpPr>
            <p:cNvPr id="665655" name="Rectangle 55"/>
            <p:cNvSpPr>
              <a:spLocks noChangeArrowheads="1"/>
            </p:cNvSpPr>
            <p:nvPr/>
          </p:nvSpPr>
          <p:spPr bwMode="auto">
            <a:xfrm>
              <a:off x="2156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10</a:t>
              </a:r>
            </a:p>
          </p:txBody>
        </p:sp>
        <p:sp>
          <p:nvSpPr>
            <p:cNvPr id="665656" name="Rectangle 56"/>
            <p:cNvSpPr>
              <a:spLocks noChangeArrowheads="1"/>
            </p:cNvSpPr>
            <p:nvPr/>
          </p:nvSpPr>
          <p:spPr bwMode="auto">
            <a:xfrm>
              <a:off x="2390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12</a:t>
              </a:r>
            </a:p>
          </p:txBody>
        </p:sp>
        <p:sp>
          <p:nvSpPr>
            <p:cNvPr id="665657" name="Rectangle 57"/>
            <p:cNvSpPr>
              <a:spLocks noChangeArrowheads="1"/>
            </p:cNvSpPr>
            <p:nvPr/>
          </p:nvSpPr>
          <p:spPr bwMode="auto">
            <a:xfrm>
              <a:off x="2624" y="3888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14</a:t>
              </a:r>
            </a:p>
          </p:txBody>
        </p:sp>
        <p:sp>
          <p:nvSpPr>
            <p:cNvPr id="665658" name="Rectangle 58"/>
            <p:cNvSpPr>
              <a:spLocks noChangeArrowheads="1"/>
            </p:cNvSpPr>
            <p:nvPr/>
          </p:nvSpPr>
          <p:spPr bwMode="auto">
            <a:xfrm>
              <a:off x="2858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16</a:t>
              </a:r>
            </a:p>
          </p:txBody>
        </p:sp>
        <p:sp>
          <p:nvSpPr>
            <p:cNvPr id="665659" name="Rectangle 59"/>
            <p:cNvSpPr>
              <a:spLocks noChangeArrowheads="1"/>
            </p:cNvSpPr>
            <p:nvPr/>
          </p:nvSpPr>
          <p:spPr bwMode="auto">
            <a:xfrm>
              <a:off x="3092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18</a:t>
              </a:r>
            </a:p>
          </p:txBody>
        </p:sp>
        <p:sp>
          <p:nvSpPr>
            <p:cNvPr id="665660" name="Rectangle 60"/>
            <p:cNvSpPr>
              <a:spLocks noChangeArrowheads="1"/>
            </p:cNvSpPr>
            <p:nvPr/>
          </p:nvSpPr>
          <p:spPr bwMode="auto">
            <a:xfrm>
              <a:off x="3326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20</a:t>
              </a:r>
            </a:p>
          </p:txBody>
        </p:sp>
        <p:sp>
          <p:nvSpPr>
            <p:cNvPr id="665661" name="Rectangle 61"/>
            <p:cNvSpPr>
              <a:spLocks noChangeArrowheads="1"/>
            </p:cNvSpPr>
            <p:nvPr/>
          </p:nvSpPr>
          <p:spPr bwMode="auto">
            <a:xfrm>
              <a:off x="3560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22</a:t>
              </a:r>
            </a:p>
          </p:txBody>
        </p:sp>
        <p:sp>
          <p:nvSpPr>
            <p:cNvPr id="665662" name="Rectangle 62"/>
            <p:cNvSpPr>
              <a:spLocks noChangeArrowheads="1"/>
            </p:cNvSpPr>
            <p:nvPr/>
          </p:nvSpPr>
          <p:spPr bwMode="auto">
            <a:xfrm>
              <a:off x="3794" y="3888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24</a:t>
              </a:r>
            </a:p>
          </p:txBody>
        </p:sp>
        <p:sp>
          <p:nvSpPr>
            <p:cNvPr id="665663" name="Rectangle 63"/>
            <p:cNvSpPr>
              <a:spLocks noChangeArrowheads="1"/>
            </p:cNvSpPr>
            <p:nvPr/>
          </p:nvSpPr>
          <p:spPr bwMode="auto">
            <a:xfrm>
              <a:off x="4028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26</a:t>
              </a:r>
            </a:p>
          </p:txBody>
        </p:sp>
        <p:sp>
          <p:nvSpPr>
            <p:cNvPr id="665664" name="Rectangle 64"/>
            <p:cNvSpPr>
              <a:spLocks noChangeArrowheads="1"/>
            </p:cNvSpPr>
            <p:nvPr/>
          </p:nvSpPr>
          <p:spPr bwMode="auto">
            <a:xfrm>
              <a:off x="4262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28</a:t>
              </a:r>
            </a:p>
          </p:txBody>
        </p:sp>
        <p:sp>
          <p:nvSpPr>
            <p:cNvPr id="665665" name="Rectangle 65"/>
            <p:cNvSpPr>
              <a:spLocks noChangeArrowheads="1"/>
            </p:cNvSpPr>
            <p:nvPr/>
          </p:nvSpPr>
          <p:spPr bwMode="auto">
            <a:xfrm>
              <a:off x="4496" y="3888"/>
              <a:ext cx="25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30</a:t>
              </a:r>
            </a:p>
          </p:txBody>
        </p:sp>
        <p:sp>
          <p:nvSpPr>
            <p:cNvPr id="665666" name="Rectangle 66"/>
            <p:cNvSpPr>
              <a:spLocks noChangeArrowheads="1"/>
            </p:cNvSpPr>
            <p:nvPr/>
          </p:nvSpPr>
          <p:spPr bwMode="auto">
            <a:xfrm>
              <a:off x="2496" y="4080"/>
              <a:ext cx="73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Kuukausia</a:t>
              </a:r>
            </a:p>
          </p:txBody>
        </p:sp>
        <p:sp>
          <p:nvSpPr>
            <p:cNvPr id="665667" name="Rectangle 67"/>
            <p:cNvSpPr>
              <a:spLocks noChangeArrowheads="1"/>
            </p:cNvSpPr>
            <p:nvPr/>
          </p:nvSpPr>
          <p:spPr bwMode="auto">
            <a:xfrm rot="16200000">
              <a:off x="-627" y="2366"/>
              <a:ext cx="215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100">
                  <a:latin typeface="Arial" charset="0"/>
                </a:rPr>
                <a:t>Psyykkinen kuorma, taakka</a:t>
              </a:r>
            </a:p>
          </p:txBody>
        </p:sp>
        <p:sp>
          <p:nvSpPr>
            <p:cNvPr id="665668" name="Rectangle 68"/>
            <p:cNvSpPr>
              <a:spLocks noChangeArrowheads="1"/>
            </p:cNvSpPr>
            <p:nvPr/>
          </p:nvSpPr>
          <p:spPr bwMode="auto">
            <a:xfrm>
              <a:off x="3022" y="2429"/>
              <a:ext cx="1006" cy="8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69" name="Rectangle 69"/>
            <p:cNvSpPr>
              <a:spLocks noChangeArrowheads="1"/>
            </p:cNvSpPr>
            <p:nvPr/>
          </p:nvSpPr>
          <p:spPr bwMode="auto">
            <a:xfrm>
              <a:off x="3067" y="2498"/>
              <a:ext cx="76" cy="92"/>
            </a:xfrm>
            <a:prstGeom prst="rect">
              <a:avLst/>
            </a:prstGeom>
            <a:solidFill>
              <a:srgbClr val="A0E0E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70" name="Rectangle 70"/>
            <p:cNvSpPr>
              <a:spLocks noChangeArrowheads="1"/>
            </p:cNvSpPr>
            <p:nvPr/>
          </p:nvSpPr>
          <p:spPr bwMode="auto">
            <a:xfrm>
              <a:off x="3122" y="2431"/>
              <a:ext cx="805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 dirty="0" err="1">
                  <a:latin typeface="Arial" charset="0"/>
                </a:rPr>
                <a:t>Kriisitaakka</a:t>
              </a:r>
              <a:endParaRPr lang="en-US" sz="1900" dirty="0">
                <a:latin typeface="Arial" charset="0"/>
              </a:endParaRPr>
            </a:p>
          </p:txBody>
        </p:sp>
        <p:sp>
          <p:nvSpPr>
            <p:cNvPr id="665671" name="Rectangle 71"/>
            <p:cNvSpPr>
              <a:spLocks noChangeArrowheads="1"/>
            </p:cNvSpPr>
            <p:nvPr/>
          </p:nvSpPr>
          <p:spPr bwMode="auto">
            <a:xfrm>
              <a:off x="3067" y="2713"/>
              <a:ext cx="76" cy="92"/>
            </a:xfrm>
            <a:prstGeom prst="rect">
              <a:avLst/>
            </a:prstGeom>
            <a:solidFill>
              <a:srgbClr val="FFFF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72" name="Rectangle 72"/>
            <p:cNvSpPr>
              <a:spLocks noChangeArrowheads="1"/>
            </p:cNvSpPr>
            <p:nvPr/>
          </p:nvSpPr>
          <p:spPr bwMode="auto">
            <a:xfrm>
              <a:off x="3122" y="2646"/>
              <a:ext cx="81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>
                  <a:latin typeface="Arial" charset="0"/>
                </a:rPr>
                <a:t>Muu taakka</a:t>
              </a:r>
            </a:p>
          </p:txBody>
        </p:sp>
        <p:sp>
          <p:nvSpPr>
            <p:cNvPr id="665673" name="Rectangle 73"/>
            <p:cNvSpPr>
              <a:spLocks noChangeArrowheads="1"/>
            </p:cNvSpPr>
            <p:nvPr/>
          </p:nvSpPr>
          <p:spPr bwMode="auto">
            <a:xfrm>
              <a:off x="3067" y="2928"/>
              <a:ext cx="76" cy="92"/>
            </a:xfrm>
            <a:prstGeom prst="rect">
              <a:avLst/>
            </a:prstGeom>
            <a:solidFill>
              <a:srgbClr val="80206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74" name="Rectangle 74"/>
            <p:cNvSpPr>
              <a:spLocks noChangeArrowheads="1"/>
            </p:cNvSpPr>
            <p:nvPr/>
          </p:nvSpPr>
          <p:spPr bwMode="auto">
            <a:xfrm>
              <a:off x="3122" y="2861"/>
              <a:ext cx="72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 dirty="0" err="1">
                  <a:latin typeface="Arial" charset="0"/>
                </a:rPr>
                <a:t>Työtaakka</a:t>
              </a:r>
              <a:endParaRPr lang="en-US" sz="1900" dirty="0">
                <a:latin typeface="Arial" charset="0"/>
              </a:endParaRPr>
            </a:p>
          </p:txBody>
        </p:sp>
        <p:sp>
          <p:nvSpPr>
            <p:cNvPr id="665675" name="Rectangle 75"/>
            <p:cNvSpPr>
              <a:spLocks noChangeArrowheads="1"/>
            </p:cNvSpPr>
            <p:nvPr/>
          </p:nvSpPr>
          <p:spPr bwMode="auto">
            <a:xfrm>
              <a:off x="3067" y="3143"/>
              <a:ext cx="76" cy="93"/>
            </a:xfrm>
            <a:prstGeom prst="rect">
              <a:avLst/>
            </a:prstGeom>
            <a:solidFill>
              <a:srgbClr val="8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65676" name="Rectangle 76"/>
            <p:cNvSpPr>
              <a:spLocks noChangeArrowheads="1"/>
            </p:cNvSpPr>
            <p:nvPr/>
          </p:nvSpPr>
          <p:spPr bwMode="auto">
            <a:xfrm>
              <a:off x="3122" y="3076"/>
              <a:ext cx="7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 dirty="0" err="1">
                  <a:latin typeface="Arial" charset="0"/>
                </a:rPr>
                <a:t>Kotitaakka</a:t>
              </a:r>
              <a:endParaRPr lang="en-US" sz="1900" dirty="0">
                <a:latin typeface="Arial" charset="0"/>
              </a:endParaRPr>
            </a:p>
          </p:txBody>
        </p:sp>
        <p:sp>
          <p:nvSpPr>
            <p:cNvPr id="665677" name="Freeform 77" descr="Dark horizontal"/>
            <p:cNvSpPr>
              <a:spLocks/>
            </p:cNvSpPr>
            <p:nvPr/>
          </p:nvSpPr>
          <p:spPr bwMode="auto">
            <a:xfrm>
              <a:off x="2058" y="905"/>
              <a:ext cx="2567" cy="596"/>
            </a:xfrm>
            <a:custGeom>
              <a:avLst/>
              <a:gdLst>
                <a:gd name="T0" fmla="*/ 2566 w 2567"/>
                <a:gd name="T1" fmla="*/ 588 h 596"/>
                <a:gd name="T2" fmla="*/ 2566 w 2567"/>
                <a:gd name="T3" fmla="*/ 0 h 596"/>
                <a:gd name="T4" fmla="*/ 0 w 2567"/>
                <a:gd name="T5" fmla="*/ 595 h 596"/>
                <a:gd name="T6" fmla="*/ 2566 w 2567"/>
                <a:gd name="T7" fmla="*/ 58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7" h="596">
                  <a:moveTo>
                    <a:pt x="2566" y="588"/>
                  </a:moveTo>
                  <a:lnTo>
                    <a:pt x="2566" y="0"/>
                  </a:lnTo>
                  <a:lnTo>
                    <a:pt x="0" y="595"/>
                  </a:lnTo>
                  <a:lnTo>
                    <a:pt x="2566" y="588"/>
                  </a:lnTo>
                </a:path>
              </a:pathLst>
            </a:custGeom>
            <a:pattFill prst="dkHorz">
              <a:fgClr>
                <a:srgbClr val="FFFFFF"/>
              </a:fgClr>
              <a:bgClr>
                <a:srgbClr val="FF00FF"/>
              </a:bgClr>
            </a:pattFill>
            <a:ln w="12700" cap="rnd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78" name="Rectangle 78"/>
            <p:cNvSpPr>
              <a:spLocks noChangeArrowheads="1"/>
            </p:cNvSpPr>
            <p:nvPr/>
          </p:nvSpPr>
          <p:spPr bwMode="auto">
            <a:xfrm>
              <a:off x="2606" y="936"/>
              <a:ext cx="105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 b="1" dirty="0" err="1">
                  <a:latin typeface="Arial" charset="0"/>
                </a:rPr>
                <a:t>Romahdusraja</a:t>
              </a:r>
              <a:endParaRPr lang="en-US" sz="1900" b="1" dirty="0">
                <a:latin typeface="Arial" charset="0"/>
              </a:endParaRPr>
            </a:p>
          </p:txBody>
        </p:sp>
        <p:sp>
          <p:nvSpPr>
            <p:cNvPr id="665679" name="Freeform 79"/>
            <p:cNvSpPr>
              <a:spLocks/>
            </p:cNvSpPr>
            <p:nvPr/>
          </p:nvSpPr>
          <p:spPr bwMode="auto">
            <a:xfrm>
              <a:off x="1104" y="907"/>
              <a:ext cx="3517" cy="613"/>
            </a:xfrm>
            <a:custGeom>
              <a:avLst/>
              <a:gdLst>
                <a:gd name="T0" fmla="*/ 48 w 3517"/>
                <a:gd name="T1" fmla="*/ 582 h 613"/>
                <a:gd name="T2" fmla="*/ 78 w 3517"/>
                <a:gd name="T3" fmla="*/ 540 h 613"/>
                <a:gd name="T4" fmla="*/ 144 w 3517"/>
                <a:gd name="T5" fmla="*/ 558 h 613"/>
                <a:gd name="T6" fmla="*/ 204 w 3517"/>
                <a:gd name="T7" fmla="*/ 540 h 613"/>
                <a:gd name="T8" fmla="*/ 282 w 3517"/>
                <a:gd name="T9" fmla="*/ 546 h 613"/>
                <a:gd name="T10" fmla="*/ 366 w 3517"/>
                <a:gd name="T11" fmla="*/ 564 h 613"/>
                <a:gd name="T12" fmla="*/ 450 w 3517"/>
                <a:gd name="T13" fmla="*/ 540 h 613"/>
                <a:gd name="T14" fmla="*/ 480 w 3517"/>
                <a:gd name="T15" fmla="*/ 486 h 613"/>
                <a:gd name="T16" fmla="*/ 492 w 3517"/>
                <a:gd name="T17" fmla="*/ 498 h 613"/>
                <a:gd name="T18" fmla="*/ 588 w 3517"/>
                <a:gd name="T19" fmla="*/ 528 h 613"/>
                <a:gd name="T20" fmla="*/ 636 w 3517"/>
                <a:gd name="T21" fmla="*/ 552 h 613"/>
                <a:gd name="T22" fmla="*/ 684 w 3517"/>
                <a:gd name="T23" fmla="*/ 576 h 613"/>
                <a:gd name="T24" fmla="*/ 732 w 3517"/>
                <a:gd name="T25" fmla="*/ 606 h 613"/>
                <a:gd name="T26" fmla="*/ 810 w 3517"/>
                <a:gd name="T27" fmla="*/ 612 h 613"/>
                <a:gd name="T28" fmla="*/ 870 w 3517"/>
                <a:gd name="T29" fmla="*/ 594 h 613"/>
                <a:gd name="T30" fmla="*/ 918 w 3517"/>
                <a:gd name="T31" fmla="*/ 576 h 613"/>
                <a:gd name="T32" fmla="*/ 1002 w 3517"/>
                <a:gd name="T33" fmla="*/ 564 h 613"/>
                <a:gd name="T34" fmla="*/ 1086 w 3517"/>
                <a:gd name="T35" fmla="*/ 546 h 613"/>
                <a:gd name="T36" fmla="*/ 1152 w 3517"/>
                <a:gd name="T37" fmla="*/ 534 h 613"/>
                <a:gd name="T38" fmla="*/ 1296 w 3517"/>
                <a:gd name="T39" fmla="*/ 486 h 613"/>
                <a:gd name="T40" fmla="*/ 1290 w 3517"/>
                <a:gd name="T41" fmla="*/ 462 h 613"/>
                <a:gd name="T42" fmla="*/ 1374 w 3517"/>
                <a:gd name="T43" fmla="*/ 450 h 613"/>
                <a:gd name="T44" fmla="*/ 1452 w 3517"/>
                <a:gd name="T45" fmla="*/ 462 h 613"/>
                <a:gd name="T46" fmla="*/ 1548 w 3517"/>
                <a:gd name="T47" fmla="*/ 438 h 613"/>
                <a:gd name="T48" fmla="*/ 1632 w 3517"/>
                <a:gd name="T49" fmla="*/ 390 h 613"/>
                <a:gd name="T50" fmla="*/ 1728 w 3517"/>
                <a:gd name="T51" fmla="*/ 390 h 613"/>
                <a:gd name="T52" fmla="*/ 1776 w 3517"/>
                <a:gd name="T53" fmla="*/ 390 h 613"/>
                <a:gd name="T54" fmla="*/ 1818 w 3517"/>
                <a:gd name="T55" fmla="*/ 366 h 613"/>
                <a:gd name="T56" fmla="*/ 1914 w 3517"/>
                <a:gd name="T57" fmla="*/ 354 h 613"/>
                <a:gd name="T58" fmla="*/ 1986 w 3517"/>
                <a:gd name="T59" fmla="*/ 312 h 613"/>
                <a:gd name="T60" fmla="*/ 2070 w 3517"/>
                <a:gd name="T61" fmla="*/ 324 h 613"/>
                <a:gd name="T62" fmla="*/ 2154 w 3517"/>
                <a:gd name="T63" fmla="*/ 282 h 613"/>
                <a:gd name="T64" fmla="*/ 2190 w 3517"/>
                <a:gd name="T65" fmla="*/ 300 h 613"/>
                <a:gd name="T66" fmla="*/ 2238 w 3517"/>
                <a:gd name="T67" fmla="*/ 306 h 613"/>
                <a:gd name="T68" fmla="*/ 2328 w 3517"/>
                <a:gd name="T69" fmla="*/ 246 h 613"/>
                <a:gd name="T70" fmla="*/ 2448 w 3517"/>
                <a:gd name="T71" fmla="*/ 246 h 613"/>
                <a:gd name="T72" fmla="*/ 2520 w 3517"/>
                <a:gd name="T73" fmla="*/ 210 h 613"/>
                <a:gd name="T74" fmla="*/ 2646 w 3517"/>
                <a:gd name="T75" fmla="*/ 204 h 613"/>
                <a:gd name="T76" fmla="*/ 2736 w 3517"/>
                <a:gd name="T77" fmla="*/ 174 h 613"/>
                <a:gd name="T78" fmla="*/ 2772 w 3517"/>
                <a:gd name="T79" fmla="*/ 180 h 613"/>
                <a:gd name="T80" fmla="*/ 2880 w 3517"/>
                <a:gd name="T81" fmla="*/ 138 h 613"/>
                <a:gd name="T82" fmla="*/ 2946 w 3517"/>
                <a:gd name="T83" fmla="*/ 132 h 613"/>
                <a:gd name="T84" fmla="*/ 3120 w 3517"/>
                <a:gd name="T85" fmla="*/ 102 h 613"/>
                <a:gd name="T86" fmla="*/ 3198 w 3517"/>
                <a:gd name="T87" fmla="*/ 42 h 613"/>
                <a:gd name="T88" fmla="*/ 3252 w 3517"/>
                <a:gd name="T89" fmla="*/ 24 h 613"/>
                <a:gd name="T90" fmla="*/ 3324 w 3517"/>
                <a:gd name="T91" fmla="*/ 24 h 613"/>
                <a:gd name="T92" fmla="*/ 3420 w 3517"/>
                <a:gd name="T93" fmla="*/ 12 h 613"/>
                <a:gd name="T94" fmla="*/ 3456 w 3517"/>
                <a:gd name="T95" fmla="*/ 3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7" h="613">
                  <a:moveTo>
                    <a:pt x="0" y="534"/>
                  </a:moveTo>
                  <a:lnTo>
                    <a:pt x="12" y="558"/>
                  </a:lnTo>
                  <a:lnTo>
                    <a:pt x="48" y="582"/>
                  </a:lnTo>
                  <a:lnTo>
                    <a:pt x="42" y="528"/>
                  </a:lnTo>
                  <a:lnTo>
                    <a:pt x="60" y="528"/>
                  </a:lnTo>
                  <a:lnTo>
                    <a:pt x="78" y="540"/>
                  </a:lnTo>
                  <a:lnTo>
                    <a:pt x="102" y="558"/>
                  </a:lnTo>
                  <a:lnTo>
                    <a:pt x="120" y="558"/>
                  </a:lnTo>
                  <a:lnTo>
                    <a:pt x="144" y="558"/>
                  </a:lnTo>
                  <a:lnTo>
                    <a:pt x="162" y="546"/>
                  </a:lnTo>
                  <a:lnTo>
                    <a:pt x="180" y="534"/>
                  </a:lnTo>
                  <a:lnTo>
                    <a:pt x="204" y="540"/>
                  </a:lnTo>
                  <a:lnTo>
                    <a:pt x="222" y="540"/>
                  </a:lnTo>
                  <a:lnTo>
                    <a:pt x="246" y="540"/>
                  </a:lnTo>
                  <a:lnTo>
                    <a:pt x="282" y="546"/>
                  </a:lnTo>
                  <a:lnTo>
                    <a:pt x="318" y="546"/>
                  </a:lnTo>
                  <a:lnTo>
                    <a:pt x="354" y="546"/>
                  </a:lnTo>
                  <a:lnTo>
                    <a:pt x="366" y="564"/>
                  </a:lnTo>
                  <a:lnTo>
                    <a:pt x="384" y="564"/>
                  </a:lnTo>
                  <a:lnTo>
                    <a:pt x="432" y="558"/>
                  </a:lnTo>
                  <a:lnTo>
                    <a:pt x="450" y="540"/>
                  </a:lnTo>
                  <a:lnTo>
                    <a:pt x="450" y="516"/>
                  </a:lnTo>
                  <a:lnTo>
                    <a:pt x="450" y="498"/>
                  </a:lnTo>
                  <a:lnTo>
                    <a:pt x="480" y="486"/>
                  </a:lnTo>
                  <a:lnTo>
                    <a:pt x="480" y="486"/>
                  </a:lnTo>
                  <a:lnTo>
                    <a:pt x="480" y="480"/>
                  </a:lnTo>
                  <a:lnTo>
                    <a:pt x="492" y="498"/>
                  </a:lnTo>
                  <a:lnTo>
                    <a:pt x="504" y="516"/>
                  </a:lnTo>
                  <a:lnTo>
                    <a:pt x="528" y="528"/>
                  </a:lnTo>
                  <a:lnTo>
                    <a:pt x="588" y="528"/>
                  </a:lnTo>
                  <a:lnTo>
                    <a:pt x="606" y="528"/>
                  </a:lnTo>
                  <a:lnTo>
                    <a:pt x="624" y="534"/>
                  </a:lnTo>
                  <a:lnTo>
                    <a:pt x="636" y="552"/>
                  </a:lnTo>
                  <a:lnTo>
                    <a:pt x="654" y="558"/>
                  </a:lnTo>
                  <a:lnTo>
                    <a:pt x="678" y="558"/>
                  </a:lnTo>
                  <a:lnTo>
                    <a:pt x="684" y="576"/>
                  </a:lnTo>
                  <a:lnTo>
                    <a:pt x="696" y="594"/>
                  </a:lnTo>
                  <a:lnTo>
                    <a:pt x="714" y="600"/>
                  </a:lnTo>
                  <a:lnTo>
                    <a:pt x="732" y="606"/>
                  </a:lnTo>
                  <a:lnTo>
                    <a:pt x="756" y="606"/>
                  </a:lnTo>
                  <a:lnTo>
                    <a:pt x="774" y="612"/>
                  </a:lnTo>
                  <a:lnTo>
                    <a:pt x="810" y="612"/>
                  </a:lnTo>
                  <a:lnTo>
                    <a:pt x="828" y="612"/>
                  </a:lnTo>
                  <a:lnTo>
                    <a:pt x="852" y="606"/>
                  </a:lnTo>
                  <a:lnTo>
                    <a:pt x="870" y="594"/>
                  </a:lnTo>
                  <a:lnTo>
                    <a:pt x="882" y="576"/>
                  </a:lnTo>
                  <a:lnTo>
                    <a:pt x="900" y="576"/>
                  </a:lnTo>
                  <a:lnTo>
                    <a:pt x="918" y="576"/>
                  </a:lnTo>
                  <a:lnTo>
                    <a:pt x="936" y="576"/>
                  </a:lnTo>
                  <a:lnTo>
                    <a:pt x="984" y="564"/>
                  </a:lnTo>
                  <a:lnTo>
                    <a:pt x="1002" y="564"/>
                  </a:lnTo>
                  <a:lnTo>
                    <a:pt x="1020" y="564"/>
                  </a:lnTo>
                  <a:lnTo>
                    <a:pt x="1068" y="564"/>
                  </a:lnTo>
                  <a:lnTo>
                    <a:pt x="1086" y="546"/>
                  </a:lnTo>
                  <a:lnTo>
                    <a:pt x="1098" y="528"/>
                  </a:lnTo>
                  <a:lnTo>
                    <a:pt x="1110" y="510"/>
                  </a:lnTo>
                  <a:lnTo>
                    <a:pt x="1152" y="534"/>
                  </a:lnTo>
                  <a:lnTo>
                    <a:pt x="1248" y="534"/>
                  </a:lnTo>
                  <a:lnTo>
                    <a:pt x="1188" y="486"/>
                  </a:lnTo>
                  <a:lnTo>
                    <a:pt x="1296" y="486"/>
                  </a:lnTo>
                  <a:lnTo>
                    <a:pt x="1296" y="486"/>
                  </a:lnTo>
                  <a:lnTo>
                    <a:pt x="1296" y="486"/>
                  </a:lnTo>
                  <a:lnTo>
                    <a:pt x="1290" y="462"/>
                  </a:lnTo>
                  <a:lnTo>
                    <a:pt x="1344" y="486"/>
                  </a:lnTo>
                  <a:lnTo>
                    <a:pt x="1350" y="462"/>
                  </a:lnTo>
                  <a:lnTo>
                    <a:pt x="1374" y="450"/>
                  </a:lnTo>
                  <a:lnTo>
                    <a:pt x="1392" y="444"/>
                  </a:lnTo>
                  <a:lnTo>
                    <a:pt x="1416" y="462"/>
                  </a:lnTo>
                  <a:lnTo>
                    <a:pt x="1452" y="462"/>
                  </a:lnTo>
                  <a:lnTo>
                    <a:pt x="1488" y="456"/>
                  </a:lnTo>
                  <a:lnTo>
                    <a:pt x="1506" y="450"/>
                  </a:lnTo>
                  <a:lnTo>
                    <a:pt x="1548" y="438"/>
                  </a:lnTo>
                  <a:lnTo>
                    <a:pt x="1584" y="438"/>
                  </a:lnTo>
                  <a:lnTo>
                    <a:pt x="1632" y="438"/>
                  </a:lnTo>
                  <a:lnTo>
                    <a:pt x="1632" y="390"/>
                  </a:lnTo>
                  <a:lnTo>
                    <a:pt x="1632" y="390"/>
                  </a:lnTo>
                  <a:lnTo>
                    <a:pt x="1680" y="438"/>
                  </a:lnTo>
                  <a:lnTo>
                    <a:pt x="1728" y="390"/>
                  </a:lnTo>
                  <a:lnTo>
                    <a:pt x="1680" y="438"/>
                  </a:lnTo>
                  <a:lnTo>
                    <a:pt x="1728" y="360"/>
                  </a:lnTo>
                  <a:lnTo>
                    <a:pt x="1776" y="390"/>
                  </a:lnTo>
                  <a:lnTo>
                    <a:pt x="1764" y="366"/>
                  </a:lnTo>
                  <a:lnTo>
                    <a:pt x="1782" y="366"/>
                  </a:lnTo>
                  <a:lnTo>
                    <a:pt x="1818" y="366"/>
                  </a:lnTo>
                  <a:lnTo>
                    <a:pt x="1854" y="360"/>
                  </a:lnTo>
                  <a:lnTo>
                    <a:pt x="1872" y="360"/>
                  </a:lnTo>
                  <a:lnTo>
                    <a:pt x="1914" y="354"/>
                  </a:lnTo>
                  <a:lnTo>
                    <a:pt x="1932" y="336"/>
                  </a:lnTo>
                  <a:lnTo>
                    <a:pt x="1950" y="324"/>
                  </a:lnTo>
                  <a:lnTo>
                    <a:pt x="1986" y="312"/>
                  </a:lnTo>
                  <a:lnTo>
                    <a:pt x="2010" y="312"/>
                  </a:lnTo>
                  <a:lnTo>
                    <a:pt x="2028" y="324"/>
                  </a:lnTo>
                  <a:lnTo>
                    <a:pt x="2070" y="324"/>
                  </a:lnTo>
                  <a:lnTo>
                    <a:pt x="2118" y="318"/>
                  </a:lnTo>
                  <a:lnTo>
                    <a:pt x="2142" y="300"/>
                  </a:lnTo>
                  <a:lnTo>
                    <a:pt x="2154" y="282"/>
                  </a:lnTo>
                  <a:lnTo>
                    <a:pt x="2160" y="264"/>
                  </a:lnTo>
                  <a:lnTo>
                    <a:pt x="2208" y="294"/>
                  </a:lnTo>
                  <a:lnTo>
                    <a:pt x="2190" y="300"/>
                  </a:lnTo>
                  <a:lnTo>
                    <a:pt x="2256" y="294"/>
                  </a:lnTo>
                  <a:lnTo>
                    <a:pt x="2220" y="324"/>
                  </a:lnTo>
                  <a:lnTo>
                    <a:pt x="2238" y="306"/>
                  </a:lnTo>
                  <a:lnTo>
                    <a:pt x="2274" y="300"/>
                  </a:lnTo>
                  <a:lnTo>
                    <a:pt x="2310" y="264"/>
                  </a:lnTo>
                  <a:lnTo>
                    <a:pt x="2328" y="246"/>
                  </a:lnTo>
                  <a:lnTo>
                    <a:pt x="2346" y="240"/>
                  </a:lnTo>
                  <a:lnTo>
                    <a:pt x="2400" y="246"/>
                  </a:lnTo>
                  <a:lnTo>
                    <a:pt x="2448" y="246"/>
                  </a:lnTo>
                  <a:lnTo>
                    <a:pt x="2448" y="246"/>
                  </a:lnTo>
                  <a:lnTo>
                    <a:pt x="2502" y="198"/>
                  </a:lnTo>
                  <a:lnTo>
                    <a:pt x="2520" y="210"/>
                  </a:lnTo>
                  <a:lnTo>
                    <a:pt x="2592" y="210"/>
                  </a:lnTo>
                  <a:lnTo>
                    <a:pt x="2628" y="210"/>
                  </a:lnTo>
                  <a:lnTo>
                    <a:pt x="2646" y="204"/>
                  </a:lnTo>
                  <a:lnTo>
                    <a:pt x="2682" y="192"/>
                  </a:lnTo>
                  <a:lnTo>
                    <a:pt x="2700" y="180"/>
                  </a:lnTo>
                  <a:lnTo>
                    <a:pt x="2736" y="174"/>
                  </a:lnTo>
                  <a:lnTo>
                    <a:pt x="2754" y="156"/>
                  </a:lnTo>
                  <a:lnTo>
                    <a:pt x="2754" y="174"/>
                  </a:lnTo>
                  <a:lnTo>
                    <a:pt x="2772" y="180"/>
                  </a:lnTo>
                  <a:lnTo>
                    <a:pt x="2820" y="174"/>
                  </a:lnTo>
                  <a:lnTo>
                    <a:pt x="2832" y="156"/>
                  </a:lnTo>
                  <a:lnTo>
                    <a:pt x="2880" y="138"/>
                  </a:lnTo>
                  <a:lnTo>
                    <a:pt x="2916" y="102"/>
                  </a:lnTo>
                  <a:lnTo>
                    <a:pt x="2934" y="96"/>
                  </a:lnTo>
                  <a:lnTo>
                    <a:pt x="2946" y="132"/>
                  </a:lnTo>
                  <a:lnTo>
                    <a:pt x="2976" y="102"/>
                  </a:lnTo>
                  <a:lnTo>
                    <a:pt x="3024" y="102"/>
                  </a:lnTo>
                  <a:lnTo>
                    <a:pt x="3120" y="102"/>
                  </a:lnTo>
                  <a:lnTo>
                    <a:pt x="3120" y="54"/>
                  </a:lnTo>
                  <a:lnTo>
                    <a:pt x="3168" y="54"/>
                  </a:lnTo>
                  <a:lnTo>
                    <a:pt x="3198" y="42"/>
                  </a:lnTo>
                  <a:lnTo>
                    <a:pt x="3216" y="30"/>
                  </a:lnTo>
                  <a:lnTo>
                    <a:pt x="3234" y="30"/>
                  </a:lnTo>
                  <a:lnTo>
                    <a:pt x="3252" y="24"/>
                  </a:lnTo>
                  <a:lnTo>
                    <a:pt x="3270" y="36"/>
                  </a:lnTo>
                  <a:lnTo>
                    <a:pt x="3312" y="6"/>
                  </a:lnTo>
                  <a:lnTo>
                    <a:pt x="3324" y="24"/>
                  </a:lnTo>
                  <a:lnTo>
                    <a:pt x="3342" y="12"/>
                  </a:lnTo>
                  <a:lnTo>
                    <a:pt x="3360" y="12"/>
                  </a:lnTo>
                  <a:lnTo>
                    <a:pt x="3420" y="12"/>
                  </a:lnTo>
                  <a:lnTo>
                    <a:pt x="3438" y="12"/>
                  </a:lnTo>
                  <a:lnTo>
                    <a:pt x="3456" y="12"/>
                  </a:lnTo>
                  <a:lnTo>
                    <a:pt x="3456" y="30"/>
                  </a:lnTo>
                  <a:lnTo>
                    <a:pt x="3498" y="12"/>
                  </a:lnTo>
                  <a:lnTo>
                    <a:pt x="3516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5680" name="Rectangle 80"/>
            <p:cNvSpPr>
              <a:spLocks noChangeArrowheads="1"/>
            </p:cNvSpPr>
            <p:nvPr/>
          </p:nvSpPr>
          <p:spPr bwMode="auto">
            <a:xfrm>
              <a:off x="2957" y="1120"/>
              <a:ext cx="161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1900" b="1">
                  <a:latin typeface="Arial" charset="0"/>
                </a:rPr>
                <a:t>Psykoterapia, lääkitys, </a:t>
              </a:r>
            </a:p>
            <a:p>
              <a:pPr defTabSz="762000" eaLnBrk="0" hangingPunct="0"/>
              <a:r>
                <a:rPr lang="en-US" sz="1900" b="1">
                  <a:latin typeface="Arial" charset="0"/>
                </a:rPr>
                <a:t>stressinhallinta jne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8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091362" cy="792163"/>
          </a:xfrm>
        </p:spPr>
        <p:txBody>
          <a:bodyPr/>
          <a:lstStyle/>
          <a:p>
            <a:r>
              <a:rPr lang="en-GB" altLang="fi-FI"/>
              <a:t>Hoidon kulku</a:t>
            </a: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 rot="-2799531">
            <a:off x="463550" y="2063750"/>
            <a:ext cx="2181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i-FI" altLang="fi-FI" b="1">
                <a:solidFill>
                  <a:srgbClr val="05611B"/>
                </a:solidFill>
              </a:rPr>
              <a:t>Mo</a:t>
            </a:r>
            <a:r>
              <a:rPr lang="fi-FI" altLang="fi-FI" b="1">
                <a:solidFill>
                  <a:srgbClr val="FF9900"/>
                </a:solidFill>
              </a:rPr>
              <a:t>niu</a:t>
            </a:r>
            <a:r>
              <a:rPr lang="fi-FI" altLang="fi-FI" b="1">
                <a:solidFill>
                  <a:srgbClr val="CC0066"/>
                </a:solidFill>
              </a:rPr>
              <a:t>lot</a:t>
            </a:r>
            <a:r>
              <a:rPr lang="fi-FI" altLang="fi-FI" b="1">
                <a:solidFill>
                  <a:srgbClr val="FD1E0D"/>
                </a:solidFill>
              </a:rPr>
              <a:t>tein</a:t>
            </a:r>
            <a:r>
              <a:rPr lang="fi-FI" altLang="fi-FI" b="1">
                <a:solidFill>
                  <a:srgbClr val="240CB6"/>
                </a:solidFill>
              </a:rPr>
              <a:t>en</a:t>
            </a:r>
          </a:p>
          <a:p>
            <a:pPr algn="ctr"/>
            <a:r>
              <a:rPr lang="fi-FI" altLang="fi-FI" b="1">
                <a:solidFill>
                  <a:srgbClr val="FF0000"/>
                </a:solidFill>
              </a:rPr>
              <a:t>tutkimus</a:t>
            </a:r>
            <a:endParaRPr lang="en-GB" altLang="fi-FI" b="1">
              <a:solidFill>
                <a:srgbClr val="FF0000"/>
              </a:solidFill>
            </a:endParaRPr>
          </a:p>
        </p:txBody>
      </p:sp>
      <p:sp>
        <p:nvSpPr>
          <p:cNvPr id="678916" name="Line 4"/>
          <p:cNvSpPr>
            <a:spLocks noChangeShapeType="1"/>
          </p:cNvSpPr>
          <p:nvPr/>
        </p:nvSpPr>
        <p:spPr bwMode="auto">
          <a:xfrm>
            <a:off x="20574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 rot="-2799531">
            <a:off x="2095500" y="2378076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i-FI" altLang="fi-FI" b="1">
                <a:solidFill>
                  <a:schemeClr val="tx2"/>
                </a:solidFill>
              </a:rPr>
              <a:t>Tieto</a:t>
            </a:r>
            <a:endParaRPr lang="en-GB" altLang="fi-FI" b="1">
              <a:solidFill>
                <a:schemeClr val="tx2"/>
              </a:solidFill>
            </a:endParaRPr>
          </a:p>
        </p:txBody>
      </p:sp>
      <p:sp>
        <p:nvSpPr>
          <p:cNvPr id="678918" name="Line 6"/>
          <p:cNvSpPr>
            <a:spLocks noChangeShapeType="1"/>
          </p:cNvSpPr>
          <p:nvPr/>
        </p:nvSpPr>
        <p:spPr bwMode="auto">
          <a:xfrm>
            <a:off x="28194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19" name="Text Box 7"/>
          <p:cNvSpPr txBox="1">
            <a:spLocks noChangeArrowheads="1"/>
          </p:cNvSpPr>
          <p:nvPr/>
        </p:nvSpPr>
        <p:spPr bwMode="auto">
          <a:xfrm rot="-2799531">
            <a:off x="2687637" y="229393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i-FI" altLang="fi-FI" b="1"/>
              <a:t>Kotikokous</a:t>
            </a:r>
            <a:endParaRPr lang="en-GB" altLang="fi-FI" b="1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37338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 rot="-2799531">
            <a:off x="3325019" y="2056606"/>
            <a:ext cx="2478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i-FI" altLang="fi-FI" b="1">
                <a:solidFill>
                  <a:srgbClr val="006600"/>
                </a:solidFill>
              </a:rPr>
              <a:t>Tarpeenmukaiset taidot</a:t>
            </a:r>
            <a:endParaRPr lang="en-GB" altLang="fi-FI" b="1">
              <a:solidFill>
                <a:srgbClr val="006600"/>
              </a:solidFill>
            </a:endParaRPr>
          </a:p>
        </p:txBody>
      </p:sp>
      <p:sp>
        <p:nvSpPr>
          <p:cNvPr id="678922" name="Line 10"/>
          <p:cNvSpPr>
            <a:spLocks noChangeShapeType="1"/>
          </p:cNvSpPr>
          <p:nvPr/>
        </p:nvSpPr>
        <p:spPr bwMode="auto">
          <a:xfrm>
            <a:off x="5257800" y="1981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23" name="Text Box 11"/>
          <p:cNvSpPr txBox="1">
            <a:spLocks noChangeArrowheads="1"/>
          </p:cNvSpPr>
          <p:nvPr/>
        </p:nvSpPr>
        <p:spPr bwMode="auto">
          <a:xfrm rot="-2799531">
            <a:off x="5063331" y="972344"/>
            <a:ext cx="2779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i-FI" altLang="fi-FI" b="1">
                <a:solidFill>
                  <a:schemeClr val="tx2"/>
                </a:solidFill>
              </a:rPr>
              <a:t>Ongelmanratkaisu</a:t>
            </a:r>
            <a:endParaRPr lang="en-GB" altLang="fi-FI" b="1">
              <a:solidFill>
                <a:schemeClr val="tx2"/>
              </a:solidFill>
            </a:endParaRPr>
          </a:p>
        </p:txBody>
      </p:sp>
      <p:sp>
        <p:nvSpPr>
          <p:cNvPr id="678924" name="Line 12"/>
          <p:cNvSpPr>
            <a:spLocks noChangeShapeType="1"/>
          </p:cNvSpPr>
          <p:nvPr/>
        </p:nvSpPr>
        <p:spPr bwMode="auto">
          <a:xfrm>
            <a:off x="52578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25" name="Text Box 13"/>
          <p:cNvSpPr txBox="1">
            <a:spLocks noChangeArrowheads="1"/>
          </p:cNvSpPr>
          <p:nvPr/>
        </p:nvSpPr>
        <p:spPr bwMode="auto">
          <a:xfrm rot="-2799531">
            <a:off x="5030787" y="1595438"/>
            <a:ext cx="334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i-FI" altLang="fi-FI" b="1">
                <a:solidFill>
                  <a:srgbClr val="006600"/>
                </a:solidFill>
              </a:rPr>
              <a:t>Kommunikaatiotaidot</a:t>
            </a:r>
            <a:endParaRPr lang="en-GB" altLang="fi-FI" b="1">
              <a:solidFill>
                <a:srgbClr val="006600"/>
              </a:solidFill>
            </a:endParaRPr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>
            <a:off x="5334000" y="3429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27" name="Text Box 15"/>
          <p:cNvSpPr txBox="1">
            <a:spLocks noChangeArrowheads="1"/>
          </p:cNvSpPr>
          <p:nvPr/>
        </p:nvSpPr>
        <p:spPr bwMode="auto">
          <a:xfrm rot="-2799531">
            <a:off x="4641056" y="2999582"/>
            <a:ext cx="290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i-FI" altLang="fi-FI" b="1">
                <a:solidFill>
                  <a:srgbClr val="FF0000"/>
                </a:solidFill>
              </a:rPr>
              <a:t>Varomerkit</a:t>
            </a:r>
            <a:endParaRPr lang="en-GB" altLang="fi-FI" b="1">
              <a:solidFill>
                <a:srgbClr val="FF0000"/>
              </a:solidFill>
            </a:endParaRPr>
          </a:p>
        </p:txBody>
      </p:sp>
      <p:grpSp>
        <p:nvGrpSpPr>
          <p:cNvPr id="678928" name="Group 16"/>
          <p:cNvGrpSpPr>
            <a:grpSpLocks/>
          </p:cNvGrpSpPr>
          <p:nvPr/>
        </p:nvGrpSpPr>
        <p:grpSpPr bwMode="auto">
          <a:xfrm>
            <a:off x="115888" y="4800600"/>
            <a:ext cx="8570912" cy="469900"/>
            <a:chOff x="73" y="3024"/>
            <a:chExt cx="5399" cy="296"/>
          </a:xfrm>
        </p:grpSpPr>
        <p:sp>
          <p:nvSpPr>
            <p:cNvPr id="678929" name="Text Box 17"/>
            <p:cNvSpPr txBox="1">
              <a:spLocks noChangeArrowheads="1"/>
            </p:cNvSpPr>
            <p:nvPr/>
          </p:nvSpPr>
          <p:spPr bwMode="auto">
            <a:xfrm>
              <a:off x="73" y="3024"/>
              <a:ext cx="1328" cy="29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i-FI" altLang="fi-FI" b="1">
                  <a:solidFill>
                    <a:srgbClr val="FF0000"/>
                  </a:solidFill>
                </a:rPr>
                <a:t>Kriisinhallinta</a:t>
              </a:r>
              <a:endParaRPr lang="en-GB" altLang="fi-FI" b="1">
                <a:solidFill>
                  <a:srgbClr val="FF0000"/>
                </a:solidFill>
              </a:endParaRPr>
            </a:p>
          </p:txBody>
        </p:sp>
        <p:sp>
          <p:nvSpPr>
            <p:cNvPr id="678930" name="Line 18"/>
            <p:cNvSpPr>
              <a:spLocks noChangeShapeType="1"/>
            </p:cNvSpPr>
            <p:nvPr/>
          </p:nvSpPr>
          <p:spPr bwMode="auto">
            <a:xfrm>
              <a:off x="144" y="3264"/>
              <a:ext cx="5328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78931" name="Group 19"/>
          <p:cNvGrpSpPr>
            <a:grpSpLocks/>
          </p:cNvGrpSpPr>
          <p:nvPr/>
        </p:nvGrpSpPr>
        <p:grpSpPr bwMode="auto">
          <a:xfrm>
            <a:off x="76200" y="5321300"/>
            <a:ext cx="8534400" cy="469900"/>
            <a:chOff x="48" y="3312"/>
            <a:chExt cx="5376" cy="296"/>
          </a:xfrm>
        </p:grpSpPr>
        <p:sp>
          <p:nvSpPr>
            <p:cNvPr id="678932" name="Text Box 20"/>
            <p:cNvSpPr txBox="1">
              <a:spLocks noChangeArrowheads="1"/>
            </p:cNvSpPr>
            <p:nvPr/>
          </p:nvSpPr>
          <p:spPr bwMode="auto">
            <a:xfrm>
              <a:off x="48" y="3312"/>
              <a:ext cx="1623" cy="296"/>
            </a:xfrm>
            <a:prstGeom prst="rect">
              <a:avLst/>
            </a:prstGeom>
            <a:noFill/>
            <a:ln w="12700">
              <a:solidFill>
                <a:srgbClr val="CC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i-FI" altLang="fi-FI" b="1">
                  <a:solidFill>
                    <a:schemeClr val="tx2"/>
                  </a:solidFill>
                </a:rPr>
                <a:t>Tiedon jakaminen</a:t>
              </a:r>
              <a:endParaRPr lang="en-GB" altLang="fi-FI" b="1">
                <a:solidFill>
                  <a:schemeClr val="tx2"/>
                </a:solidFill>
              </a:endParaRPr>
            </a:p>
          </p:txBody>
        </p:sp>
        <p:sp>
          <p:nvSpPr>
            <p:cNvPr id="678933" name="Line 21"/>
            <p:cNvSpPr>
              <a:spLocks noChangeShapeType="1"/>
            </p:cNvSpPr>
            <p:nvPr/>
          </p:nvSpPr>
          <p:spPr bwMode="auto">
            <a:xfrm>
              <a:off x="144" y="3552"/>
              <a:ext cx="528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78934" name="Group 22"/>
          <p:cNvGrpSpPr>
            <a:grpSpLocks/>
          </p:cNvGrpSpPr>
          <p:nvPr/>
        </p:nvGrpSpPr>
        <p:grpSpPr bwMode="auto">
          <a:xfrm>
            <a:off x="125413" y="5854700"/>
            <a:ext cx="8485187" cy="469900"/>
            <a:chOff x="79" y="3648"/>
            <a:chExt cx="5345" cy="296"/>
          </a:xfrm>
        </p:grpSpPr>
        <p:sp>
          <p:nvSpPr>
            <p:cNvPr id="678935" name="Text Box 23"/>
            <p:cNvSpPr txBox="1">
              <a:spLocks noChangeArrowheads="1"/>
            </p:cNvSpPr>
            <p:nvPr/>
          </p:nvSpPr>
          <p:spPr bwMode="auto">
            <a:xfrm>
              <a:off x="79" y="3648"/>
              <a:ext cx="1553" cy="296"/>
            </a:xfrm>
            <a:prstGeom prst="rect">
              <a:avLst/>
            </a:prstGeom>
            <a:noFill/>
            <a:ln w="12700">
              <a:solidFill>
                <a:srgbClr val="05611B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i-FI" altLang="fi-FI" b="1">
                  <a:solidFill>
                    <a:srgbClr val="05611B"/>
                  </a:solidFill>
                </a:rPr>
                <a:t>Palaute, seuranta</a:t>
              </a:r>
              <a:endParaRPr lang="en-GB" altLang="fi-FI" b="1">
                <a:solidFill>
                  <a:srgbClr val="05611B"/>
                </a:solidFill>
              </a:endParaRPr>
            </a:p>
          </p:txBody>
        </p:sp>
        <p:sp>
          <p:nvSpPr>
            <p:cNvPr id="678936" name="Line 24"/>
            <p:cNvSpPr>
              <a:spLocks noChangeShapeType="1"/>
            </p:cNvSpPr>
            <p:nvPr/>
          </p:nvSpPr>
          <p:spPr bwMode="auto">
            <a:xfrm>
              <a:off x="96" y="3888"/>
              <a:ext cx="5328" cy="0"/>
            </a:xfrm>
            <a:prstGeom prst="line">
              <a:avLst/>
            </a:prstGeom>
            <a:noFill/>
            <a:ln w="38100">
              <a:solidFill>
                <a:srgbClr val="05611B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78937" name="Text Box 25"/>
          <p:cNvSpPr txBox="1">
            <a:spLocks noChangeArrowheads="1"/>
          </p:cNvSpPr>
          <p:nvPr/>
        </p:nvSpPr>
        <p:spPr bwMode="auto">
          <a:xfrm>
            <a:off x="2095500" y="4267200"/>
            <a:ext cx="514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i-FI" altLang="fi-FI" b="1">
                <a:solidFill>
                  <a:schemeClr val="tx2"/>
                </a:solidFill>
              </a:rPr>
              <a:t>Perhe työstää ongelmia ja tavoitteita</a:t>
            </a:r>
            <a:endParaRPr lang="en-GB" altLang="fi-FI" b="1">
              <a:solidFill>
                <a:schemeClr val="tx2"/>
              </a:solidFill>
            </a:endParaRPr>
          </a:p>
        </p:txBody>
      </p:sp>
      <p:sp>
        <p:nvSpPr>
          <p:cNvPr id="678938" name="Line 26"/>
          <p:cNvSpPr>
            <a:spLocks noChangeShapeType="1"/>
          </p:cNvSpPr>
          <p:nvPr/>
        </p:nvSpPr>
        <p:spPr bwMode="auto">
          <a:xfrm>
            <a:off x="2133600" y="46482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78939" name="Rectangle 27"/>
          <p:cNvSpPr>
            <a:spLocks noChangeArrowheads="1"/>
          </p:cNvSpPr>
          <p:nvPr/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fi-FI" sz="1400" dirty="0">
                <a:solidFill>
                  <a:schemeClr val="bg2"/>
                </a:solidFill>
                <a:latin typeface="Times New Roman" panose="02020603050405020304" pitchFamily="18" charset="0"/>
              </a:rPr>
              <a:t>Klaus Lehtinen 6.2.1996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52400" y="6400800"/>
            <a:ext cx="8549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Falloon,I.R.H</a:t>
            </a:r>
            <a:r>
              <a:rPr lang="en-US" sz="1600" dirty="0"/>
              <a:t>.; </a:t>
            </a:r>
            <a:r>
              <a:rPr lang="en-US" sz="1600" dirty="0" err="1"/>
              <a:t>Fadden,G</a:t>
            </a:r>
            <a:r>
              <a:rPr lang="en-US" sz="1600" dirty="0"/>
              <a:t>. Integrated Mental Health Care. 1993, Cambridge University Press, London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51322829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691</Words>
  <Application>Microsoft Office PowerPoint</Application>
  <PresentationFormat>Näytössä katseltava diaesitys (4:3)</PresentationFormat>
  <Paragraphs>257</Paragraphs>
  <Slides>20</Slides>
  <Notes>12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Office-teema</vt:lpstr>
      <vt:lpstr>CorelDRAW</vt:lpstr>
      <vt:lpstr>Clip</vt:lpstr>
      <vt:lpstr>CorelDRAW 6.0 Graphic</vt:lpstr>
      <vt:lpstr>Toipuminen ja perheterapia  Klaus Lehtinen 29.11.2017</vt:lpstr>
      <vt:lpstr>PowerPoint-esitys</vt:lpstr>
      <vt:lpstr>Monen eri lähestymistavan summa</vt:lpstr>
      <vt:lpstr>Perheterapia-ajatuksia</vt:lpstr>
      <vt:lpstr>Ajatuksia 2</vt:lpstr>
      <vt:lpstr>Integration</vt:lpstr>
      <vt:lpstr>Kaksi perhekeskeskeistä mallia</vt:lpstr>
      <vt:lpstr>Bio-psykologinen alttius + stressi</vt:lpstr>
      <vt:lpstr>Hoidon kulku</vt:lpstr>
      <vt:lpstr>Avoin dialogi käytännössä </vt:lpstr>
      <vt:lpstr>Tarpeenmukainen hoito, työkalut</vt:lpstr>
      <vt:lpstr>Yhteinen ymmärrys = diagnoosi</vt:lpstr>
      <vt:lpstr>PowerPoint-esitys</vt:lpstr>
      <vt:lpstr>Arkisuusperiaate</vt:lpstr>
      <vt:lpstr>Perhetapaaminen</vt:lpstr>
      <vt:lpstr>Ajatuksia 1</vt:lpstr>
      <vt:lpstr>Ajatuksia 2</vt:lpstr>
      <vt:lpstr>Ajatuksia 3</vt:lpstr>
      <vt:lpstr>Rec.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Microsoft-tili</dc:creator>
  <cp:lastModifiedBy>Järvinen Matti T</cp:lastModifiedBy>
  <cp:revision>182</cp:revision>
  <dcterms:created xsi:type="dcterms:W3CDTF">2014-04-07T08:02:50Z</dcterms:created>
  <dcterms:modified xsi:type="dcterms:W3CDTF">2017-12-12T12:19:08Z</dcterms:modified>
</cp:coreProperties>
</file>